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Default Extension="gif" ContentType="image/gif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saveSubsetFonts="1" autoCompressPictures="0">
  <p:sldMasterIdLst>
    <p:sldMasterId id="2147483826" r:id="rId1"/>
    <p:sldMasterId id="2147483834" r:id="rId2"/>
  </p:sldMasterIdLst>
  <p:notesMasterIdLst>
    <p:notesMasterId r:id="rId49"/>
  </p:notesMasterIdLst>
  <p:handoutMasterIdLst>
    <p:handoutMasterId r:id="rId50"/>
  </p:handoutMasterIdLst>
  <p:sldIdLst>
    <p:sldId id="1023" r:id="rId3"/>
    <p:sldId id="1096" r:id="rId4"/>
    <p:sldId id="1032" r:id="rId5"/>
    <p:sldId id="1074" r:id="rId6"/>
    <p:sldId id="1073" r:id="rId7"/>
    <p:sldId id="1046" r:id="rId8"/>
    <p:sldId id="1099" r:id="rId9"/>
    <p:sldId id="1031" r:id="rId10"/>
    <p:sldId id="1034" r:id="rId11"/>
    <p:sldId id="1037" r:id="rId12"/>
    <p:sldId id="1035" r:id="rId13"/>
    <p:sldId id="1050" r:id="rId14"/>
    <p:sldId id="1051" r:id="rId15"/>
    <p:sldId id="1052" r:id="rId16"/>
    <p:sldId id="1069" r:id="rId17"/>
    <p:sldId id="1061" r:id="rId18"/>
    <p:sldId id="1101" r:id="rId19"/>
    <p:sldId id="1057" r:id="rId20"/>
    <p:sldId id="1058" r:id="rId21"/>
    <p:sldId id="1103" r:id="rId22"/>
    <p:sldId id="1065" r:id="rId23"/>
    <p:sldId id="1081" r:id="rId24"/>
    <p:sldId id="1104" r:id="rId25"/>
    <p:sldId id="1105" r:id="rId26"/>
    <p:sldId id="1067" r:id="rId27"/>
    <p:sldId id="1107" r:id="rId28"/>
    <p:sldId id="1108" r:id="rId29"/>
    <p:sldId id="1085" r:id="rId30"/>
    <p:sldId id="1077" r:id="rId31"/>
    <p:sldId id="1115" r:id="rId32"/>
    <p:sldId id="1114" r:id="rId33"/>
    <p:sldId id="1113" r:id="rId34"/>
    <p:sldId id="1116" r:id="rId35"/>
    <p:sldId id="1109" r:id="rId36"/>
    <p:sldId id="1066" r:id="rId37"/>
    <p:sldId id="1110" r:id="rId38"/>
    <p:sldId id="1056" r:id="rId39"/>
    <p:sldId id="1117" r:id="rId40"/>
    <p:sldId id="1118" r:id="rId41"/>
    <p:sldId id="1119" r:id="rId42"/>
    <p:sldId id="1120" r:id="rId43"/>
    <p:sldId id="1121" r:id="rId44"/>
    <p:sldId id="1122" r:id="rId45"/>
    <p:sldId id="1123" r:id="rId46"/>
    <p:sldId id="1124" r:id="rId47"/>
    <p:sldId id="1125" r:id="rId48"/>
  </p:sldIdLst>
  <p:sldSz cx="9144000" cy="6858000" type="screen4x3"/>
  <p:notesSz cx="6735763" cy="9866313"/>
  <p:embeddedFontLst>
    <p:embeddedFont>
      <p:font typeface="HGP創英角ｺﾞｼｯｸUB" pitchFamily="50" charset="-128"/>
      <p:regular r:id="rId51"/>
    </p:embeddedFont>
    <p:embeddedFont>
      <p:font typeface="HGPｺﾞｼｯｸE" pitchFamily="50" charset="-128"/>
      <p:regular r:id="rId52"/>
    </p:embeddedFont>
    <p:embeddedFont>
      <p:font typeface="Meiryo UI" pitchFamily="50" charset="-128"/>
      <p:regular r:id="rId53"/>
      <p:bold r:id="rId54"/>
      <p:italic r:id="rId55"/>
      <p:boldItalic r:id="rId56"/>
    </p:embeddedFont>
    <p:embeddedFont>
      <p:font typeface="Calibri" pitchFamily="34" charset="0"/>
      <p:regular r:id="rId57"/>
      <p:bold r:id="rId58"/>
      <p:italic r:id="rId59"/>
      <p:boldItalic r:id="rId60"/>
    </p:embeddedFont>
    <p:embeddedFont>
      <p:font typeface="メイリオ" pitchFamily="50" charset="-128"/>
      <p:regular r:id="rId61"/>
      <p:bold r:id="rId62"/>
      <p:italic r:id="rId63"/>
      <p:boldItalic r:id="rId64"/>
    </p:embeddedFont>
    <p:embeddedFont>
      <p:font typeface="Segoe UI" pitchFamily="34" charset="0"/>
      <p:regular r:id="rId65"/>
      <p:bold r:id="rId66"/>
      <p:italic r:id="rId67"/>
      <p:boldItalic r:id="rId68"/>
    </p:embeddedFont>
    <p:embeddedFont>
      <p:font typeface="Arial Unicode MS" pitchFamily="50" charset="-128"/>
      <p:regular r:id="rId69"/>
    </p:embeddedFont>
    <p:embeddedFont>
      <p:font typeface="Gulim" pitchFamily="34" charset="-127"/>
      <p:regular r:id="rId70"/>
    </p:embeddedFont>
    <p:embeddedFont>
      <p:font typeface="宋体" pitchFamily="2" charset="-122"/>
      <p:regular r:id="rId71"/>
    </p:embeddedFont>
    <p:embeddedFont>
      <p:font typeface="Verdana" pitchFamily="34" charset="0"/>
      <p:regular r:id="rId72"/>
      <p:bold r:id="rId73"/>
      <p:italic r:id="rId74"/>
      <p:boldItalic r:id="rId75"/>
    </p:embeddedFont>
    <p:embeddedFont>
      <p:font typeface="HGS創英角ｺﾞｼｯｸUB" pitchFamily="50" charset="-128"/>
      <p:regular r:id="rId76"/>
    </p:embeddedFont>
  </p:embeddedFontLst>
  <p:defaultTextStyle>
    <a:defPPr>
      <a:defRPr lang="ja-JP"/>
    </a:defPPr>
    <a:lvl1pPr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CC00"/>
    <a:srgbClr val="99FF99"/>
    <a:srgbClr val="FF0000"/>
    <a:srgbClr val="0000FF"/>
    <a:srgbClr val="F2DCDB"/>
    <a:srgbClr val="FFCCCC"/>
    <a:srgbClr val="FFFF99"/>
    <a:srgbClr val="FFFF00"/>
    <a:srgbClr val="BFBFBF"/>
    <a:srgbClr val="99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20" autoAdjust="0"/>
    <p:restoredTop sz="98944" autoAdjust="0"/>
  </p:normalViewPr>
  <p:slideViewPr>
    <p:cSldViewPr snapToGrid="0">
      <p:cViewPr>
        <p:scale>
          <a:sx n="70" d="100"/>
          <a:sy n="70" d="100"/>
        </p:scale>
        <p:origin x="-1602" y="-126"/>
      </p:cViewPr>
      <p:guideLst>
        <p:guide orient="horz" pos="650"/>
        <p:guide pos="130"/>
      </p:guideLst>
    </p:cSldViewPr>
  </p:slideViewPr>
  <p:outlineViewPr>
    <p:cViewPr>
      <p:scale>
        <a:sx n="33" d="100"/>
        <a:sy n="33" d="100"/>
      </p:scale>
      <p:origin x="0" y="2190"/>
    </p:cViewPr>
    <p:sldLst>
      <p:sld r:id="rId1" collapse="1"/>
    </p:sldLst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1968" y="-108"/>
      </p:cViewPr>
      <p:guideLst>
        <p:guide orient="horz" pos="3107"/>
        <p:guide pos="212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6" Type="http://schemas.openxmlformats.org/officeDocument/2006/relationships/font" Target="fonts/font26.fntdata"/><Relationship Id="rId7" Type="http://schemas.openxmlformats.org/officeDocument/2006/relationships/slide" Target="slides/slide5.xml"/><Relationship Id="rId71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font" Target="fonts/font24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AD428A-63D8-4BEC-8004-93B8D511C531}" type="doc">
      <dgm:prSet loTypeId="urn:microsoft.com/office/officeart/2005/8/layout/radial6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A4409-54E3-4996-8EE5-AD2FC26504CE}">
      <dgm:prSet phldrT="[テキスト]" custT="1"/>
      <dgm:spPr>
        <a:xfrm>
          <a:off x="732381" y="363945"/>
          <a:ext cx="399066" cy="399066"/>
        </a:xfrm>
        <a:solidFill>
          <a:srgbClr val="33CC3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sz="1000" dirty="0" smtClean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CoE</a:t>
          </a:r>
          <a:endParaRPr lang="en-US" sz="1000" dirty="0">
            <a:solidFill>
              <a:srgbClr val="FFFFFF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66365463-C1C5-46E7-8732-03A6BC966243}" type="parTrans" cxnId="{1C40C113-EFC5-4CE4-859D-5AEF017ECD78}">
      <dgm:prSet/>
      <dgm:spPr/>
      <dgm:t>
        <a:bodyPr/>
        <a:lstStyle/>
        <a:p>
          <a:endParaRPr lang="en-US" sz="7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AED607B9-CABC-4A7F-A29C-0F40A61B3838}" type="sibTrans" cxnId="{1C40C113-EFC5-4CE4-859D-5AEF017ECD78}">
      <dgm:prSet/>
      <dgm:spPr/>
      <dgm:t>
        <a:bodyPr/>
        <a:lstStyle/>
        <a:p>
          <a:endParaRPr lang="en-US" sz="7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00D6DF0C-0073-423B-880B-A7CC1BF92907}">
      <dgm:prSet phldrT="[テキスト]" custT="1"/>
      <dgm:spPr>
        <a:xfrm>
          <a:off x="792241" y="628"/>
          <a:ext cx="279346" cy="279346"/>
        </a:xfr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sz="500" dirty="0" smtClean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Nissan Biz</a:t>
          </a:r>
          <a:endParaRPr lang="en-US" sz="500" dirty="0">
            <a:solidFill>
              <a:srgbClr val="FFFFFF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61B98CB3-3E4E-4C73-83CD-7ACAB94C9090}" type="parTrans" cxnId="{F0714B38-5204-4DFA-8857-F1D811686D38}">
      <dgm:prSet/>
      <dgm:spPr/>
      <dgm:t>
        <a:bodyPr/>
        <a:lstStyle/>
        <a:p>
          <a:endParaRPr lang="en-US" sz="7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F6C822D4-2FA4-4136-8F93-89629FF6C96B}" type="sibTrans" cxnId="{F0714B38-5204-4DFA-8857-F1D811686D38}">
      <dgm:prSet/>
      <dgm:spPr>
        <a:xfrm>
          <a:off x="498681" y="130245"/>
          <a:ext cx="866466" cy="866466"/>
        </a:xfrm>
        <a:gradFill rotWithShape="0">
          <a:gsLst>
            <a:gs pos="0">
              <a:srgbClr val="BBE0E3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BBE0E3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BBE0E3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US" sz="7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7A1C7AC3-04AA-49BB-89F6-739E293BDA77}">
      <dgm:prSet phldrT="[テキスト]" custT="1"/>
      <dgm:spPr>
        <a:xfrm>
          <a:off x="1215417" y="423805"/>
          <a:ext cx="279346" cy="279346"/>
        </a:xfr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sz="500" dirty="0" smtClean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Nissan IS</a:t>
          </a:r>
          <a:endParaRPr lang="en-US" sz="500" dirty="0">
            <a:solidFill>
              <a:srgbClr val="FFFFFF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C2EB52B0-FC3E-44EE-A368-B26AEC663EF3}" type="parTrans" cxnId="{63F6EB86-05E9-4F45-9431-B41A0B2A08E2}">
      <dgm:prSet/>
      <dgm:spPr/>
      <dgm:t>
        <a:bodyPr/>
        <a:lstStyle/>
        <a:p>
          <a:endParaRPr lang="en-US" sz="7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92B1E60A-4741-4C27-93A8-FFA6305CF909}" type="sibTrans" cxnId="{63F6EB86-05E9-4F45-9431-B41A0B2A08E2}">
      <dgm:prSet/>
      <dgm:spPr>
        <a:xfrm>
          <a:off x="498681" y="130245"/>
          <a:ext cx="866466" cy="866466"/>
        </a:xfrm>
        <a:gradFill rotWithShape="0">
          <a:gsLst>
            <a:gs pos="0">
              <a:srgbClr val="BBE0E3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BBE0E3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BBE0E3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US" sz="7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DA6F2B45-E425-4D5D-B6A7-25DF6354A7CF}">
      <dgm:prSet phldrT="[テキスト]" custT="1"/>
      <dgm:spPr>
        <a:xfrm>
          <a:off x="792241" y="846982"/>
          <a:ext cx="279346" cy="279346"/>
        </a:xfr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sz="500" dirty="0" smtClean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Renault Biz</a:t>
          </a:r>
          <a:endParaRPr lang="en-US" sz="500" dirty="0">
            <a:solidFill>
              <a:srgbClr val="000000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5E09750E-744A-4067-95B0-3A82AB7BFEF7}" type="parTrans" cxnId="{F1903213-4244-4E36-AE7F-370DFE4E786A}">
      <dgm:prSet/>
      <dgm:spPr/>
      <dgm:t>
        <a:bodyPr/>
        <a:lstStyle/>
        <a:p>
          <a:endParaRPr lang="en-US" sz="7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4E989603-683A-489B-B8FB-4FF9D9667045}" type="sibTrans" cxnId="{F1903213-4244-4E36-AE7F-370DFE4E786A}">
      <dgm:prSet/>
      <dgm:spPr>
        <a:xfrm>
          <a:off x="498681" y="130245"/>
          <a:ext cx="866466" cy="866466"/>
        </a:xfrm>
        <a:gradFill rotWithShape="0">
          <a:gsLst>
            <a:gs pos="0">
              <a:srgbClr val="BBE0E3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BBE0E3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BBE0E3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US" sz="7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5E651859-CEF4-45DF-BE0B-ABEB1A94AB73}">
      <dgm:prSet phldrT="[テキスト]" custT="1"/>
      <dgm:spPr>
        <a:xfrm>
          <a:off x="369064" y="423805"/>
          <a:ext cx="279346" cy="279346"/>
        </a:xfr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sz="500" dirty="0" smtClean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Renault IS</a:t>
          </a:r>
          <a:endParaRPr lang="en-US" sz="500" dirty="0">
            <a:solidFill>
              <a:srgbClr val="000000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95E16661-529F-462C-A08F-D3D7F5406F32}" type="parTrans" cxnId="{121D5762-9B30-4E91-8D3B-89E08BBBF708}">
      <dgm:prSet/>
      <dgm:spPr/>
      <dgm:t>
        <a:bodyPr/>
        <a:lstStyle/>
        <a:p>
          <a:endParaRPr lang="en-US" sz="7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9F5DA719-F970-4451-A9D5-41C9A539E411}" type="sibTrans" cxnId="{121D5762-9B30-4E91-8D3B-89E08BBBF708}">
      <dgm:prSet/>
      <dgm:spPr>
        <a:xfrm>
          <a:off x="498681" y="130245"/>
          <a:ext cx="866466" cy="866466"/>
        </a:xfrm>
        <a:gradFill rotWithShape="0">
          <a:gsLst>
            <a:gs pos="0">
              <a:srgbClr val="BBE0E3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BBE0E3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BBE0E3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US" sz="7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3AB20937-FA16-4184-9CE3-241EFC65F902}" type="pres">
      <dgm:prSet presAssocID="{E4AD428A-63D8-4BEC-8004-93B8D511C53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75B568-C68E-403A-B128-4AA9D5DBBEE3}" type="pres">
      <dgm:prSet presAssocID="{AA2A4409-54E3-4996-8EE5-AD2FC26504CE}" presName="centerShape" presStyleLbl="node0" presStyleIdx="0" presStyleCnt="1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394A28D8-078A-45AA-896A-1482F8DEDE5E}" type="pres">
      <dgm:prSet presAssocID="{00D6DF0C-0073-423B-880B-A7CC1BF92907}" presName="node" presStyleLbl="node1" presStyleIdx="0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09515A78-9246-4304-BA4F-7B198EB57B46}" type="pres">
      <dgm:prSet presAssocID="{00D6DF0C-0073-423B-880B-A7CC1BF92907}" presName="dummy" presStyleCnt="0"/>
      <dgm:spPr/>
    </dgm:pt>
    <dgm:pt modelId="{5D17A675-5997-4D7D-AAA1-63D4B1FCBE4A}" type="pres">
      <dgm:prSet presAssocID="{F6C822D4-2FA4-4136-8F93-89629FF6C96B}" presName="sibTrans" presStyleLbl="sibTrans2D1" presStyleIdx="0" presStyleCnt="4"/>
      <dgm:spPr>
        <a:prstGeom prst="blockArc">
          <a:avLst>
            <a:gd name="adj1" fmla="val 16200000"/>
            <a:gd name="adj2" fmla="val 0"/>
            <a:gd name="adj3" fmla="val 4643"/>
          </a:avLst>
        </a:prstGeom>
      </dgm:spPr>
      <dgm:t>
        <a:bodyPr/>
        <a:lstStyle/>
        <a:p>
          <a:endParaRPr lang="en-US"/>
        </a:p>
      </dgm:t>
    </dgm:pt>
    <dgm:pt modelId="{D273DC11-2A01-42D2-B7B9-4AF2264626AA}" type="pres">
      <dgm:prSet presAssocID="{7A1C7AC3-04AA-49BB-89F6-739E293BDA77}" presName="node" presStyleLbl="node1" presStyleIdx="1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5AFE4854-EB7F-47C1-9154-7A5AE85890C2}" type="pres">
      <dgm:prSet presAssocID="{7A1C7AC3-04AA-49BB-89F6-739E293BDA77}" presName="dummy" presStyleCnt="0"/>
      <dgm:spPr/>
    </dgm:pt>
    <dgm:pt modelId="{C391271B-F883-4FE0-8DE3-BDB907260783}" type="pres">
      <dgm:prSet presAssocID="{92B1E60A-4741-4C27-93A8-FFA6305CF909}" presName="sibTrans" presStyleLbl="sibTrans2D1" presStyleIdx="1" presStyleCnt="4"/>
      <dgm:spPr>
        <a:prstGeom prst="blockArc">
          <a:avLst>
            <a:gd name="adj1" fmla="val 0"/>
            <a:gd name="adj2" fmla="val 5400000"/>
            <a:gd name="adj3" fmla="val 4643"/>
          </a:avLst>
        </a:prstGeom>
      </dgm:spPr>
      <dgm:t>
        <a:bodyPr/>
        <a:lstStyle/>
        <a:p>
          <a:endParaRPr lang="en-US"/>
        </a:p>
      </dgm:t>
    </dgm:pt>
    <dgm:pt modelId="{5830EAE5-7800-4270-9677-C8AC7B04946E}" type="pres">
      <dgm:prSet presAssocID="{DA6F2B45-E425-4D5D-B6A7-25DF6354A7CF}" presName="node" presStyleLbl="node1" presStyleIdx="2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42149979-FBA4-4975-A21B-2A26663F99AB}" type="pres">
      <dgm:prSet presAssocID="{DA6F2B45-E425-4D5D-B6A7-25DF6354A7CF}" presName="dummy" presStyleCnt="0"/>
      <dgm:spPr/>
    </dgm:pt>
    <dgm:pt modelId="{4B18AFCD-B4E1-4BF3-8D56-EA5A44A94D9B}" type="pres">
      <dgm:prSet presAssocID="{4E989603-683A-489B-B8FB-4FF9D9667045}" presName="sibTrans" presStyleLbl="sibTrans2D1" presStyleIdx="2" presStyleCnt="4"/>
      <dgm:spPr>
        <a:prstGeom prst="blockArc">
          <a:avLst>
            <a:gd name="adj1" fmla="val 5400000"/>
            <a:gd name="adj2" fmla="val 10800000"/>
            <a:gd name="adj3" fmla="val 4643"/>
          </a:avLst>
        </a:prstGeom>
      </dgm:spPr>
      <dgm:t>
        <a:bodyPr/>
        <a:lstStyle/>
        <a:p>
          <a:endParaRPr lang="en-US"/>
        </a:p>
      </dgm:t>
    </dgm:pt>
    <dgm:pt modelId="{853357E2-CFD3-4FAD-96E8-40B7D66855A9}" type="pres">
      <dgm:prSet presAssocID="{5E651859-CEF4-45DF-BE0B-ABEB1A94AB73}" presName="node" presStyleLbl="node1" presStyleIdx="3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C7749AE2-9551-4461-82B7-87A7DA1DC5A0}" type="pres">
      <dgm:prSet presAssocID="{5E651859-CEF4-45DF-BE0B-ABEB1A94AB73}" presName="dummy" presStyleCnt="0"/>
      <dgm:spPr/>
    </dgm:pt>
    <dgm:pt modelId="{610B2816-01BC-4551-A04B-19BE150857AD}" type="pres">
      <dgm:prSet presAssocID="{9F5DA719-F970-4451-A9D5-41C9A539E411}" presName="sibTrans" presStyleLbl="sibTrans2D1" presStyleIdx="3" presStyleCnt="4"/>
      <dgm:spPr>
        <a:prstGeom prst="blockArc">
          <a:avLst>
            <a:gd name="adj1" fmla="val 10800000"/>
            <a:gd name="adj2" fmla="val 16200000"/>
            <a:gd name="adj3" fmla="val 4643"/>
          </a:avLst>
        </a:prstGeom>
      </dgm:spPr>
      <dgm:t>
        <a:bodyPr/>
        <a:lstStyle/>
        <a:p>
          <a:endParaRPr lang="en-US"/>
        </a:p>
      </dgm:t>
    </dgm:pt>
  </dgm:ptLst>
  <dgm:cxnLst>
    <dgm:cxn modelId="{8058EDEF-221A-458A-8E9B-6CAC36225EA4}" type="presOf" srcId="{7A1C7AC3-04AA-49BB-89F6-739E293BDA77}" destId="{D273DC11-2A01-42D2-B7B9-4AF2264626AA}" srcOrd="0" destOrd="0" presId="urn:microsoft.com/office/officeart/2005/8/layout/radial6"/>
    <dgm:cxn modelId="{6027AFBF-1C24-451E-8D6A-FC8C59BE83E0}" type="presOf" srcId="{AA2A4409-54E3-4996-8EE5-AD2FC26504CE}" destId="{6375B568-C68E-403A-B128-4AA9D5DBBEE3}" srcOrd="0" destOrd="0" presId="urn:microsoft.com/office/officeart/2005/8/layout/radial6"/>
    <dgm:cxn modelId="{121D5762-9B30-4E91-8D3B-89E08BBBF708}" srcId="{AA2A4409-54E3-4996-8EE5-AD2FC26504CE}" destId="{5E651859-CEF4-45DF-BE0B-ABEB1A94AB73}" srcOrd="3" destOrd="0" parTransId="{95E16661-529F-462C-A08F-D3D7F5406F32}" sibTransId="{9F5DA719-F970-4451-A9D5-41C9A539E411}"/>
    <dgm:cxn modelId="{545698B8-0FA0-4CBB-A04A-2D99CB488BAA}" type="presOf" srcId="{F6C822D4-2FA4-4136-8F93-89629FF6C96B}" destId="{5D17A675-5997-4D7D-AAA1-63D4B1FCBE4A}" srcOrd="0" destOrd="0" presId="urn:microsoft.com/office/officeart/2005/8/layout/radial6"/>
    <dgm:cxn modelId="{26CE43BC-65B8-4F5E-BD71-C075550E0FC8}" type="presOf" srcId="{5E651859-CEF4-45DF-BE0B-ABEB1A94AB73}" destId="{853357E2-CFD3-4FAD-96E8-40B7D66855A9}" srcOrd="0" destOrd="0" presId="urn:microsoft.com/office/officeart/2005/8/layout/radial6"/>
    <dgm:cxn modelId="{9136C645-9E46-4116-A0A9-8926349FE614}" type="presOf" srcId="{E4AD428A-63D8-4BEC-8004-93B8D511C531}" destId="{3AB20937-FA16-4184-9CE3-241EFC65F902}" srcOrd="0" destOrd="0" presId="urn:microsoft.com/office/officeart/2005/8/layout/radial6"/>
    <dgm:cxn modelId="{F0714B38-5204-4DFA-8857-F1D811686D38}" srcId="{AA2A4409-54E3-4996-8EE5-AD2FC26504CE}" destId="{00D6DF0C-0073-423B-880B-A7CC1BF92907}" srcOrd="0" destOrd="0" parTransId="{61B98CB3-3E4E-4C73-83CD-7ACAB94C9090}" sibTransId="{F6C822D4-2FA4-4136-8F93-89629FF6C96B}"/>
    <dgm:cxn modelId="{42AFDE7F-8D8E-47B8-BBED-C32B3F3047EC}" type="presOf" srcId="{DA6F2B45-E425-4D5D-B6A7-25DF6354A7CF}" destId="{5830EAE5-7800-4270-9677-C8AC7B04946E}" srcOrd="0" destOrd="0" presId="urn:microsoft.com/office/officeart/2005/8/layout/radial6"/>
    <dgm:cxn modelId="{66A6093F-4C0B-4CF4-A0A0-0E0BD2A59176}" type="presOf" srcId="{92B1E60A-4741-4C27-93A8-FFA6305CF909}" destId="{C391271B-F883-4FE0-8DE3-BDB907260783}" srcOrd="0" destOrd="0" presId="urn:microsoft.com/office/officeart/2005/8/layout/radial6"/>
    <dgm:cxn modelId="{F1903213-4244-4E36-AE7F-370DFE4E786A}" srcId="{AA2A4409-54E3-4996-8EE5-AD2FC26504CE}" destId="{DA6F2B45-E425-4D5D-B6A7-25DF6354A7CF}" srcOrd="2" destOrd="0" parTransId="{5E09750E-744A-4067-95B0-3A82AB7BFEF7}" sibTransId="{4E989603-683A-489B-B8FB-4FF9D9667045}"/>
    <dgm:cxn modelId="{916E7DD0-C1CE-42BE-AACE-0F73B4F7626A}" type="presOf" srcId="{9F5DA719-F970-4451-A9D5-41C9A539E411}" destId="{610B2816-01BC-4551-A04B-19BE150857AD}" srcOrd="0" destOrd="0" presId="urn:microsoft.com/office/officeart/2005/8/layout/radial6"/>
    <dgm:cxn modelId="{E800A302-5941-467B-BA1A-7B5E9C512004}" type="presOf" srcId="{4E989603-683A-489B-B8FB-4FF9D9667045}" destId="{4B18AFCD-B4E1-4BF3-8D56-EA5A44A94D9B}" srcOrd="0" destOrd="0" presId="urn:microsoft.com/office/officeart/2005/8/layout/radial6"/>
    <dgm:cxn modelId="{2AD2167B-EE08-46A7-87E8-5562AFCDDE5C}" type="presOf" srcId="{00D6DF0C-0073-423B-880B-A7CC1BF92907}" destId="{394A28D8-078A-45AA-896A-1482F8DEDE5E}" srcOrd="0" destOrd="0" presId="urn:microsoft.com/office/officeart/2005/8/layout/radial6"/>
    <dgm:cxn modelId="{1C40C113-EFC5-4CE4-859D-5AEF017ECD78}" srcId="{E4AD428A-63D8-4BEC-8004-93B8D511C531}" destId="{AA2A4409-54E3-4996-8EE5-AD2FC26504CE}" srcOrd="0" destOrd="0" parTransId="{66365463-C1C5-46E7-8732-03A6BC966243}" sibTransId="{AED607B9-CABC-4A7F-A29C-0F40A61B3838}"/>
    <dgm:cxn modelId="{63F6EB86-05E9-4F45-9431-B41A0B2A08E2}" srcId="{AA2A4409-54E3-4996-8EE5-AD2FC26504CE}" destId="{7A1C7AC3-04AA-49BB-89F6-739E293BDA77}" srcOrd="1" destOrd="0" parTransId="{C2EB52B0-FC3E-44EE-A368-B26AEC663EF3}" sibTransId="{92B1E60A-4741-4C27-93A8-FFA6305CF909}"/>
    <dgm:cxn modelId="{F6C0D440-BBDA-4D21-8DA5-298C1C474F02}" type="presParOf" srcId="{3AB20937-FA16-4184-9CE3-241EFC65F902}" destId="{6375B568-C68E-403A-B128-4AA9D5DBBEE3}" srcOrd="0" destOrd="0" presId="urn:microsoft.com/office/officeart/2005/8/layout/radial6"/>
    <dgm:cxn modelId="{DAF02BB8-4D25-4150-A532-E53954F4058B}" type="presParOf" srcId="{3AB20937-FA16-4184-9CE3-241EFC65F902}" destId="{394A28D8-078A-45AA-896A-1482F8DEDE5E}" srcOrd="1" destOrd="0" presId="urn:microsoft.com/office/officeart/2005/8/layout/radial6"/>
    <dgm:cxn modelId="{186E2310-7974-46B7-A541-74708144FAA6}" type="presParOf" srcId="{3AB20937-FA16-4184-9CE3-241EFC65F902}" destId="{09515A78-9246-4304-BA4F-7B198EB57B46}" srcOrd="2" destOrd="0" presId="urn:microsoft.com/office/officeart/2005/8/layout/radial6"/>
    <dgm:cxn modelId="{43BF42F2-66D9-4066-BB37-93DD6428B36B}" type="presParOf" srcId="{3AB20937-FA16-4184-9CE3-241EFC65F902}" destId="{5D17A675-5997-4D7D-AAA1-63D4B1FCBE4A}" srcOrd="3" destOrd="0" presId="urn:microsoft.com/office/officeart/2005/8/layout/radial6"/>
    <dgm:cxn modelId="{03CFF1DF-FED4-4912-82E8-87BFCFBC3C79}" type="presParOf" srcId="{3AB20937-FA16-4184-9CE3-241EFC65F902}" destId="{D273DC11-2A01-42D2-B7B9-4AF2264626AA}" srcOrd="4" destOrd="0" presId="urn:microsoft.com/office/officeart/2005/8/layout/radial6"/>
    <dgm:cxn modelId="{F2D4921E-4A15-400B-B757-4D1E32F4639E}" type="presParOf" srcId="{3AB20937-FA16-4184-9CE3-241EFC65F902}" destId="{5AFE4854-EB7F-47C1-9154-7A5AE85890C2}" srcOrd="5" destOrd="0" presId="urn:microsoft.com/office/officeart/2005/8/layout/radial6"/>
    <dgm:cxn modelId="{7C06E4A3-CEC0-415A-9DBE-F3D0E60F835A}" type="presParOf" srcId="{3AB20937-FA16-4184-9CE3-241EFC65F902}" destId="{C391271B-F883-4FE0-8DE3-BDB907260783}" srcOrd="6" destOrd="0" presId="urn:microsoft.com/office/officeart/2005/8/layout/radial6"/>
    <dgm:cxn modelId="{40A7D57F-1EF0-44D3-9202-F9885E5FC4CD}" type="presParOf" srcId="{3AB20937-FA16-4184-9CE3-241EFC65F902}" destId="{5830EAE5-7800-4270-9677-C8AC7B04946E}" srcOrd="7" destOrd="0" presId="urn:microsoft.com/office/officeart/2005/8/layout/radial6"/>
    <dgm:cxn modelId="{1D3B9A8C-4CD4-43D6-9BC4-BB3675513AB7}" type="presParOf" srcId="{3AB20937-FA16-4184-9CE3-241EFC65F902}" destId="{42149979-FBA4-4975-A21B-2A26663F99AB}" srcOrd="8" destOrd="0" presId="urn:microsoft.com/office/officeart/2005/8/layout/radial6"/>
    <dgm:cxn modelId="{BE8512C9-E0A7-4FBE-A767-096E07342642}" type="presParOf" srcId="{3AB20937-FA16-4184-9CE3-241EFC65F902}" destId="{4B18AFCD-B4E1-4BF3-8D56-EA5A44A94D9B}" srcOrd="9" destOrd="0" presId="urn:microsoft.com/office/officeart/2005/8/layout/radial6"/>
    <dgm:cxn modelId="{0C6A4A2E-912D-4AE9-9A9F-10B94F5AD58B}" type="presParOf" srcId="{3AB20937-FA16-4184-9CE3-241EFC65F902}" destId="{853357E2-CFD3-4FAD-96E8-40B7D66855A9}" srcOrd="10" destOrd="0" presId="urn:microsoft.com/office/officeart/2005/8/layout/radial6"/>
    <dgm:cxn modelId="{3C001965-3766-4DC4-AA67-D1E2B08DDBF0}" type="presParOf" srcId="{3AB20937-FA16-4184-9CE3-241EFC65F902}" destId="{C7749AE2-9551-4461-82B7-87A7DA1DC5A0}" srcOrd="11" destOrd="0" presId="urn:microsoft.com/office/officeart/2005/8/layout/radial6"/>
    <dgm:cxn modelId="{563333D7-142E-4134-8096-4B225473D428}" type="presParOf" srcId="{3AB20937-FA16-4184-9CE3-241EFC65F902}" destId="{610B2816-01BC-4551-A04B-19BE150857AD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10B2816-01BC-4551-A04B-19BE150857AD}">
      <dsp:nvSpPr>
        <dsp:cNvPr id="0" name=""/>
        <dsp:cNvSpPr/>
      </dsp:nvSpPr>
      <dsp:spPr>
        <a:xfrm>
          <a:off x="498681" y="130245"/>
          <a:ext cx="866466" cy="866466"/>
        </a:xfrm>
        <a:prstGeom prst="blockArc">
          <a:avLst>
            <a:gd name="adj1" fmla="val 10800000"/>
            <a:gd name="adj2" fmla="val 16200000"/>
            <a:gd name="adj3" fmla="val 4643"/>
          </a:avLst>
        </a:prstGeom>
        <a:gradFill rotWithShape="0">
          <a:gsLst>
            <a:gs pos="0">
              <a:srgbClr val="BBE0E3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BBE0E3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BBE0E3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18AFCD-B4E1-4BF3-8D56-EA5A44A94D9B}">
      <dsp:nvSpPr>
        <dsp:cNvPr id="0" name=""/>
        <dsp:cNvSpPr/>
      </dsp:nvSpPr>
      <dsp:spPr>
        <a:xfrm>
          <a:off x="498681" y="130245"/>
          <a:ext cx="866466" cy="866466"/>
        </a:xfrm>
        <a:prstGeom prst="blockArc">
          <a:avLst>
            <a:gd name="adj1" fmla="val 5400000"/>
            <a:gd name="adj2" fmla="val 10800000"/>
            <a:gd name="adj3" fmla="val 4643"/>
          </a:avLst>
        </a:prstGeom>
        <a:gradFill rotWithShape="0">
          <a:gsLst>
            <a:gs pos="0">
              <a:srgbClr val="BBE0E3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BBE0E3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BBE0E3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91271B-F883-4FE0-8DE3-BDB907260783}">
      <dsp:nvSpPr>
        <dsp:cNvPr id="0" name=""/>
        <dsp:cNvSpPr/>
      </dsp:nvSpPr>
      <dsp:spPr>
        <a:xfrm>
          <a:off x="498681" y="130245"/>
          <a:ext cx="866466" cy="866466"/>
        </a:xfrm>
        <a:prstGeom prst="blockArc">
          <a:avLst>
            <a:gd name="adj1" fmla="val 0"/>
            <a:gd name="adj2" fmla="val 5400000"/>
            <a:gd name="adj3" fmla="val 4643"/>
          </a:avLst>
        </a:prstGeom>
        <a:gradFill rotWithShape="0">
          <a:gsLst>
            <a:gs pos="0">
              <a:srgbClr val="BBE0E3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BBE0E3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BBE0E3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17A675-5997-4D7D-AAA1-63D4B1FCBE4A}">
      <dsp:nvSpPr>
        <dsp:cNvPr id="0" name=""/>
        <dsp:cNvSpPr/>
      </dsp:nvSpPr>
      <dsp:spPr>
        <a:xfrm>
          <a:off x="498681" y="130245"/>
          <a:ext cx="866466" cy="866466"/>
        </a:xfrm>
        <a:prstGeom prst="blockArc">
          <a:avLst>
            <a:gd name="adj1" fmla="val 16200000"/>
            <a:gd name="adj2" fmla="val 0"/>
            <a:gd name="adj3" fmla="val 4643"/>
          </a:avLst>
        </a:prstGeom>
        <a:gradFill rotWithShape="0">
          <a:gsLst>
            <a:gs pos="0">
              <a:srgbClr val="BBE0E3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BBE0E3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BBE0E3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75B568-C68E-403A-B128-4AA9D5DBBEE3}">
      <dsp:nvSpPr>
        <dsp:cNvPr id="0" name=""/>
        <dsp:cNvSpPr/>
      </dsp:nvSpPr>
      <dsp:spPr>
        <a:xfrm>
          <a:off x="732381" y="363945"/>
          <a:ext cx="399066" cy="399066"/>
        </a:xfrm>
        <a:prstGeom prst="ellipse">
          <a:avLst/>
        </a:prstGeom>
        <a:solidFill>
          <a:srgbClr val="33CC3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CoE</a:t>
          </a:r>
          <a:endParaRPr lang="en-US" sz="1000" kern="1200" dirty="0">
            <a:solidFill>
              <a:srgbClr val="FFFFFF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32381" y="363945"/>
        <a:ext cx="399066" cy="399066"/>
      </dsp:txXfrm>
    </dsp:sp>
    <dsp:sp modelId="{394A28D8-078A-45AA-896A-1482F8DEDE5E}">
      <dsp:nvSpPr>
        <dsp:cNvPr id="0" name=""/>
        <dsp:cNvSpPr/>
      </dsp:nvSpPr>
      <dsp:spPr>
        <a:xfrm>
          <a:off x="792241" y="628"/>
          <a:ext cx="279346" cy="279346"/>
        </a:xfrm>
        <a:prstGeom prst="ellipse">
          <a:avLst/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Nissan Biz</a:t>
          </a:r>
          <a:endParaRPr lang="en-US" sz="500" kern="1200" dirty="0">
            <a:solidFill>
              <a:srgbClr val="FFFFFF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92241" y="628"/>
        <a:ext cx="279346" cy="279346"/>
      </dsp:txXfrm>
    </dsp:sp>
    <dsp:sp modelId="{D273DC11-2A01-42D2-B7B9-4AF2264626AA}">
      <dsp:nvSpPr>
        <dsp:cNvPr id="0" name=""/>
        <dsp:cNvSpPr/>
      </dsp:nvSpPr>
      <dsp:spPr>
        <a:xfrm>
          <a:off x="1215417" y="423805"/>
          <a:ext cx="279346" cy="279346"/>
        </a:xfrm>
        <a:prstGeom prst="ellipse">
          <a:avLst/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Nissan IS</a:t>
          </a:r>
          <a:endParaRPr lang="en-US" sz="500" kern="1200" dirty="0">
            <a:solidFill>
              <a:srgbClr val="FFFFFF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215417" y="423805"/>
        <a:ext cx="279346" cy="279346"/>
      </dsp:txXfrm>
    </dsp:sp>
    <dsp:sp modelId="{5830EAE5-7800-4270-9677-C8AC7B04946E}">
      <dsp:nvSpPr>
        <dsp:cNvPr id="0" name=""/>
        <dsp:cNvSpPr/>
      </dsp:nvSpPr>
      <dsp:spPr>
        <a:xfrm>
          <a:off x="792241" y="846982"/>
          <a:ext cx="279346" cy="279346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Renault Biz</a:t>
          </a:r>
          <a:endParaRPr lang="en-US" sz="500" kern="1200" dirty="0">
            <a:solidFill>
              <a:srgbClr val="000000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92241" y="846982"/>
        <a:ext cx="279346" cy="279346"/>
      </dsp:txXfrm>
    </dsp:sp>
    <dsp:sp modelId="{853357E2-CFD3-4FAD-96E8-40B7D66855A9}">
      <dsp:nvSpPr>
        <dsp:cNvPr id="0" name=""/>
        <dsp:cNvSpPr/>
      </dsp:nvSpPr>
      <dsp:spPr>
        <a:xfrm>
          <a:off x="369064" y="423805"/>
          <a:ext cx="279346" cy="279346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>
              <a:solidFill>
                <a:srgbClr val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Renault IS</a:t>
          </a:r>
          <a:endParaRPr lang="en-US" sz="500" kern="1200" dirty="0">
            <a:solidFill>
              <a:srgbClr val="000000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69064" y="423805"/>
        <a:ext cx="279346" cy="279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5" tIns="45373" rIns="90745" bIns="45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5" tIns="45373" rIns="90745" bIns="45373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5" tIns="45373" rIns="90745" bIns="45373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5" tIns="45373" rIns="90745" bIns="45373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97EB0BD7-0D1B-461F-96D2-458D4659D7B9}" type="slidenum">
              <a:rPr lang="en-US" altLang="ja-JP"/>
              <a:pPr/>
              <a:t>&lt;#&gt;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2652083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5" tIns="45373" rIns="90745" bIns="45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5" tIns="45373" rIns="90745" bIns="45373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9775"/>
            <a:ext cx="4932363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86" y="4687123"/>
            <a:ext cx="4940198" cy="443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5" tIns="45373" rIns="90745" bIns="453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5" tIns="45373" rIns="90745" bIns="45373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5" tIns="45373" rIns="90745" bIns="45373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8AF01994-2739-4319-8C13-74EB71056E38}" type="slidenum">
              <a:rPr lang="en-US" altLang="ja-JP"/>
              <a:pPr/>
              <a:t>&lt;#&gt;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27896665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>
                <a:solidFill>
                  <a:srgbClr val="1F497D"/>
                </a:solidFill>
              </a:rPr>
              <a:pPr/>
              <a:t>0</a:t>
            </a:fld>
            <a:endParaRPr lang="en-US" altLang="ja-JP" dirty="0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16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V1</a:t>
            </a:r>
            <a:r>
              <a:rPr kumimoji="1" lang="ja-JP" altLang="en-US" dirty="0" smtClean="0"/>
              <a:t>からみて、何がうれしいか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910306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18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19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20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23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V1</a:t>
            </a:r>
            <a:r>
              <a:rPr kumimoji="1" lang="ja-JP" altLang="en-US" dirty="0" smtClean="0"/>
              <a:t>からみて、何がうれしいか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910306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24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768166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768166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768166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768166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768166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V1</a:t>
            </a:r>
            <a:r>
              <a:rPr kumimoji="1" lang="ja-JP" altLang="en-US" dirty="0" smtClean="0"/>
              <a:t>からみて、何がうれしいか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91030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V1</a:t>
            </a:r>
            <a:r>
              <a:rPr kumimoji="1" lang="ja-JP" altLang="en-US" dirty="0" smtClean="0"/>
              <a:t>からみて、何がうれしいか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91030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BCECF-2287-4420-86C1-22BEF977F440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907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BCECF-2287-4420-86C1-22BEF977F440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907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BCECF-2287-4420-86C1-22BEF977F440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9076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BCECF-2287-4420-86C1-22BEF977F440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907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正方形/長方形 11"/>
          <p:cNvSpPr>
            <a:spLocks noChangeArrowheads="1"/>
          </p:cNvSpPr>
          <p:nvPr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grpSp>
        <p:nvGrpSpPr>
          <p:cNvPr id="63" name="グループ化 62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64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80"/>
                </a:solidFill>
              </a:endParaRPr>
            </a:p>
          </p:txBody>
        </p:sp>
        <p:sp>
          <p:nvSpPr>
            <p:cNvPr id="65" name="正方形/長方形 64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80"/>
                </a:solidFill>
              </a:endParaRPr>
            </a:p>
          </p:txBody>
        </p:sp>
      </p:grpSp>
      <p:sp>
        <p:nvSpPr>
          <p:cNvPr id="41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Hitachi, Ltd.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&lt;#&gt;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43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 smtClean="0"/>
              <a:t>マスタ テキストの書式設定</a:t>
            </a:r>
            <a:endParaRPr kumimoji="1" lang="ja-JP" altLang="en-US"/>
          </a:p>
        </p:txBody>
      </p:sp>
      <p:grpSp>
        <p:nvGrpSpPr>
          <p:cNvPr id="98" name="グループ化 97"/>
          <p:cNvGrpSpPr/>
          <p:nvPr userDrawn="1"/>
        </p:nvGrpSpPr>
        <p:grpSpPr bwMode="gray">
          <a:xfrm>
            <a:off x="6844506" y="547566"/>
            <a:ext cx="1982788" cy="569913"/>
            <a:chOff x="6642100" y="547566"/>
            <a:chExt cx="1982788" cy="569913"/>
          </a:xfrm>
        </p:grpSpPr>
        <p:sp>
          <p:nvSpPr>
            <p:cNvPr id="73" name="Freeform 5"/>
            <p:cNvSpPr>
              <a:spLocks/>
            </p:cNvSpPr>
            <p:nvPr/>
          </p:nvSpPr>
          <p:spPr bwMode="gray">
            <a:xfrm>
              <a:off x="8099425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gray">
            <a:xfrm>
              <a:off x="7207250" y="555504"/>
              <a:ext cx="288925" cy="26828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gray">
            <a:xfrm>
              <a:off x="7434263" y="555504"/>
              <a:ext cx="338137" cy="26828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6" name="Rectangle 12"/>
            <p:cNvSpPr>
              <a:spLocks noChangeArrowheads="1"/>
            </p:cNvSpPr>
            <p:nvPr/>
          </p:nvSpPr>
          <p:spPr bwMode="gray">
            <a:xfrm>
              <a:off x="8440738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7" name="Freeform 13"/>
            <p:cNvSpPr>
              <a:spLocks/>
            </p:cNvSpPr>
            <p:nvPr/>
          </p:nvSpPr>
          <p:spPr bwMode="gray">
            <a:xfrm>
              <a:off x="6769100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8" name="Rectangle 15"/>
            <p:cNvSpPr>
              <a:spLocks noChangeArrowheads="1"/>
            </p:cNvSpPr>
            <p:nvPr/>
          </p:nvSpPr>
          <p:spPr bwMode="gray">
            <a:xfrm>
              <a:off x="7110413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9" name="Freeform 16"/>
            <p:cNvSpPr>
              <a:spLocks/>
            </p:cNvSpPr>
            <p:nvPr/>
          </p:nvSpPr>
          <p:spPr bwMode="gray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gray">
            <a:xfrm>
              <a:off x="6642100" y="898404"/>
              <a:ext cx="65088" cy="169862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1" name="Freeform 20"/>
            <p:cNvSpPr>
              <a:spLocks/>
            </p:cNvSpPr>
            <p:nvPr/>
          </p:nvSpPr>
          <p:spPr bwMode="gray">
            <a:xfrm>
              <a:off x="6742113" y="947616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2" name="Freeform 22"/>
            <p:cNvSpPr>
              <a:spLocks/>
            </p:cNvSpPr>
            <p:nvPr/>
          </p:nvSpPr>
          <p:spPr bwMode="gray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3" name="Freeform 24"/>
            <p:cNvSpPr>
              <a:spLocks noEditPoints="1"/>
            </p:cNvSpPr>
            <p:nvPr/>
          </p:nvSpPr>
          <p:spPr bwMode="gray">
            <a:xfrm>
              <a:off x="7018338" y="947616"/>
              <a:ext cx="138112" cy="169863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4" name="Freeform 27"/>
            <p:cNvSpPr>
              <a:spLocks/>
            </p:cNvSpPr>
            <p:nvPr/>
          </p:nvSpPr>
          <p:spPr bwMode="gray">
            <a:xfrm>
              <a:off x="7178675" y="947616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5" name="Freeform 29"/>
            <p:cNvSpPr>
              <a:spLocks/>
            </p:cNvSpPr>
            <p:nvPr/>
          </p:nvSpPr>
          <p:spPr bwMode="gray">
            <a:xfrm>
              <a:off x="7196138" y="898404"/>
              <a:ext cx="39687" cy="36512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6" name="Freeform 31"/>
            <p:cNvSpPr>
              <a:spLocks/>
            </p:cNvSpPr>
            <p:nvPr/>
          </p:nvSpPr>
          <p:spPr bwMode="gray">
            <a:xfrm>
              <a:off x="7261225" y="947616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7" name="Freeform 33"/>
            <p:cNvSpPr>
              <a:spLocks noEditPoints="1"/>
            </p:cNvSpPr>
            <p:nvPr/>
          </p:nvSpPr>
          <p:spPr bwMode="gray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8" name="Freeform 36"/>
            <p:cNvSpPr>
              <a:spLocks/>
            </p:cNvSpPr>
            <p:nvPr/>
          </p:nvSpPr>
          <p:spPr bwMode="gray">
            <a:xfrm>
              <a:off x="7686675" y="893641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9" name="Freeform 38"/>
            <p:cNvSpPr>
              <a:spLocks noEditPoints="1"/>
            </p:cNvSpPr>
            <p:nvPr/>
          </p:nvSpPr>
          <p:spPr bwMode="gray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gray">
            <a:xfrm>
              <a:off x="75834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1" name="Freeform 43"/>
            <p:cNvSpPr>
              <a:spLocks/>
            </p:cNvSpPr>
            <p:nvPr/>
          </p:nvSpPr>
          <p:spPr bwMode="gray">
            <a:xfrm>
              <a:off x="8045450" y="901579"/>
              <a:ext cx="192088" cy="166687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2" name="Freeform 45"/>
            <p:cNvSpPr>
              <a:spLocks noEditPoints="1"/>
            </p:cNvSpPr>
            <p:nvPr/>
          </p:nvSpPr>
          <p:spPr bwMode="gray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3" name="Freeform 48"/>
            <p:cNvSpPr>
              <a:spLocks/>
            </p:cNvSpPr>
            <p:nvPr/>
          </p:nvSpPr>
          <p:spPr bwMode="gray">
            <a:xfrm>
              <a:off x="85359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4" name="Freeform 50"/>
            <p:cNvSpPr>
              <a:spLocks/>
            </p:cNvSpPr>
            <p:nvPr/>
          </p:nvSpPr>
          <p:spPr bwMode="gray">
            <a:xfrm>
              <a:off x="8383588" y="950791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5" name="Freeform 52"/>
            <p:cNvSpPr>
              <a:spLocks/>
            </p:cNvSpPr>
            <p:nvPr/>
          </p:nvSpPr>
          <p:spPr bwMode="gray">
            <a:xfrm>
              <a:off x="8521700" y="868241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</p:grpSp>
      <p:grpSp>
        <p:nvGrpSpPr>
          <p:cNvPr id="35" name="グループ化 34"/>
          <p:cNvGrpSpPr/>
          <p:nvPr userDrawn="1"/>
        </p:nvGrpSpPr>
        <p:grpSpPr>
          <a:xfrm>
            <a:off x="293688" y="6130708"/>
            <a:ext cx="1916113" cy="504826"/>
            <a:chOff x="293688" y="6130708"/>
            <a:chExt cx="1916113" cy="504826"/>
          </a:xfrm>
        </p:grpSpPr>
        <p:sp>
          <p:nvSpPr>
            <p:cNvPr id="36" name="Freeform 6"/>
            <p:cNvSpPr>
              <a:spLocks/>
            </p:cNvSpPr>
            <p:nvPr userDrawn="1"/>
          </p:nvSpPr>
          <p:spPr bwMode="auto">
            <a:xfrm>
              <a:off x="301626" y="6130708"/>
              <a:ext cx="161925" cy="204788"/>
            </a:xfrm>
            <a:custGeom>
              <a:avLst/>
              <a:gdLst/>
              <a:ahLst/>
              <a:cxnLst>
                <a:cxn ang="0">
                  <a:pos x="68" y="216"/>
                </a:cxn>
                <a:cxn ang="0">
                  <a:pos x="240" y="216"/>
                </a:cxn>
                <a:cxn ang="0">
                  <a:pos x="240" y="387"/>
                </a:cxn>
                <a:cxn ang="0">
                  <a:pos x="308" y="387"/>
                </a:cxn>
                <a:cxn ang="0">
                  <a:pos x="308" y="0"/>
                </a:cxn>
                <a:cxn ang="0">
                  <a:pos x="240" y="0"/>
                </a:cxn>
                <a:cxn ang="0">
                  <a:pos x="240" y="158"/>
                </a:cxn>
                <a:cxn ang="0">
                  <a:pos x="68" y="158"/>
                </a:cxn>
                <a:cxn ang="0">
                  <a:pos x="68" y="0"/>
                </a:cxn>
                <a:cxn ang="0">
                  <a:pos x="0" y="0"/>
                </a:cxn>
                <a:cxn ang="0">
                  <a:pos x="0" y="387"/>
                </a:cxn>
                <a:cxn ang="0">
                  <a:pos x="68" y="387"/>
                </a:cxn>
                <a:cxn ang="0">
                  <a:pos x="68" y="216"/>
                </a:cxn>
              </a:cxnLst>
              <a:rect l="0" t="0" r="r" b="b"/>
              <a:pathLst>
                <a:path w="308" h="387">
                  <a:moveTo>
                    <a:pt x="68" y="216"/>
                  </a:moveTo>
                  <a:lnTo>
                    <a:pt x="240" y="216"/>
                  </a:lnTo>
                  <a:lnTo>
                    <a:pt x="240" y="387"/>
                  </a:lnTo>
                  <a:lnTo>
                    <a:pt x="308" y="387"/>
                  </a:lnTo>
                  <a:lnTo>
                    <a:pt x="308" y="0"/>
                  </a:lnTo>
                  <a:lnTo>
                    <a:pt x="240" y="0"/>
                  </a:lnTo>
                  <a:lnTo>
                    <a:pt x="240" y="158"/>
                  </a:lnTo>
                  <a:lnTo>
                    <a:pt x="68" y="158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387"/>
                  </a:lnTo>
                  <a:lnTo>
                    <a:pt x="68" y="387"/>
                  </a:lnTo>
                  <a:lnTo>
                    <a:pt x="68" y="21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 userDrawn="1"/>
          </p:nvSpPr>
          <p:spPr bwMode="auto">
            <a:xfrm>
              <a:off x="492126" y="6184683"/>
              <a:ext cx="128588" cy="153988"/>
            </a:xfrm>
            <a:custGeom>
              <a:avLst/>
              <a:gdLst/>
              <a:ahLst/>
              <a:cxnLst>
                <a:cxn ang="0">
                  <a:pos x="179" y="244"/>
                </a:cxn>
                <a:cxn ang="0">
                  <a:pos x="177" y="284"/>
                </a:cxn>
                <a:cxn ang="0">
                  <a:pos x="241" y="287"/>
                </a:cxn>
                <a:cxn ang="0">
                  <a:pos x="175" y="0"/>
                </a:cxn>
                <a:cxn ang="0">
                  <a:pos x="175" y="138"/>
                </a:cxn>
                <a:cxn ang="0">
                  <a:pos x="174" y="158"/>
                </a:cxn>
                <a:cxn ang="0">
                  <a:pos x="169" y="177"/>
                </a:cxn>
                <a:cxn ang="0">
                  <a:pos x="163" y="193"/>
                </a:cxn>
                <a:cxn ang="0">
                  <a:pos x="155" y="208"/>
                </a:cxn>
                <a:cxn ang="0">
                  <a:pos x="144" y="220"/>
                </a:cxn>
                <a:cxn ang="0">
                  <a:pos x="133" y="229"/>
                </a:cxn>
                <a:cxn ang="0">
                  <a:pos x="119" y="234"/>
                </a:cxn>
                <a:cxn ang="0">
                  <a:pos x="104" y="236"/>
                </a:cxn>
                <a:cxn ang="0">
                  <a:pos x="95" y="235"/>
                </a:cxn>
                <a:cxn ang="0">
                  <a:pos x="80" y="230"/>
                </a:cxn>
                <a:cxn ang="0">
                  <a:pos x="71" y="217"/>
                </a:cxn>
                <a:cxn ang="0">
                  <a:pos x="67" y="197"/>
                </a:cxn>
                <a:cxn ang="0">
                  <a:pos x="66" y="0"/>
                </a:cxn>
                <a:cxn ang="0">
                  <a:pos x="0" y="200"/>
                </a:cxn>
                <a:cxn ang="0">
                  <a:pos x="1" y="211"/>
                </a:cxn>
                <a:cxn ang="0">
                  <a:pos x="3" y="231"/>
                </a:cxn>
                <a:cxn ang="0">
                  <a:pos x="8" y="249"/>
                </a:cxn>
                <a:cxn ang="0">
                  <a:pos x="17" y="263"/>
                </a:cxn>
                <a:cxn ang="0">
                  <a:pos x="28" y="275"/>
                </a:cxn>
                <a:cxn ang="0">
                  <a:pos x="41" y="284"/>
                </a:cxn>
                <a:cxn ang="0">
                  <a:pos x="58" y="289"/>
                </a:cxn>
                <a:cxn ang="0">
                  <a:pos x="77" y="293"/>
                </a:cxn>
                <a:cxn ang="0">
                  <a:pos x="87" y="293"/>
                </a:cxn>
                <a:cxn ang="0">
                  <a:pos x="115" y="289"/>
                </a:cxn>
                <a:cxn ang="0">
                  <a:pos x="141" y="281"/>
                </a:cxn>
                <a:cxn ang="0">
                  <a:pos x="163" y="265"/>
                </a:cxn>
                <a:cxn ang="0">
                  <a:pos x="179" y="244"/>
                </a:cxn>
              </a:cxnLst>
              <a:rect l="0" t="0" r="r" b="b"/>
              <a:pathLst>
                <a:path w="241" h="293">
                  <a:moveTo>
                    <a:pt x="179" y="244"/>
                  </a:moveTo>
                  <a:lnTo>
                    <a:pt x="179" y="244"/>
                  </a:lnTo>
                  <a:lnTo>
                    <a:pt x="178" y="265"/>
                  </a:lnTo>
                  <a:lnTo>
                    <a:pt x="177" y="284"/>
                  </a:lnTo>
                  <a:lnTo>
                    <a:pt x="177" y="287"/>
                  </a:lnTo>
                  <a:lnTo>
                    <a:pt x="241" y="287"/>
                  </a:lnTo>
                  <a:lnTo>
                    <a:pt x="241" y="0"/>
                  </a:lnTo>
                  <a:lnTo>
                    <a:pt x="175" y="0"/>
                  </a:lnTo>
                  <a:lnTo>
                    <a:pt x="175" y="138"/>
                  </a:lnTo>
                  <a:lnTo>
                    <a:pt x="175" y="138"/>
                  </a:lnTo>
                  <a:lnTo>
                    <a:pt x="175" y="148"/>
                  </a:lnTo>
                  <a:lnTo>
                    <a:pt x="174" y="158"/>
                  </a:lnTo>
                  <a:lnTo>
                    <a:pt x="171" y="168"/>
                  </a:lnTo>
                  <a:lnTo>
                    <a:pt x="169" y="177"/>
                  </a:lnTo>
                  <a:lnTo>
                    <a:pt x="166" y="186"/>
                  </a:lnTo>
                  <a:lnTo>
                    <a:pt x="163" y="193"/>
                  </a:lnTo>
                  <a:lnTo>
                    <a:pt x="159" y="201"/>
                  </a:lnTo>
                  <a:lnTo>
                    <a:pt x="155" y="208"/>
                  </a:lnTo>
                  <a:lnTo>
                    <a:pt x="149" y="214"/>
                  </a:lnTo>
                  <a:lnTo>
                    <a:pt x="144" y="220"/>
                  </a:lnTo>
                  <a:lnTo>
                    <a:pt x="138" y="224"/>
                  </a:lnTo>
                  <a:lnTo>
                    <a:pt x="133" y="229"/>
                  </a:lnTo>
                  <a:lnTo>
                    <a:pt x="126" y="232"/>
                  </a:lnTo>
                  <a:lnTo>
                    <a:pt x="119" y="234"/>
                  </a:lnTo>
                  <a:lnTo>
                    <a:pt x="112" y="235"/>
                  </a:lnTo>
                  <a:lnTo>
                    <a:pt x="104" y="236"/>
                  </a:lnTo>
                  <a:lnTo>
                    <a:pt x="104" y="236"/>
                  </a:lnTo>
                  <a:lnTo>
                    <a:pt x="95" y="235"/>
                  </a:lnTo>
                  <a:lnTo>
                    <a:pt x="87" y="233"/>
                  </a:lnTo>
                  <a:lnTo>
                    <a:pt x="80" y="230"/>
                  </a:lnTo>
                  <a:lnTo>
                    <a:pt x="76" y="224"/>
                  </a:lnTo>
                  <a:lnTo>
                    <a:pt x="71" y="217"/>
                  </a:lnTo>
                  <a:lnTo>
                    <a:pt x="68" y="208"/>
                  </a:lnTo>
                  <a:lnTo>
                    <a:pt x="67" y="197"/>
                  </a:lnTo>
                  <a:lnTo>
                    <a:pt x="66" y="184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1" y="211"/>
                  </a:lnTo>
                  <a:lnTo>
                    <a:pt x="2" y="221"/>
                  </a:lnTo>
                  <a:lnTo>
                    <a:pt x="3" y="231"/>
                  </a:lnTo>
                  <a:lnTo>
                    <a:pt x="5" y="240"/>
                  </a:lnTo>
                  <a:lnTo>
                    <a:pt x="8" y="249"/>
                  </a:lnTo>
                  <a:lnTo>
                    <a:pt x="13" y="256"/>
                  </a:lnTo>
                  <a:lnTo>
                    <a:pt x="17" y="263"/>
                  </a:lnTo>
                  <a:lnTo>
                    <a:pt x="22" y="270"/>
                  </a:lnTo>
                  <a:lnTo>
                    <a:pt x="28" y="275"/>
                  </a:lnTo>
                  <a:lnTo>
                    <a:pt x="35" y="279"/>
                  </a:lnTo>
                  <a:lnTo>
                    <a:pt x="41" y="284"/>
                  </a:lnTo>
                  <a:lnTo>
                    <a:pt x="49" y="287"/>
                  </a:lnTo>
                  <a:lnTo>
                    <a:pt x="58" y="289"/>
                  </a:lnTo>
                  <a:lnTo>
                    <a:pt x="67" y="292"/>
                  </a:lnTo>
                  <a:lnTo>
                    <a:pt x="77" y="293"/>
                  </a:lnTo>
                  <a:lnTo>
                    <a:pt x="87" y="293"/>
                  </a:lnTo>
                  <a:lnTo>
                    <a:pt x="87" y="293"/>
                  </a:lnTo>
                  <a:lnTo>
                    <a:pt x="101" y="292"/>
                  </a:lnTo>
                  <a:lnTo>
                    <a:pt x="115" y="289"/>
                  </a:lnTo>
                  <a:lnTo>
                    <a:pt x="129" y="286"/>
                  </a:lnTo>
                  <a:lnTo>
                    <a:pt x="141" y="281"/>
                  </a:lnTo>
                  <a:lnTo>
                    <a:pt x="152" y="273"/>
                  </a:lnTo>
                  <a:lnTo>
                    <a:pt x="163" y="265"/>
                  </a:lnTo>
                  <a:lnTo>
                    <a:pt x="171" y="255"/>
                  </a:lnTo>
                  <a:lnTo>
                    <a:pt x="179" y="244"/>
                  </a:lnTo>
                  <a:lnTo>
                    <a:pt x="179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" name="Freeform 8"/>
            <p:cNvSpPr>
              <a:spLocks/>
            </p:cNvSpPr>
            <p:nvPr userDrawn="1"/>
          </p:nvSpPr>
          <p:spPr bwMode="auto">
            <a:xfrm>
              <a:off x="649288" y="6181508"/>
              <a:ext cx="215900" cy="153988"/>
            </a:xfrm>
            <a:custGeom>
              <a:avLst/>
              <a:gdLst/>
              <a:ahLst/>
              <a:cxnLst>
                <a:cxn ang="0">
                  <a:pos x="66" y="155"/>
                </a:cxn>
                <a:cxn ang="0">
                  <a:pos x="67" y="136"/>
                </a:cxn>
                <a:cxn ang="0">
                  <a:pos x="71" y="117"/>
                </a:cxn>
                <a:cxn ang="0">
                  <a:pos x="78" y="99"/>
                </a:cxn>
                <a:cxn ang="0">
                  <a:pos x="86" y="85"/>
                </a:cxn>
                <a:cxn ang="0">
                  <a:pos x="96" y="73"/>
                </a:cxn>
                <a:cxn ang="0">
                  <a:pos x="108" y="64"/>
                </a:cxn>
                <a:cxn ang="0">
                  <a:pos x="121" y="58"/>
                </a:cxn>
                <a:cxn ang="0">
                  <a:pos x="134" y="56"/>
                </a:cxn>
                <a:cxn ang="0">
                  <a:pos x="144" y="57"/>
                </a:cxn>
                <a:cxn ang="0">
                  <a:pos x="158" y="64"/>
                </a:cxn>
                <a:cxn ang="0">
                  <a:pos x="167" y="76"/>
                </a:cxn>
                <a:cxn ang="0">
                  <a:pos x="172" y="97"/>
                </a:cxn>
                <a:cxn ang="0">
                  <a:pos x="172" y="292"/>
                </a:cxn>
                <a:cxn ang="0">
                  <a:pos x="238" y="155"/>
                </a:cxn>
                <a:cxn ang="0">
                  <a:pos x="238" y="144"/>
                </a:cxn>
                <a:cxn ang="0">
                  <a:pos x="241" y="123"/>
                </a:cxn>
                <a:cxn ang="0">
                  <a:pos x="247" y="106"/>
                </a:cxn>
                <a:cxn ang="0">
                  <a:pos x="254" y="89"/>
                </a:cxn>
                <a:cxn ang="0">
                  <a:pos x="264" y="77"/>
                </a:cxn>
                <a:cxn ang="0">
                  <a:pos x="275" y="67"/>
                </a:cxn>
                <a:cxn ang="0">
                  <a:pos x="287" y="61"/>
                </a:cxn>
                <a:cxn ang="0">
                  <a:pos x="301" y="57"/>
                </a:cxn>
                <a:cxn ang="0">
                  <a:pos x="306" y="56"/>
                </a:cxn>
                <a:cxn ang="0">
                  <a:pos x="324" y="59"/>
                </a:cxn>
                <a:cxn ang="0">
                  <a:pos x="335" y="69"/>
                </a:cxn>
                <a:cxn ang="0">
                  <a:pos x="341" y="86"/>
                </a:cxn>
                <a:cxn ang="0">
                  <a:pos x="344" y="110"/>
                </a:cxn>
                <a:cxn ang="0">
                  <a:pos x="410" y="292"/>
                </a:cxn>
                <a:cxn ang="0">
                  <a:pos x="410" y="96"/>
                </a:cxn>
                <a:cxn ang="0">
                  <a:pos x="409" y="74"/>
                </a:cxn>
                <a:cxn ang="0">
                  <a:pos x="404" y="54"/>
                </a:cxn>
                <a:cxn ang="0">
                  <a:pos x="398" y="37"/>
                </a:cxn>
                <a:cxn ang="0">
                  <a:pos x="388" y="24"/>
                </a:cxn>
                <a:cxn ang="0">
                  <a:pos x="376" y="13"/>
                </a:cxn>
                <a:cxn ang="0">
                  <a:pos x="361" y="7"/>
                </a:cxn>
                <a:cxn ang="0">
                  <a:pos x="344" y="1"/>
                </a:cxn>
                <a:cxn ang="0">
                  <a:pos x="324" y="0"/>
                </a:cxn>
                <a:cxn ang="0">
                  <a:pos x="307" y="1"/>
                </a:cxn>
                <a:cxn ang="0">
                  <a:pos x="277" y="10"/>
                </a:cxn>
                <a:cxn ang="0">
                  <a:pos x="254" y="25"/>
                </a:cxn>
                <a:cxn ang="0">
                  <a:pos x="237" y="44"/>
                </a:cxn>
                <a:cxn ang="0">
                  <a:pos x="231" y="54"/>
                </a:cxn>
                <a:cxn ang="0">
                  <a:pos x="223" y="36"/>
                </a:cxn>
                <a:cxn ang="0">
                  <a:pos x="209" y="19"/>
                </a:cxn>
                <a:cxn ang="0">
                  <a:pos x="194" y="9"/>
                </a:cxn>
                <a:cxn ang="0">
                  <a:pos x="179" y="3"/>
                </a:cxn>
                <a:cxn ang="0">
                  <a:pos x="162" y="0"/>
                </a:cxn>
                <a:cxn ang="0">
                  <a:pos x="152" y="0"/>
                </a:cxn>
                <a:cxn ang="0">
                  <a:pos x="124" y="3"/>
                </a:cxn>
                <a:cxn ang="0">
                  <a:pos x="99" y="13"/>
                </a:cxn>
                <a:cxn ang="0">
                  <a:pos x="78" y="29"/>
                </a:cxn>
                <a:cxn ang="0">
                  <a:pos x="62" y="51"/>
                </a:cxn>
                <a:cxn ang="0">
                  <a:pos x="63" y="29"/>
                </a:cxn>
                <a:cxn ang="0">
                  <a:pos x="64" y="5"/>
                </a:cxn>
                <a:cxn ang="0">
                  <a:pos x="0" y="292"/>
                </a:cxn>
                <a:cxn ang="0">
                  <a:pos x="66" y="155"/>
                </a:cxn>
              </a:cxnLst>
              <a:rect l="0" t="0" r="r" b="b"/>
              <a:pathLst>
                <a:path w="410" h="292">
                  <a:moveTo>
                    <a:pt x="66" y="155"/>
                  </a:moveTo>
                  <a:lnTo>
                    <a:pt x="66" y="155"/>
                  </a:lnTo>
                  <a:lnTo>
                    <a:pt x="67" y="146"/>
                  </a:lnTo>
                  <a:lnTo>
                    <a:pt x="67" y="136"/>
                  </a:lnTo>
                  <a:lnTo>
                    <a:pt x="69" y="126"/>
                  </a:lnTo>
                  <a:lnTo>
                    <a:pt x="71" y="117"/>
                  </a:lnTo>
                  <a:lnTo>
                    <a:pt x="75" y="108"/>
                  </a:lnTo>
                  <a:lnTo>
                    <a:pt x="78" y="99"/>
                  </a:lnTo>
                  <a:lnTo>
                    <a:pt x="81" y="93"/>
                  </a:lnTo>
                  <a:lnTo>
                    <a:pt x="86" y="85"/>
                  </a:lnTo>
                  <a:lnTo>
                    <a:pt x="91" y="78"/>
                  </a:lnTo>
                  <a:lnTo>
                    <a:pt x="96" y="73"/>
                  </a:lnTo>
                  <a:lnTo>
                    <a:pt x="101" y="68"/>
                  </a:lnTo>
                  <a:lnTo>
                    <a:pt x="108" y="64"/>
                  </a:lnTo>
                  <a:lnTo>
                    <a:pt x="114" y="61"/>
                  </a:lnTo>
                  <a:lnTo>
                    <a:pt x="121" y="58"/>
                  </a:lnTo>
                  <a:lnTo>
                    <a:pt x="128" y="57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44" y="57"/>
                  </a:lnTo>
                  <a:lnTo>
                    <a:pt x="152" y="59"/>
                  </a:lnTo>
                  <a:lnTo>
                    <a:pt x="158" y="64"/>
                  </a:lnTo>
                  <a:lnTo>
                    <a:pt x="163" y="69"/>
                  </a:lnTo>
                  <a:lnTo>
                    <a:pt x="167" y="76"/>
                  </a:lnTo>
                  <a:lnTo>
                    <a:pt x="170" y="86"/>
                  </a:lnTo>
                  <a:lnTo>
                    <a:pt x="172" y="97"/>
                  </a:lnTo>
                  <a:lnTo>
                    <a:pt x="172" y="110"/>
                  </a:lnTo>
                  <a:lnTo>
                    <a:pt x="172" y="292"/>
                  </a:lnTo>
                  <a:lnTo>
                    <a:pt x="238" y="292"/>
                  </a:lnTo>
                  <a:lnTo>
                    <a:pt x="238" y="155"/>
                  </a:lnTo>
                  <a:lnTo>
                    <a:pt x="238" y="155"/>
                  </a:lnTo>
                  <a:lnTo>
                    <a:pt x="238" y="144"/>
                  </a:lnTo>
                  <a:lnTo>
                    <a:pt x="239" y="133"/>
                  </a:lnTo>
                  <a:lnTo>
                    <a:pt x="241" y="123"/>
                  </a:lnTo>
                  <a:lnTo>
                    <a:pt x="243" y="115"/>
                  </a:lnTo>
                  <a:lnTo>
                    <a:pt x="247" y="106"/>
                  </a:lnTo>
                  <a:lnTo>
                    <a:pt x="251" y="97"/>
                  </a:lnTo>
                  <a:lnTo>
                    <a:pt x="254" y="89"/>
                  </a:lnTo>
                  <a:lnTo>
                    <a:pt x="260" y="83"/>
                  </a:lnTo>
                  <a:lnTo>
                    <a:pt x="264" y="77"/>
                  </a:lnTo>
                  <a:lnTo>
                    <a:pt x="270" y="72"/>
                  </a:lnTo>
                  <a:lnTo>
                    <a:pt x="275" y="67"/>
                  </a:lnTo>
                  <a:lnTo>
                    <a:pt x="282" y="63"/>
                  </a:lnTo>
                  <a:lnTo>
                    <a:pt x="287" y="61"/>
                  </a:lnTo>
                  <a:lnTo>
                    <a:pt x="294" y="58"/>
                  </a:lnTo>
                  <a:lnTo>
                    <a:pt x="301" y="57"/>
                  </a:lnTo>
                  <a:lnTo>
                    <a:pt x="306" y="56"/>
                  </a:lnTo>
                  <a:lnTo>
                    <a:pt x="306" y="56"/>
                  </a:lnTo>
                  <a:lnTo>
                    <a:pt x="316" y="57"/>
                  </a:lnTo>
                  <a:lnTo>
                    <a:pt x="324" y="59"/>
                  </a:lnTo>
                  <a:lnTo>
                    <a:pt x="330" y="64"/>
                  </a:lnTo>
                  <a:lnTo>
                    <a:pt x="335" y="69"/>
                  </a:lnTo>
                  <a:lnTo>
                    <a:pt x="339" y="76"/>
                  </a:lnTo>
                  <a:lnTo>
                    <a:pt x="341" y="86"/>
                  </a:lnTo>
                  <a:lnTo>
                    <a:pt x="344" y="97"/>
                  </a:lnTo>
                  <a:lnTo>
                    <a:pt x="344" y="110"/>
                  </a:lnTo>
                  <a:lnTo>
                    <a:pt x="344" y="292"/>
                  </a:lnTo>
                  <a:lnTo>
                    <a:pt x="410" y="292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10" y="84"/>
                  </a:lnTo>
                  <a:lnTo>
                    <a:pt x="409" y="74"/>
                  </a:lnTo>
                  <a:lnTo>
                    <a:pt x="406" y="64"/>
                  </a:lnTo>
                  <a:lnTo>
                    <a:pt x="404" y="54"/>
                  </a:lnTo>
                  <a:lnTo>
                    <a:pt x="401" y="45"/>
                  </a:lnTo>
                  <a:lnTo>
                    <a:pt x="398" y="37"/>
                  </a:lnTo>
                  <a:lnTo>
                    <a:pt x="393" y="31"/>
                  </a:lnTo>
                  <a:lnTo>
                    <a:pt x="388" y="24"/>
                  </a:lnTo>
                  <a:lnTo>
                    <a:pt x="382" y="19"/>
                  </a:lnTo>
                  <a:lnTo>
                    <a:pt x="376" y="13"/>
                  </a:lnTo>
                  <a:lnTo>
                    <a:pt x="369" y="10"/>
                  </a:lnTo>
                  <a:lnTo>
                    <a:pt x="361" y="7"/>
                  </a:lnTo>
                  <a:lnTo>
                    <a:pt x="352" y="3"/>
                  </a:lnTo>
                  <a:lnTo>
                    <a:pt x="344" y="1"/>
                  </a:lnTo>
                  <a:lnTo>
                    <a:pt x="334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07" y="1"/>
                  </a:lnTo>
                  <a:lnTo>
                    <a:pt x="292" y="4"/>
                  </a:lnTo>
                  <a:lnTo>
                    <a:pt x="277" y="10"/>
                  </a:lnTo>
                  <a:lnTo>
                    <a:pt x="265" y="18"/>
                  </a:lnTo>
                  <a:lnTo>
                    <a:pt x="254" y="25"/>
                  </a:lnTo>
                  <a:lnTo>
                    <a:pt x="246" y="34"/>
                  </a:lnTo>
                  <a:lnTo>
                    <a:pt x="237" y="44"/>
                  </a:lnTo>
                  <a:lnTo>
                    <a:pt x="231" y="54"/>
                  </a:lnTo>
                  <a:lnTo>
                    <a:pt x="231" y="54"/>
                  </a:lnTo>
                  <a:lnTo>
                    <a:pt x="228" y="46"/>
                  </a:lnTo>
                  <a:lnTo>
                    <a:pt x="223" y="36"/>
                  </a:lnTo>
                  <a:lnTo>
                    <a:pt x="218" y="28"/>
                  </a:lnTo>
                  <a:lnTo>
                    <a:pt x="209" y="19"/>
                  </a:lnTo>
                  <a:lnTo>
                    <a:pt x="199" y="12"/>
                  </a:lnTo>
                  <a:lnTo>
                    <a:pt x="194" y="9"/>
                  </a:lnTo>
                  <a:lnTo>
                    <a:pt x="186" y="5"/>
                  </a:lnTo>
                  <a:lnTo>
                    <a:pt x="179" y="3"/>
                  </a:lnTo>
                  <a:lnTo>
                    <a:pt x="171" y="1"/>
                  </a:lnTo>
                  <a:lnTo>
                    <a:pt x="162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38" y="1"/>
                  </a:lnTo>
                  <a:lnTo>
                    <a:pt x="124" y="3"/>
                  </a:lnTo>
                  <a:lnTo>
                    <a:pt x="111" y="8"/>
                  </a:lnTo>
                  <a:lnTo>
                    <a:pt x="99" y="13"/>
                  </a:lnTo>
                  <a:lnTo>
                    <a:pt x="88" y="21"/>
                  </a:lnTo>
                  <a:lnTo>
                    <a:pt x="78" y="29"/>
                  </a:lnTo>
                  <a:lnTo>
                    <a:pt x="69" y="39"/>
                  </a:lnTo>
                  <a:lnTo>
                    <a:pt x="62" y="51"/>
                  </a:lnTo>
                  <a:lnTo>
                    <a:pt x="62" y="51"/>
                  </a:lnTo>
                  <a:lnTo>
                    <a:pt x="63" y="29"/>
                  </a:lnTo>
                  <a:lnTo>
                    <a:pt x="64" y="9"/>
                  </a:lnTo>
                  <a:lnTo>
                    <a:pt x="64" y="5"/>
                  </a:lnTo>
                  <a:lnTo>
                    <a:pt x="0" y="5"/>
                  </a:lnTo>
                  <a:lnTo>
                    <a:pt x="0" y="292"/>
                  </a:lnTo>
                  <a:lnTo>
                    <a:pt x="66" y="292"/>
                  </a:lnTo>
                  <a:lnTo>
                    <a:pt x="66" y="15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" name="Freeform 9"/>
            <p:cNvSpPr>
              <a:spLocks noEditPoints="1"/>
            </p:cNvSpPr>
            <p:nvPr userDrawn="1"/>
          </p:nvSpPr>
          <p:spPr bwMode="auto">
            <a:xfrm>
              <a:off x="884238" y="6181508"/>
              <a:ext cx="122238" cy="157163"/>
            </a:xfrm>
            <a:custGeom>
              <a:avLst/>
              <a:gdLst/>
              <a:ahLst/>
              <a:cxnLst>
                <a:cxn ang="0">
                  <a:pos x="232" y="289"/>
                </a:cxn>
                <a:cxn ang="0">
                  <a:pos x="231" y="213"/>
                </a:cxn>
                <a:cxn ang="0">
                  <a:pos x="231" y="84"/>
                </a:cxn>
                <a:cxn ang="0">
                  <a:pos x="225" y="53"/>
                </a:cxn>
                <a:cxn ang="0">
                  <a:pos x="210" y="30"/>
                </a:cxn>
                <a:cxn ang="0">
                  <a:pos x="188" y="13"/>
                </a:cxn>
                <a:cxn ang="0">
                  <a:pos x="158" y="3"/>
                </a:cxn>
                <a:cxn ang="0">
                  <a:pos x="119" y="0"/>
                </a:cxn>
                <a:cxn ang="0">
                  <a:pos x="67" y="5"/>
                </a:cxn>
                <a:cxn ang="0">
                  <a:pos x="13" y="20"/>
                </a:cxn>
                <a:cxn ang="0">
                  <a:pos x="31" y="73"/>
                </a:cxn>
                <a:cxn ang="0">
                  <a:pos x="90" y="54"/>
                </a:cxn>
                <a:cxn ang="0">
                  <a:pos x="109" y="53"/>
                </a:cxn>
                <a:cxn ang="0">
                  <a:pos x="144" y="59"/>
                </a:cxn>
                <a:cxn ang="0">
                  <a:pos x="162" y="80"/>
                </a:cxn>
                <a:cxn ang="0">
                  <a:pos x="164" y="116"/>
                </a:cxn>
                <a:cxn ang="0">
                  <a:pos x="128" y="118"/>
                </a:cxn>
                <a:cxn ang="0">
                  <a:pos x="80" y="127"/>
                </a:cxn>
                <a:cxn ang="0">
                  <a:pos x="43" y="143"/>
                </a:cxn>
                <a:cxn ang="0">
                  <a:pos x="16" y="165"/>
                </a:cxn>
                <a:cxn ang="0">
                  <a:pos x="2" y="194"/>
                </a:cxn>
                <a:cxn ang="0">
                  <a:pos x="0" y="217"/>
                </a:cxn>
                <a:cxn ang="0">
                  <a:pos x="3" y="243"/>
                </a:cxn>
                <a:cxn ang="0">
                  <a:pos x="12" y="263"/>
                </a:cxn>
                <a:cxn ang="0">
                  <a:pos x="27" y="280"/>
                </a:cxn>
                <a:cxn ang="0">
                  <a:pos x="47" y="292"/>
                </a:cxn>
                <a:cxn ang="0">
                  <a:pos x="73" y="298"/>
                </a:cxn>
                <a:cxn ang="0">
                  <a:pos x="95" y="297"/>
                </a:cxn>
                <a:cxn ang="0">
                  <a:pos x="133" y="286"/>
                </a:cxn>
                <a:cxn ang="0">
                  <a:pos x="162" y="261"/>
                </a:cxn>
                <a:cxn ang="0">
                  <a:pos x="168" y="269"/>
                </a:cxn>
                <a:cxn ang="0">
                  <a:pos x="99" y="244"/>
                </a:cxn>
                <a:cxn ang="0">
                  <a:pos x="85" y="241"/>
                </a:cxn>
                <a:cxn ang="0">
                  <a:pos x="69" y="229"/>
                </a:cxn>
                <a:cxn ang="0">
                  <a:pos x="64" y="209"/>
                </a:cxn>
                <a:cxn ang="0">
                  <a:pos x="66" y="198"/>
                </a:cxn>
                <a:cxn ang="0">
                  <a:pos x="74" y="185"/>
                </a:cxn>
                <a:cxn ang="0">
                  <a:pos x="89" y="175"/>
                </a:cxn>
                <a:cxn ang="0">
                  <a:pos x="141" y="164"/>
                </a:cxn>
                <a:cxn ang="0">
                  <a:pos x="164" y="168"/>
                </a:cxn>
                <a:cxn ang="0">
                  <a:pos x="154" y="208"/>
                </a:cxn>
                <a:cxn ang="0">
                  <a:pos x="137" y="229"/>
                </a:cxn>
                <a:cxn ang="0">
                  <a:pos x="120" y="240"/>
                </a:cxn>
                <a:cxn ang="0">
                  <a:pos x="99" y="244"/>
                </a:cxn>
              </a:cxnLst>
              <a:rect l="0" t="0" r="r" b="b"/>
              <a:pathLst>
                <a:path w="233" h="298">
                  <a:moveTo>
                    <a:pt x="168" y="292"/>
                  </a:moveTo>
                  <a:lnTo>
                    <a:pt x="233" y="292"/>
                  </a:lnTo>
                  <a:lnTo>
                    <a:pt x="232" y="289"/>
                  </a:lnTo>
                  <a:lnTo>
                    <a:pt x="232" y="289"/>
                  </a:lnTo>
                  <a:lnTo>
                    <a:pt x="231" y="251"/>
                  </a:lnTo>
                  <a:lnTo>
                    <a:pt x="231" y="213"/>
                  </a:lnTo>
                  <a:lnTo>
                    <a:pt x="231" y="96"/>
                  </a:lnTo>
                  <a:lnTo>
                    <a:pt x="231" y="96"/>
                  </a:lnTo>
                  <a:lnTo>
                    <a:pt x="231" y="84"/>
                  </a:lnTo>
                  <a:lnTo>
                    <a:pt x="229" y="73"/>
                  </a:lnTo>
                  <a:lnTo>
                    <a:pt x="228" y="63"/>
                  </a:lnTo>
                  <a:lnTo>
                    <a:pt x="225" y="53"/>
                  </a:lnTo>
                  <a:lnTo>
                    <a:pt x="221" y="44"/>
                  </a:lnTo>
                  <a:lnTo>
                    <a:pt x="216" y="36"/>
                  </a:lnTo>
                  <a:lnTo>
                    <a:pt x="210" y="30"/>
                  </a:lnTo>
                  <a:lnTo>
                    <a:pt x="205" y="23"/>
                  </a:lnTo>
                  <a:lnTo>
                    <a:pt x="197" y="18"/>
                  </a:lnTo>
                  <a:lnTo>
                    <a:pt x="188" y="13"/>
                  </a:lnTo>
                  <a:lnTo>
                    <a:pt x="179" y="9"/>
                  </a:lnTo>
                  <a:lnTo>
                    <a:pt x="169" y="5"/>
                  </a:lnTo>
                  <a:lnTo>
                    <a:pt x="158" y="3"/>
                  </a:lnTo>
                  <a:lnTo>
                    <a:pt x="146" y="1"/>
                  </a:lnTo>
                  <a:lnTo>
                    <a:pt x="133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93" y="1"/>
                  </a:lnTo>
                  <a:lnTo>
                    <a:pt x="67" y="5"/>
                  </a:lnTo>
                  <a:lnTo>
                    <a:pt x="41" y="11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27" y="75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49" y="65"/>
                  </a:lnTo>
                  <a:lnTo>
                    <a:pt x="69" y="58"/>
                  </a:lnTo>
                  <a:lnTo>
                    <a:pt x="90" y="54"/>
                  </a:lnTo>
                  <a:lnTo>
                    <a:pt x="100" y="54"/>
                  </a:lnTo>
                  <a:lnTo>
                    <a:pt x="109" y="53"/>
                  </a:lnTo>
                  <a:lnTo>
                    <a:pt x="109" y="53"/>
                  </a:lnTo>
                  <a:lnTo>
                    <a:pt x="123" y="54"/>
                  </a:lnTo>
                  <a:lnTo>
                    <a:pt x="134" y="56"/>
                  </a:lnTo>
                  <a:lnTo>
                    <a:pt x="144" y="59"/>
                  </a:lnTo>
                  <a:lnTo>
                    <a:pt x="152" y="65"/>
                  </a:lnTo>
                  <a:lnTo>
                    <a:pt x="157" y="72"/>
                  </a:lnTo>
                  <a:lnTo>
                    <a:pt x="162" y="80"/>
                  </a:lnTo>
                  <a:lnTo>
                    <a:pt x="164" y="90"/>
                  </a:lnTo>
                  <a:lnTo>
                    <a:pt x="164" y="102"/>
                  </a:lnTo>
                  <a:lnTo>
                    <a:pt x="164" y="116"/>
                  </a:lnTo>
                  <a:lnTo>
                    <a:pt x="164" y="116"/>
                  </a:lnTo>
                  <a:lnTo>
                    <a:pt x="145" y="117"/>
                  </a:lnTo>
                  <a:lnTo>
                    <a:pt x="128" y="118"/>
                  </a:lnTo>
                  <a:lnTo>
                    <a:pt x="110" y="120"/>
                  </a:lnTo>
                  <a:lnTo>
                    <a:pt x="95" y="123"/>
                  </a:lnTo>
                  <a:lnTo>
                    <a:pt x="80" y="127"/>
                  </a:lnTo>
                  <a:lnTo>
                    <a:pt x="66" y="131"/>
                  </a:lnTo>
                  <a:lnTo>
                    <a:pt x="54" y="137"/>
                  </a:lnTo>
                  <a:lnTo>
                    <a:pt x="43" y="143"/>
                  </a:lnTo>
                  <a:lnTo>
                    <a:pt x="33" y="150"/>
                  </a:lnTo>
                  <a:lnTo>
                    <a:pt x="24" y="158"/>
                  </a:lnTo>
                  <a:lnTo>
                    <a:pt x="16" y="165"/>
                  </a:lnTo>
                  <a:lnTo>
                    <a:pt x="11" y="174"/>
                  </a:lnTo>
                  <a:lnTo>
                    <a:pt x="5" y="184"/>
                  </a:lnTo>
                  <a:lnTo>
                    <a:pt x="2" y="194"/>
                  </a:lnTo>
                  <a:lnTo>
                    <a:pt x="0" y="205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26"/>
                  </a:lnTo>
                  <a:lnTo>
                    <a:pt x="1" y="234"/>
                  </a:lnTo>
                  <a:lnTo>
                    <a:pt x="3" y="243"/>
                  </a:lnTo>
                  <a:lnTo>
                    <a:pt x="5" y="250"/>
                  </a:lnTo>
                  <a:lnTo>
                    <a:pt x="9" y="257"/>
                  </a:lnTo>
                  <a:lnTo>
                    <a:pt x="12" y="263"/>
                  </a:lnTo>
                  <a:lnTo>
                    <a:pt x="16" y="270"/>
                  </a:lnTo>
                  <a:lnTo>
                    <a:pt x="22" y="276"/>
                  </a:lnTo>
                  <a:lnTo>
                    <a:pt x="27" y="280"/>
                  </a:lnTo>
                  <a:lnTo>
                    <a:pt x="34" y="284"/>
                  </a:lnTo>
                  <a:lnTo>
                    <a:pt x="41" y="289"/>
                  </a:lnTo>
                  <a:lnTo>
                    <a:pt x="47" y="292"/>
                  </a:lnTo>
                  <a:lnTo>
                    <a:pt x="55" y="294"/>
                  </a:lnTo>
                  <a:lnTo>
                    <a:pt x="64" y="297"/>
                  </a:lnTo>
                  <a:lnTo>
                    <a:pt x="73" y="298"/>
                  </a:lnTo>
                  <a:lnTo>
                    <a:pt x="81" y="298"/>
                  </a:lnTo>
                  <a:lnTo>
                    <a:pt x="81" y="298"/>
                  </a:lnTo>
                  <a:lnTo>
                    <a:pt x="95" y="297"/>
                  </a:lnTo>
                  <a:lnTo>
                    <a:pt x="108" y="294"/>
                  </a:lnTo>
                  <a:lnTo>
                    <a:pt x="121" y="291"/>
                  </a:lnTo>
                  <a:lnTo>
                    <a:pt x="133" y="286"/>
                  </a:lnTo>
                  <a:lnTo>
                    <a:pt x="144" y="279"/>
                  </a:lnTo>
                  <a:lnTo>
                    <a:pt x="154" y="271"/>
                  </a:lnTo>
                  <a:lnTo>
                    <a:pt x="162" y="261"/>
                  </a:lnTo>
                  <a:lnTo>
                    <a:pt x="169" y="251"/>
                  </a:lnTo>
                  <a:lnTo>
                    <a:pt x="169" y="251"/>
                  </a:lnTo>
                  <a:lnTo>
                    <a:pt x="168" y="269"/>
                  </a:lnTo>
                  <a:lnTo>
                    <a:pt x="168" y="289"/>
                  </a:lnTo>
                  <a:lnTo>
                    <a:pt x="168" y="292"/>
                  </a:lnTo>
                  <a:close/>
                  <a:moveTo>
                    <a:pt x="99" y="244"/>
                  </a:moveTo>
                  <a:lnTo>
                    <a:pt x="99" y="244"/>
                  </a:lnTo>
                  <a:lnTo>
                    <a:pt x="91" y="244"/>
                  </a:lnTo>
                  <a:lnTo>
                    <a:pt x="85" y="241"/>
                  </a:lnTo>
                  <a:lnTo>
                    <a:pt x="78" y="238"/>
                  </a:lnTo>
                  <a:lnTo>
                    <a:pt x="74" y="235"/>
                  </a:lnTo>
                  <a:lnTo>
                    <a:pt x="69" y="229"/>
                  </a:lnTo>
                  <a:lnTo>
                    <a:pt x="66" y="224"/>
                  </a:lnTo>
                  <a:lnTo>
                    <a:pt x="65" y="217"/>
                  </a:lnTo>
                  <a:lnTo>
                    <a:pt x="64" y="209"/>
                  </a:lnTo>
                  <a:lnTo>
                    <a:pt x="64" y="209"/>
                  </a:lnTo>
                  <a:lnTo>
                    <a:pt x="64" y="204"/>
                  </a:lnTo>
                  <a:lnTo>
                    <a:pt x="66" y="198"/>
                  </a:lnTo>
                  <a:lnTo>
                    <a:pt x="67" y="194"/>
                  </a:lnTo>
                  <a:lnTo>
                    <a:pt x="70" y="190"/>
                  </a:lnTo>
                  <a:lnTo>
                    <a:pt x="74" y="185"/>
                  </a:lnTo>
                  <a:lnTo>
                    <a:pt x="78" y="182"/>
                  </a:lnTo>
                  <a:lnTo>
                    <a:pt x="84" y="179"/>
                  </a:lnTo>
                  <a:lnTo>
                    <a:pt x="89" y="175"/>
                  </a:lnTo>
                  <a:lnTo>
                    <a:pt x="103" y="170"/>
                  </a:lnTo>
                  <a:lnTo>
                    <a:pt x="121" y="166"/>
                  </a:lnTo>
                  <a:lnTo>
                    <a:pt x="141" y="164"/>
                  </a:lnTo>
                  <a:lnTo>
                    <a:pt x="164" y="163"/>
                  </a:lnTo>
                  <a:lnTo>
                    <a:pt x="164" y="168"/>
                  </a:lnTo>
                  <a:lnTo>
                    <a:pt x="164" y="168"/>
                  </a:lnTo>
                  <a:lnTo>
                    <a:pt x="163" y="182"/>
                  </a:lnTo>
                  <a:lnTo>
                    <a:pt x="160" y="195"/>
                  </a:lnTo>
                  <a:lnTo>
                    <a:pt x="154" y="208"/>
                  </a:lnTo>
                  <a:lnTo>
                    <a:pt x="146" y="219"/>
                  </a:lnTo>
                  <a:lnTo>
                    <a:pt x="142" y="225"/>
                  </a:lnTo>
                  <a:lnTo>
                    <a:pt x="137" y="229"/>
                  </a:lnTo>
                  <a:lnTo>
                    <a:pt x="132" y="234"/>
                  </a:lnTo>
                  <a:lnTo>
                    <a:pt x="126" y="237"/>
                  </a:lnTo>
                  <a:lnTo>
                    <a:pt x="120" y="240"/>
                  </a:lnTo>
                  <a:lnTo>
                    <a:pt x="113" y="243"/>
                  </a:lnTo>
                  <a:lnTo>
                    <a:pt x="107" y="244"/>
                  </a:lnTo>
                  <a:lnTo>
                    <a:pt x="99" y="244"/>
                  </a:lnTo>
                  <a:lnTo>
                    <a:pt x="99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" name="Freeform 10"/>
            <p:cNvSpPr>
              <a:spLocks/>
            </p:cNvSpPr>
            <p:nvPr userDrawn="1"/>
          </p:nvSpPr>
          <p:spPr bwMode="auto">
            <a:xfrm>
              <a:off x="1031876" y="6181508"/>
              <a:ext cx="127000" cy="153988"/>
            </a:xfrm>
            <a:custGeom>
              <a:avLst/>
              <a:gdLst/>
              <a:ahLst/>
              <a:cxnLst>
                <a:cxn ang="0">
                  <a:pos x="67" y="154"/>
                </a:cxn>
                <a:cxn ang="0">
                  <a:pos x="68" y="134"/>
                </a:cxn>
                <a:cxn ang="0">
                  <a:pos x="72" y="116"/>
                </a:cxn>
                <a:cxn ang="0">
                  <a:pos x="78" y="99"/>
                </a:cxn>
                <a:cxn ang="0">
                  <a:pos x="87" y="85"/>
                </a:cxn>
                <a:cxn ang="0">
                  <a:pos x="97" y="73"/>
                </a:cxn>
                <a:cxn ang="0">
                  <a:pos x="109" y="64"/>
                </a:cxn>
                <a:cxn ang="0">
                  <a:pos x="122" y="58"/>
                </a:cxn>
                <a:cxn ang="0">
                  <a:pos x="136" y="56"/>
                </a:cxn>
                <a:cxn ang="0">
                  <a:pos x="146" y="57"/>
                </a:cxn>
                <a:cxn ang="0">
                  <a:pos x="160" y="63"/>
                </a:cxn>
                <a:cxn ang="0">
                  <a:pos x="170" y="76"/>
                </a:cxn>
                <a:cxn ang="0">
                  <a:pos x="175" y="96"/>
                </a:cxn>
                <a:cxn ang="0">
                  <a:pos x="175" y="292"/>
                </a:cxn>
                <a:cxn ang="0">
                  <a:pos x="241" y="93"/>
                </a:cxn>
                <a:cxn ang="0">
                  <a:pos x="241" y="82"/>
                </a:cxn>
                <a:cxn ang="0">
                  <a:pos x="238" y="62"/>
                </a:cxn>
                <a:cxn ang="0">
                  <a:pos x="232" y="44"/>
                </a:cxn>
                <a:cxn ang="0">
                  <a:pos x="224" y="30"/>
                </a:cxn>
                <a:cxn ang="0">
                  <a:pos x="213" y="18"/>
                </a:cxn>
                <a:cxn ang="0">
                  <a:pos x="200" y="9"/>
                </a:cxn>
                <a:cxn ang="0">
                  <a:pos x="184" y="3"/>
                </a:cxn>
                <a:cxn ang="0">
                  <a:pos x="165" y="0"/>
                </a:cxn>
                <a:cxn ang="0">
                  <a:pos x="155" y="0"/>
                </a:cxn>
                <a:cxn ang="0">
                  <a:pos x="126" y="3"/>
                </a:cxn>
                <a:cxn ang="0">
                  <a:pos x="101" y="13"/>
                </a:cxn>
                <a:cxn ang="0">
                  <a:pos x="79" y="28"/>
                </a:cxn>
                <a:cxn ang="0">
                  <a:pos x="61" y="48"/>
                </a:cxn>
                <a:cxn ang="0">
                  <a:pos x="63" y="29"/>
                </a:cxn>
                <a:cxn ang="0">
                  <a:pos x="63" y="5"/>
                </a:cxn>
                <a:cxn ang="0">
                  <a:pos x="0" y="292"/>
                </a:cxn>
                <a:cxn ang="0">
                  <a:pos x="67" y="154"/>
                </a:cxn>
              </a:cxnLst>
              <a:rect l="0" t="0" r="r" b="b"/>
              <a:pathLst>
                <a:path w="241" h="292">
                  <a:moveTo>
                    <a:pt x="67" y="154"/>
                  </a:moveTo>
                  <a:lnTo>
                    <a:pt x="67" y="154"/>
                  </a:lnTo>
                  <a:lnTo>
                    <a:pt x="67" y="144"/>
                  </a:lnTo>
                  <a:lnTo>
                    <a:pt x="68" y="134"/>
                  </a:lnTo>
                  <a:lnTo>
                    <a:pt x="70" y="125"/>
                  </a:lnTo>
                  <a:lnTo>
                    <a:pt x="72" y="116"/>
                  </a:lnTo>
                  <a:lnTo>
                    <a:pt x="75" y="107"/>
                  </a:lnTo>
                  <a:lnTo>
                    <a:pt x="78" y="99"/>
                  </a:lnTo>
                  <a:lnTo>
                    <a:pt x="82" y="91"/>
                  </a:lnTo>
                  <a:lnTo>
                    <a:pt x="87" y="85"/>
                  </a:lnTo>
                  <a:lnTo>
                    <a:pt x="91" y="78"/>
                  </a:lnTo>
                  <a:lnTo>
                    <a:pt x="97" y="73"/>
                  </a:lnTo>
                  <a:lnTo>
                    <a:pt x="103" y="68"/>
                  </a:lnTo>
                  <a:lnTo>
                    <a:pt x="109" y="64"/>
                  </a:lnTo>
                  <a:lnTo>
                    <a:pt x="115" y="61"/>
                  </a:lnTo>
                  <a:lnTo>
                    <a:pt x="122" y="58"/>
                  </a:lnTo>
                  <a:lnTo>
                    <a:pt x="130" y="57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46" y="57"/>
                  </a:lnTo>
                  <a:lnTo>
                    <a:pt x="154" y="59"/>
                  </a:lnTo>
                  <a:lnTo>
                    <a:pt x="160" y="63"/>
                  </a:lnTo>
                  <a:lnTo>
                    <a:pt x="166" y="68"/>
                  </a:lnTo>
                  <a:lnTo>
                    <a:pt x="170" y="76"/>
                  </a:lnTo>
                  <a:lnTo>
                    <a:pt x="173" y="85"/>
                  </a:lnTo>
                  <a:lnTo>
                    <a:pt x="175" y="96"/>
                  </a:lnTo>
                  <a:lnTo>
                    <a:pt x="175" y="109"/>
                  </a:lnTo>
                  <a:lnTo>
                    <a:pt x="175" y="292"/>
                  </a:lnTo>
                  <a:lnTo>
                    <a:pt x="241" y="292"/>
                  </a:lnTo>
                  <a:lnTo>
                    <a:pt x="241" y="93"/>
                  </a:lnTo>
                  <a:lnTo>
                    <a:pt x="241" y="93"/>
                  </a:lnTo>
                  <a:lnTo>
                    <a:pt x="241" y="82"/>
                  </a:lnTo>
                  <a:lnTo>
                    <a:pt x="240" y="72"/>
                  </a:lnTo>
                  <a:lnTo>
                    <a:pt x="238" y="62"/>
                  </a:lnTo>
                  <a:lnTo>
                    <a:pt x="235" y="53"/>
                  </a:lnTo>
                  <a:lnTo>
                    <a:pt x="232" y="44"/>
                  </a:lnTo>
                  <a:lnTo>
                    <a:pt x="229" y="36"/>
                  </a:lnTo>
                  <a:lnTo>
                    <a:pt x="224" y="30"/>
                  </a:lnTo>
                  <a:lnTo>
                    <a:pt x="219" y="23"/>
                  </a:lnTo>
                  <a:lnTo>
                    <a:pt x="213" y="18"/>
                  </a:lnTo>
                  <a:lnTo>
                    <a:pt x="207" y="13"/>
                  </a:lnTo>
                  <a:lnTo>
                    <a:pt x="200" y="9"/>
                  </a:lnTo>
                  <a:lnTo>
                    <a:pt x="192" y="5"/>
                  </a:lnTo>
                  <a:lnTo>
                    <a:pt x="184" y="3"/>
                  </a:lnTo>
                  <a:lnTo>
                    <a:pt x="175" y="1"/>
                  </a:lnTo>
                  <a:lnTo>
                    <a:pt x="16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40" y="1"/>
                  </a:lnTo>
                  <a:lnTo>
                    <a:pt x="126" y="3"/>
                  </a:lnTo>
                  <a:lnTo>
                    <a:pt x="113" y="8"/>
                  </a:lnTo>
                  <a:lnTo>
                    <a:pt x="101" y="13"/>
                  </a:lnTo>
                  <a:lnTo>
                    <a:pt x="89" y="20"/>
                  </a:lnTo>
                  <a:lnTo>
                    <a:pt x="79" y="28"/>
                  </a:lnTo>
                  <a:lnTo>
                    <a:pt x="70" y="37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63" y="29"/>
                  </a:lnTo>
                  <a:lnTo>
                    <a:pt x="63" y="9"/>
                  </a:lnTo>
                  <a:lnTo>
                    <a:pt x="63" y="5"/>
                  </a:lnTo>
                  <a:lnTo>
                    <a:pt x="0" y="5"/>
                  </a:lnTo>
                  <a:lnTo>
                    <a:pt x="0" y="292"/>
                  </a:lnTo>
                  <a:lnTo>
                    <a:pt x="67" y="292"/>
                  </a:lnTo>
                  <a:lnTo>
                    <a:pt x="67" y="15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" name="Freeform 11"/>
            <p:cNvSpPr>
              <a:spLocks noEditPoints="1"/>
            </p:cNvSpPr>
            <p:nvPr userDrawn="1"/>
          </p:nvSpPr>
          <p:spPr bwMode="auto">
            <a:xfrm>
              <a:off x="1238251" y="6130708"/>
              <a:ext cx="168275" cy="206375"/>
            </a:xfrm>
            <a:custGeom>
              <a:avLst/>
              <a:gdLst/>
              <a:ahLst/>
              <a:cxnLst>
                <a:cxn ang="0">
                  <a:pos x="35" y="389"/>
                </a:cxn>
                <a:cxn ang="0">
                  <a:pos x="103" y="390"/>
                </a:cxn>
                <a:cxn ang="0">
                  <a:pos x="127" y="389"/>
                </a:cxn>
                <a:cxn ang="0">
                  <a:pos x="173" y="383"/>
                </a:cxn>
                <a:cxn ang="0">
                  <a:pos x="212" y="369"/>
                </a:cxn>
                <a:cxn ang="0">
                  <a:pos x="245" y="350"/>
                </a:cxn>
                <a:cxn ang="0">
                  <a:pos x="273" y="323"/>
                </a:cxn>
                <a:cxn ang="0">
                  <a:pos x="294" y="292"/>
                </a:cxn>
                <a:cxn ang="0">
                  <a:pos x="309" y="255"/>
                </a:cxn>
                <a:cxn ang="0">
                  <a:pos x="316" y="213"/>
                </a:cxn>
                <a:cxn ang="0">
                  <a:pos x="317" y="190"/>
                </a:cxn>
                <a:cxn ang="0">
                  <a:pos x="314" y="146"/>
                </a:cxn>
                <a:cxn ang="0">
                  <a:pos x="305" y="107"/>
                </a:cxn>
                <a:cxn ang="0">
                  <a:pos x="289" y="74"/>
                </a:cxn>
                <a:cxn ang="0">
                  <a:pos x="267" y="47"/>
                </a:cxn>
                <a:cxn ang="0">
                  <a:pos x="240" y="26"/>
                </a:cxn>
                <a:cxn ang="0">
                  <a:pos x="206" y="11"/>
                </a:cxn>
                <a:cxn ang="0">
                  <a:pos x="166" y="2"/>
                </a:cxn>
                <a:cxn ang="0">
                  <a:pos x="120" y="0"/>
                </a:cxn>
                <a:cxn ang="0">
                  <a:pos x="76" y="0"/>
                </a:cxn>
                <a:cxn ang="0">
                  <a:pos x="34" y="1"/>
                </a:cxn>
                <a:cxn ang="0">
                  <a:pos x="0" y="2"/>
                </a:cxn>
                <a:cxn ang="0">
                  <a:pos x="2" y="388"/>
                </a:cxn>
                <a:cxn ang="0">
                  <a:pos x="35" y="389"/>
                </a:cxn>
                <a:cxn ang="0">
                  <a:pos x="115" y="56"/>
                </a:cxn>
                <a:cxn ang="0">
                  <a:pos x="132" y="57"/>
                </a:cxn>
                <a:cxn ang="0">
                  <a:pos x="160" y="62"/>
                </a:cxn>
                <a:cxn ang="0">
                  <a:pos x="185" y="69"/>
                </a:cxn>
                <a:cxn ang="0">
                  <a:pos x="204" y="83"/>
                </a:cxn>
                <a:cxn ang="0">
                  <a:pos x="221" y="99"/>
                </a:cxn>
                <a:cxn ang="0">
                  <a:pos x="233" y="121"/>
                </a:cxn>
                <a:cxn ang="0">
                  <a:pos x="241" y="147"/>
                </a:cxn>
                <a:cxn ang="0">
                  <a:pos x="245" y="178"/>
                </a:cxn>
                <a:cxn ang="0">
                  <a:pos x="245" y="194"/>
                </a:cxn>
                <a:cxn ang="0">
                  <a:pos x="243" y="225"/>
                </a:cxn>
                <a:cxn ang="0">
                  <a:pos x="236" y="253"/>
                </a:cxn>
                <a:cxn ang="0">
                  <a:pos x="225" y="277"/>
                </a:cxn>
                <a:cxn ang="0">
                  <a:pos x="210" y="296"/>
                </a:cxn>
                <a:cxn ang="0">
                  <a:pos x="191" y="311"/>
                </a:cxn>
                <a:cxn ang="0">
                  <a:pos x="167" y="323"/>
                </a:cxn>
                <a:cxn ang="0">
                  <a:pos x="141" y="330"/>
                </a:cxn>
                <a:cxn ang="0">
                  <a:pos x="110" y="332"/>
                </a:cxn>
                <a:cxn ang="0">
                  <a:pos x="88" y="331"/>
                </a:cxn>
                <a:cxn ang="0">
                  <a:pos x="67" y="58"/>
                </a:cxn>
                <a:cxn ang="0">
                  <a:pos x="89" y="57"/>
                </a:cxn>
                <a:cxn ang="0">
                  <a:pos x="115" y="56"/>
                </a:cxn>
              </a:cxnLst>
              <a:rect l="0" t="0" r="r" b="b"/>
              <a:pathLst>
                <a:path w="317" h="390">
                  <a:moveTo>
                    <a:pt x="35" y="389"/>
                  </a:moveTo>
                  <a:lnTo>
                    <a:pt x="35" y="389"/>
                  </a:lnTo>
                  <a:lnTo>
                    <a:pt x="68" y="390"/>
                  </a:lnTo>
                  <a:lnTo>
                    <a:pt x="103" y="390"/>
                  </a:lnTo>
                  <a:lnTo>
                    <a:pt x="103" y="390"/>
                  </a:lnTo>
                  <a:lnTo>
                    <a:pt x="127" y="389"/>
                  </a:lnTo>
                  <a:lnTo>
                    <a:pt x="150" y="387"/>
                  </a:lnTo>
                  <a:lnTo>
                    <a:pt x="173" y="383"/>
                  </a:lnTo>
                  <a:lnTo>
                    <a:pt x="193" y="377"/>
                  </a:lnTo>
                  <a:lnTo>
                    <a:pt x="212" y="369"/>
                  </a:lnTo>
                  <a:lnTo>
                    <a:pt x="230" y="359"/>
                  </a:lnTo>
                  <a:lnTo>
                    <a:pt x="245" y="350"/>
                  </a:lnTo>
                  <a:lnTo>
                    <a:pt x="261" y="337"/>
                  </a:lnTo>
                  <a:lnTo>
                    <a:pt x="273" y="323"/>
                  </a:lnTo>
                  <a:lnTo>
                    <a:pt x="285" y="309"/>
                  </a:lnTo>
                  <a:lnTo>
                    <a:pt x="294" y="292"/>
                  </a:lnTo>
                  <a:lnTo>
                    <a:pt x="302" y="273"/>
                  </a:lnTo>
                  <a:lnTo>
                    <a:pt x="309" y="255"/>
                  </a:lnTo>
                  <a:lnTo>
                    <a:pt x="314" y="234"/>
                  </a:lnTo>
                  <a:lnTo>
                    <a:pt x="316" y="213"/>
                  </a:lnTo>
                  <a:lnTo>
                    <a:pt x="317" y="190"/>
                  </a:lnTo>
                  <a:lnTo>
                    <a:pt x="317" y="190"/>
                  </a:lnTo>
                  <a:lnTo>
                    <a:pt x="316" y="167"/>
                  </a:lnTo>
                  <a:lnTo>
                    <a:pt x="314" y="146"/>
                  </a:lnTo>
                  <a:lnTo>
                    <a:pt x="310" y="125"/>
                  </a:lnTo>
                  <a:lnTo>
                    <a:pt x="305" y="107"/>
                  </a:lnTo>
                  <a:lnTo>
                    <a:pt x="297" y="89"/>
                  </a:lnTo>
                  <a:lnTo>
                    <a:pt x="289" y="74"/>
                  </a:lnTo>
                  <a:lnTo>
                    <a:pt x="279" y="60"/>
                  </a:lnTo>
                  <a:lnTo>
                    <a:pt x="267" y="47"/>
                  </a:lnTo>
                  <a:lnTo>
                    <a:pt x="254" y="36"/>
                  </a:lnTo>
                  <a:lnTo>
                    <a:pt x="240" y="26"/>
                  </a:lnTo>
                  <a:lnTo>
                    <a:pt x="223" y="19"/>
                  </a:lnTo>
                  <a:lnTo>
                    <a:pt x="206" y="11"/>
                  </a:lnTo>
                  <a:lnTo>
                    <a:pt x="187" y="7"/>
                  </a:lnTo>
                  <a:lnTo>
                    <a:pt x="166" y="2"/>
                  </a:lnTo>
                  <a:lnTo>
                    <a:pt x="144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76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388"/>
                  </a:lnTo>
                  <a:lnTo>
                    <a:pt x="2" y="388"/>
                  </a:lnTo>
                  <a:lnTo>
                    <a:pt x="2" y="388"/>
                  </a:lnTo>
                  <a:lnTo>
                    <a:pt x="35" y="389"/>
                  </a:lnTo>
                  <a:lnTo>
                    <a:pt x="35" y="389"/>
                  </a:lnTo>
                  <a:close/>
                  <a:moveTo>
                    <a:pt x="115" y="56"/>
                  </a:moveTo>
                  <a:lnTo>
                    <a:pt x="115" y="56"/>
                  </a:lnTo>
                  <a:lnTo>
                    <a:pt x="132" y="57"/>
                  </a:lnTo>
                  <a:lnTo>
                    <a:pt x="146" y="58"/>
                  </a:lnTo>
                  <a:lnTo>
                    <a:pt x="160" y="62"/>
                  </a:lnTo>
                  <a:lnTo>
                    <a:pt x="173" y="65"/>
                  </a:lnTo>
                  <a:lnTo>
                    <a:pt x="185" y="69"/>
                  </a:lnTo>
                  <a:lnTo>
                    <a:pt x="195" y="76"/>
                  </a:lnTo>
                  <a:lnTo>
                    <a:pt x="204" y="83"/>
                  </a:lnTo>
                  <a:lnTo>
                    <a:pt x="213" y="90"/>
                  </a:lnTo>
                  <a:lnTo>
                    <a:pt x="221" y="99"/>
                  </a:lnTo>
                  <a:lnTo>
                    <a:pt x="228" y="110"/>
                  </a:lnTo>
                  <a:lnTo>
                    <a:pt x="233" y="121"/>
                  </a:lnTo>
                  <a:lnTo>
                    <a:pt x="238" y="133"/>
                  </a:lnTo>
                  <a:lnTo>
                    <a:pt x="241" y="147"/>
                  </a:lnTo>
                  <a:lnTo>
                    <a:pt x="243" y="161"/>
                  </a:lnTo>
                  <a:lnTo>
                    <a:pt x="245" y="178"/>
                  </a:lnTo>
                  <a:lnTo>
                    <a:pt x="245" y="194"/>
                  </a:lnTo>
                  <a:lnTo>
                    <a:pt x="245" y="194"/>
                  </a:lnTo>
                  <a:lnTo>
                    <a:pt x="244" y="210"/>
                  </a:lnTo>
                  <a:lnTo>
                    <a:pt x="243" y="225"/>
                  </a:lnTo>
                  <a:lnTo>
                    <a:pt x="240" y="239"/>
                  </a:lnTo>
                  <a:lnTo>
                    <a:pt x="236" y="253"/>
                  </a:lnTo>
                  <a:lnTo>
                    <a:pt x="231" y="265"/>
                  </a:lnTo>
                  <a:lnTo>
                    <a:pt x="225" y="277"/>
                  </a:lnTo>
                  <a:lnTo>
                    <a:pt x="219" y="287"/>
                  </a:lnTo>
                  <a:lnTo>
                    <a:pt x="210" y="296"/>
                  </a:lnTo>
                  <a:lnTo>
                    <a:pt x="201" y="304"/>
                  </a:lnTo>
                  <a:lnTo>
                    <a:pt x="191" y="311"/>
                  </a:lnTo>
                  <a:lnTo>
                    <a:pt x="179" y="318"/>
                  </a:lnTo>
                  <a:lnTo>
                    <a:pt x="167" y="323"/>
                  </a:lnTo>
                  <a:lnTo>
                    <a:pt x="155" y="326"/>
                  </a:lnTo>
                  <a:lnTo>
                    <a:pt x="141" y="330"/>
                  </a:lnTo>
                  <a:lnTo>
                    <a:pt x="125" y="331"/>
                  </a:lnTo>
                  <a:lnTo>
                    <a:pt x="110" y="332"/>
                  </a:lnTo>
                  <a:lnTo>
                    <a:pt x="110" y="332"/>
                  </a:lnTo>
                  <a:lnTo>
                    <a:pt x="88" y="331"/>
                  </a:lnTo>
                  <a:lnTo>
                    <a:pt x="67" y="330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89" y="57"/>
                  </a:lnTo>
                  <a:lnTo>
                    <a:pt x="115" y="56"/>
                  </a:lnTo>
                  <a:lnTo>
                    <a:pt x="115" y="5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" name="Freeform 12"/>
            <p:cNvSpPr>
              <a:spLocks/>
            </p:cNvSpPr>
            <p:nvPr userDrawn="1"/>
          </p:nvSpPr>
          <p:spPr bwMode="auto">
            <a:xfrm>
              <a:off x="1425576" y="6181508"/>
              <a:ext cx="79375" cy="153988"/>
            </a:xfrm>
            <a:custGeom>
              <a:avLst/>
              <a:gdLst/>
              <a:ahLst/>
              <a:cxnLst>
                <a:cxn ang="0">
                  <a:pos x="66" y="175"/>
                </a:cxn>
                <a:cxn ang="0">
                  <a:pos x="66" y="175"/>
                </a:cxn>
                <a:cxn ang="0">
                  <a:pos x="66" y="160"/>
                </a:cxn>
                <a:cxn ang="0">
                  <a:pos x="67" y="147"/>
                </a:cxn>
                <a:cxn ang="0">
                  <a:pos x="70" y="133"/>
                </a:cxn>
                <a:cxn ang="0">
                  <a:pos x="72" y="121"/>
                </a:cxn>
                <a:cxn ang="0">
                  <a:pos x="74" y="111"/>
                </a:cxn>
                <a:cxn ang="0">
                  <a:pos x="77" y="101"/>
                </a:cxn>
                <a:cxn ang="0">
                  <a:pos x="82" y="93"/>
                </a:cxn>
                <a:cxn ang="0">
                  <a:pos x="86" y="86"/>
                </a:cxn>
                <a:cxn ang="0">
                  <a:pos x="92" y="79"/>
                </a:cxn>
                <a:cxn ang="0">
                  <a:pos x="97" y="74"/>
                </a:cxn>
                <a:cxn ang="0">
                  <a:pos x="104" y="71"/>
                </a:cxn>
                <a:cxn ang="0">
                  <a:pos x="111" y="67"/>
                </a:cxn>
                <a:cxn ang="0">
                  <a:pos x="119" y="65"/>
                </a:cxn>
                <a:cxn ang="0">
                  <a:pos x="127" y="64"/>
                </a:cxn>
                <a:cxn ang="0">
                  <a:pos x="136" y="65"/>
                </a:cxn>
                <a:cxn ang="0">
                  <a:pos x="146" y="66"/>
                </a:cxn>
                <a:cxn ang="0">
                  <a:pos x="149" y="66"/>
                </a:cxn>
                <a:cxn ang="0">
                  <a:pos x="152" y="1"/>
                </a:cxn>
                <a:cxn ang="0">
                  <a:pos x="149" y="1"/>
                </a:cxn>
                <a:cxn ang="0">
                  <a:pos x="149" y="1"/>
                </a:cxn>
                <a:cxn ang="0">
                  <a:pos x="138" y="0"/>
                </a:cxn>
                <a:cxn ang="0">
                  <a:pos x="138" y="0"/>
                </a:cxn>
                <a:cxn ang="0">
                  <a:pos x="124" y="1"/>
                </a:cxn>
                <a:cxn ang="0">
                  <a:pos x="110" y="4"/>
                </a:cxn>
                <a:cxn ang="0">
                  <a:pos x="98" y="10"/>
                </a:cxn>
                <a:cxn ang="0">
                  <a:pos x="88" y="16"/>
                </a:cxn>
                <a:cxn ang="0">
                  <a:pos x="79" y="24"/>
                </a:cxn>
                <a:cxn ang="0">
                  <a:pos x="72" y="32"/>
                </a:cxn>
                <a:cxn ang="0">
                  <a:pos x="66" y="41"/>
                </a:cxn>
                <a:cxn ang="0">
                  <a:pos x="61" y="50"/>
                </a:cxn>
                <a:cxn ang="0">
                  <a:pos x="61" y="50"/>
                </a:cxn>
                <a:cxn ang="0">
                  <a:pos x="63" y="28"/>
                </a:cxn>
                <a:cxn ang="0">
                  <a:pos x="64" y="9"/>
                </a:cxn>
                <a:cxn ang="0">
                  <a:pos x="64" y="5"/>
                </a:cxn>
                <a:cxn ang="0">
                  <a:pos x="0" y="5"/>
                </a:cxn>
                <a:cxn ang="0">
                  <a:pos x="0" y="292"/>
                </a:cxn>
                <a:cxn ang="0">
                  <a:pos x="66" y="292"/>
                </a:cxn>
                <a:cxn ang="0">
                  <a:pos x="66" y="175"/>
                </a:cxn>
              </a:cxnLst>
              <a:rect l="0" t="0" r="r" b="b"/>
              <a:pathLst>
                <a:path w="152" h="292">
                  <a:moveTo>
                    <a:pt x="66" y="175"/>
                  </a:moveTo>
                  <a:lnTo>
                    <a:pt x="66" y="175"/>
                  </a:lnTo>
                  <a:lnTo>
                    <a:pt x="66" y="160"/>
                  </a:lnTo>
                  <a:lnTo>
                    <a:pt x="67" y="147"/>
                  </a:lnTo>
                  <a:lnTo>
                    <a:pt x="70" y="133"/>
                  </a:lnTo>
                  <a:lnTo>
                    <a:pt x="72" y="121"/>
                  </a:lnTo>
                  <a:lnTo>
                    <a:pt x="74" y="111"/>
                  </a:lnTo>
                  <a:lnTo>
                    <a:pt x="77" y="101"/>
                  </a:lnTo>
                  <a:lnTo>
                    <a:pt x="82" y="93"/>
                  </a:lnTo>
                  <a:lnTo>
                    <a:pt x="86" y="86"/>
                  </a:lnTo>
                  <a:lnTo>
                    <a:pt x="92" y="79"/>
                  </a:lnTo>
                  <a:lnTo>
                    <a:pt x="97" y="74"/>
                  </a:lnTo>
                  <a:lnTo>
                    <a:pt x="104" y="71"/>
                  </a:lnTo>
                  <a:lnTo>
                    <a:pt x="111" y="67"/>
                  </a:lnTo>
                  <a:lnTo>
                    <a:pt x="119" y="65"/>
                  </a:lnTo>
                  <a:lnTo>
                    <a:pt x="127" y="64"/>
                  </a:lnTo>
                  <a:lnTo>
                    <a:pt x="136" y="65"/>
                  </a:lnTo>
                  <a:lnTo>
                    <a:pt x="146" y="66"/>
                  </a:lnTo>
                  <a:lnTo>
                    <a:pt x="149" y="66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9" y="1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24" y="1"/>
                  </a:lnTo>
                  <a:lnTo>
                    <a:pt x="110" y="4"/>
                  </a:lnTo>
                  <a:lnTo>
                    <a:pt x="98" y="10"/>
                  </a:lnTo>
                  <a:lnTo>
                    <a:pt x="88" y="16"/>
                  </a:lnTo>
                  <a:lnTo>
                    <a:pt x="79" y="24"/>
                  </a:lnTo>
                  <a:lnTo>
                    <a:pt x="72" y="32"/>
                  </a:lnTo>
                  <a:lnTo>
                    <a:pt x="66" y="41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63" y="28"/>
                  </a:lnTo>
                  <a:lnTo>
                    <a:pt x="64" y="9"/>
                  </a:lnTo>
                  <a:lnTo>
                    <a:pt x="64" y="5"/>
                  </a:lnTo>
                  <a:lnTo>
                    <a:pt x="0" y="5"/>
                  </a:lnTo>
                  <a:lnTo>
                    <a:pt x="0" y="292"/>
                  </a:lnTo>
                  <a:lnTo>
                    <a:pt x="66" y="292"/>
                  </a:lnTo>
                  <a:lnTo>
                    <a:pt x="66" y="17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" name="Freeform 13"/>
            <p:cNvSpPr>
              <a:spLocks noEditPoints="1"/>
            </p:cNvSpPr>
            <p:nvPr userDrawn="1"/>
          </p:nvSpPr>
          <p:spPr bwMode="auto">
            <a:xfrm>
              <a:off x="1509713" y="6181508"/>
              <a:ext cx="131763" cy="157163"/>
            </a:xfrm>
            <a:custGeom>
              <a:avLst/>
              <a:gdLst/>
              <a:ahLst/>
              <a:cxnLst>
                <a:cxn ang="0">
                  <a:pos x="138" y="298"/>
                </a:cxn>
                <a:cxn ang="0">
                  <a:pos x="190" y="293"/>
                </a:cxn>
                <a:cxn ang="0">
                  <a:pos x="238" y="280"/>
                </a:cxn>
                <a:cxn ang="0">
                  <a:pos x="231" y="225"/>
                </a:cxn>
                <a:cxn ang="0">
                  <a:pos x="228" y="226"/>
                </a:cxn>
                <a:cxn ang="0">
                  <a:pos x="189" y="239"/>
                </a:cxn>
                <a:cxn ang="0">
                  <a:pos x="149" y="243"/>
                </a:cxn>
                <a:cxn ang="0">
                  <a:pos x="139" y="243"/>
                </a:cxn>
                <a:cxn ang="0">
                  <a:pos x="121" y="240"/>
                </a:cxn>
                <a:cxn ang="0">
                  <a:pos x="107" y="235"/>
                </a:cxn>
                <a:cxn ang="0">
                  <a:pos x="94" y="227"/>
                </a:cxn>
                <a:cxn ang="0">
                  <a:pos x="89" y="223"/>
                </a:cxn>
                <a:cxn ang="0">
                  <a:pos x="79" y="211"/>
                </a:cxn>
                <a:cxn ang="0">
                  <a:pos x="74" y="195"/>
                </a:cxn>
                <a:cxn ang="0">
                  <a:pos x="69" y="177"/>
                </a:cxn>
                <a:cxn ang="0">
                  <a:pos x="68" y="157"/>
                </a:cxn>
                <a:cxn ang="0">
                  <a:pos x="247" y="154"/>
                </a:cxn>
                <a:cxn ang="0">
                  <a:pos x="249" y="138"/>
                </a:cxn>
                <a:cxn ang="0">
                  <a:pos x="249" y="125"/>
                </a:cxn>
                <a:cxn ang="0">
                  <a:pos x="247" y="97"/>
                </a:cxn>
                <a:cxn ang="0">
                  <a:pos x="241" y="72"/>
                </a:cxn>
                <a:cxn ang="0">
                  <a:pos x="231" y="51"/>
                </a:cxn>
                <a:cxn ang="0">
                  <a:pos x="218" y="33"/>
                </a:cxn>
                <a:cxn ang="0">
                  <a:pos x="200" y="19"/>
                </a:cxn>
                <a:cxn ang="0">
                  <a:pos x="181" y="9"/>
                </a:cxn>
                <a:cxn ang="0">
                  <a:pos x="157" y="2"/>
                </a:cxn>
                <a:cxn ang="0">
                  <a:pos x="131" y="0"/>
                </a:cxn>
                <a:cxn ang="0">
                  <a:pos x="117" y="1"/>
                </a:cxn>
                <a:cxn ang="0">
                  <a:pos x="89" y="7"/>
                </a:cxn>
                <a:cxn ang="0">
                  <a:pos x="66" y="16"/>
                </a:cxn>
                <a:cxn ang="0">
                  <a:pos x="45" y="32"/>
                </a:cxn>
                <a:cxn ang="0">
                  <a:pos x="27" y="52"/>
                </a:cxn>
                <a:cxn ang="0">
                  <a:pos x="14" y="75"/>
                </a:cxn>
                <a:cxn ang="0">
                  <a:pos x="5" y="102"/>
                </a:cxn>
                <a:cxn ang="0">
                  <a:pos x="1" y="134"/>
                </a:cxn>
                <a:cxn ang="0">
                  <a:pos x="0" y="151"/>
                </a:cxn>
                <a:cxn ang="0">
                  <a:pos x="2" y="185"/>
                </a:cxn>
                <a:cxn ang="0">
                  <a:pos x="9" y="215"/>
                </a:cxn>
                <a:cxn ang="0">
                  <a:pos x="20" y="240"/>
                </a:cxn>
                <a:cxn ang="0">
                  <a:pos x="35" y="261"/>
                </a:cxn>
                <a:cxn ang="0">
                  <a:pos x="54" y="277"/>
                </a:cxn>
                <a:cxn ang="0">
                  <a:pos x="78" y="289"/>
                </a:cxn>
                <a:cxn ang="0">
                  <a:pos x="106" y="295"/>
                </a:cxn>
                <a:cxn ang="0">
                  <a:pos x="138" y="298"/>
                </a:cxn>
                <a:cxn ang="0">
                  <a:pos x="70" y="109"/>
                </a:cxn>
                <a:cxn ang="0">
                  <a:pos x="73" y="96"/>
                </a:cxn>
                <a:cxn ang="0">
                  <a:pos x="84" y="75"/>
                </a:cxn>
                <a:cxn ang="0">
                  <a:pos x="98" y="59"/>
                </a:cxn>
                <a:cxn ang="0">
                  <a:pos x="118" y="52"/>
                </a:cxn>
                <a:cxn ang="0">
                  <a:pos x="129" y="51"/>
                </a:cxn>
                <a:cxn ang="0">
                  <a:pos x="151" y="54"/>
                </a:cxn>
                <a:cxn ang="0">
                  <a:pos x="167" y="65"/>
                </a:cxn>
                <a:cxn ang="0">
                  <a:pos x="174" y="74"/>
                </a:cxn>
                <a:cxn ang="0">
                  <a:pos x="182" y="96"/>
                </a:cxn>
                <a:cxn ang="0">
                  <a:pos x="70" y="109"/>
                </a:cxn>
              </a:cxnLst>
              <a:rect l="0" t="0" r="r" b="b"/>
              <a:pathLst>
                <a:path w="249" h="298">
                  <a:moveTo>
                    <a:pt x="138" y="298"/>
                  </a:moveTo>
                  <a:lnTo>
                    <a:pt x="138" y="298"/>
                  </a:lnTo>
                  <a:lnTo>
                    <a:pt x="164" y="297"/>
                  </a:lnTo>
                  <a:lnTo>
                    <a:pt x="190" y="293"/>
                  </a:lnTo>
                  <a:lnTo>
                    <a:pt x="215" y="288"/>
                  </a:lnTo>
                  <a:lnTo>
                    <a:pt x="238" y="280"/>
                  </a:lnTo>
                  <a:lnTo>
                    <a:pt x="240" y="279"/>
                  </a:lnTo>
                  <a:lnTo>
                    <a:pt x="231" y="225"/>
                  </a:lnTo>
                  <a:lnTo>
                    <a:pt x="228" y="226"/>
                  </a:lnTo>
                  <a:lnTo>
                    <a:pt x="228" y="226"/>
                  </a:lnTo>
                  <a:lnTo>
                    <a:pt x="208" y="234"/>
                  </a:lnTo>
                  <a:lnTo>
                    <a:pt x="189" y="239"/>
                  </a:lnTo>
                  <a:lnTo>
                    <a:pt x="168" y="241"/>
                  </a:lnTo>
                  <a:lnTo>
                    <a:pt x="149" y="243"/>
                  </a:lnTo>
                  <a:lnTo>
                    <a:pt x="149" y="243"/>
                  </a:lnTo>
                  <a:lnTo>
                    <a:pt x="139" y="243"/>
                  </a:lnTo>
                  <a:lnTo>
                    <a:pt x="130" y="241"/>
                  </a:lnTo>
                  <a:lnTo>
                    <a:pt x="121" y="240"/>
                  </a:lnTo>
                  <a:lnTo>
                    <a:pt x="113" y="238"/>
                  </a:lnTo>
                  <a:lnTo>
                    <a:pt x="107" y="235"/>
                  </a:lnTo>
                  <a:lnTo>
                    <a:pt x="100" y="232"/>
                  </a:lnTo>
                  <a:lnTo>
                    <a:pt x="94" y="227"/>
                  </a:lnTo>
                  <a:lnTo>
                    <a:pt x="89" y="223"/>
                  </a:lnTo>
                  <a:lnTo>
                    <a:pt x="89" y="223"/>
                  </a:lnTo>
                  <a:lnTo>
                    <a:pt x="84" y="217"/>
                  </a:lnTo>
                  <a:lnTo>
                    <a:pt x="79" y="211"/>
                  </a:lnTo>
                  <a:lnTo>
                    <a:pt x="76" y="204"/>
                  </a:lnTo>
                  <a:lnTo>
                    <a:pt x="74" y="195"/>
                  </a:lnTo>
                  <a:lnTo>
                    <a:pt x="72" y="187"/>
                  </a:lnTo>
                  <a:lnTo>
                    <a:pt x="69" y="177"/>
                  </a:lnTo>
                  <a:lnTo>
                    <a:pt x="69" y="168"/>
                  </a:lnTo>
                  <a:lnTo>
                    <a:pt x="68" y="157"/>
                  </a:lnTo>
                  <a:lnTo>
                    <a:pt x="247" y="157"/>
                  </a:lnTo>
                  <a:lnTo>
                    <a:pt x="247" y="154"/>
                  </a:lnTo>
                  <a:lnTo>
                    <a:pt x="247" y="154"/>
                  </a:lnTo>
                  <a:lnTo>
                    <a:pt x="249" y="138"/>
                  </a:lnTo>
                  <a:lnTo>
                    <a:pt x="249" y="125"/>
                  </a:lnTo>
                  <a:lnTo>
                    <a:pt x="249" y="125"/>
                  </a:lnTo>
                  <a:lnTo>
                    <a:pt x="248" y="110"/>
                  </a:lnTo>
                  <a:lnTo>
                    <a:pt x="247" y="97"/>
                  </a:lnTo>
                  <a:lnTo>
                    <a:pt x="244" y="84"/>
                  </a:lnTo>
                  <a:lnTo>
                    <a:pt x="241" y="72"/>
                  </a:lnTo>
                  <a:lnTo>
                    <a:pt x="237" y="61"/>
                  </a:lnTo>
                  <a:lnTo>
                    <a:pt x="231" y="51"/>
                  </a:lnTo>
                  <a:lnTo>
                    <a:pt x="225" y="42"/>
                  </a:lnTo>
                  <a:lnTo>
                    <a:pt x="218" y="33"/>
                  </a:lnTo>
                  <a:lnTo>
                    <a:pt x="209" y="25"/>
                  </a:lnTo>
                  <a:lnTo>
                    <a:pt x="200" y="19"/>
                  </a:lnTo>
                  <a:lnTo>
                    <a:pt x="192" y="13"/>
                  </a:lnTo>
                  <a:lnTo>
                    <a:pt x="181" y="9"/>
                  </a:lnTo>
                  <a:lnTo>
                    <a:pt x="170" y="4"/>
                  </a:lnTo>
                  <a:lnTo>
                    <a:pt x="157" y="2"/>
                  </a:lnTo>
                  <a:lnTo>
                    <a:pt x="144" y="1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17" y="1"/>
                  </a:lnTo>
                  <a:lnTo>
                    <a:pt x="102" y="2"/>
                  </a:lnTo>
                  <a:lnTo>
                    <a:pt x="89" y="7"/>
                  </a:lnTo>
                  <a:lnTo>
                    <a:pt x="77" y="11"/>
                  </a:lnTo>
                  <a:lnTo>
                    <a:pt x="66" y="16"/>
                  </a:lnTo>
                  <a:lnTo>
                    <a:pt x="55" y="23"/>
                  </a:lnTo>
                  <a:lnTo>
                    <a:pt x="45" y="32"/>
                  </a:lnTo>
                  <a:lnTo>
                    <a:pt x="36" y="41"/>
                  </a:lnTo>
                  <a:lnTo>
                    <a:pt x="27" y="52"/>
                  </a:lnTo>
                  <a:lnTo>
                    <a:pt x="21" y="63"/>
                  </a:lnTo>
                  <a:lnTo>
                    <a:pt x="14" y="75"/>
                  </a:lnTo>
                  <a:lnTo>
                    <a:pt x="10" y="88"/>
                  </a:lnTo>
                  <a:lnTo>
                    <a:pt x="5" y="102"/>
                  </a:lnTo>
                  <a:lnTo>
                    <a:pt x="2" y="118"/>
                  </a:lnTo>
                  <a:lnTo>
                    <a:pt x="1" y="134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1" y="169"/>
                  </a:lnTo>
                  <a:lnTo>
                    <a:pt x="2" y="185"/>
                  </a:lnTo>
                  <a:lnTo>
                    <a:pt x="5" y="201"/>
                  </a:lnTo>
                  <a:lnTo>
                    <a:pt x="9" y="215"/>
                  </a:lnTo>
                  <a:lnTo>
                    <a:pt x="14" y="228"/>
                  </a:lnTo>
                  <a:lnTo>
                    <a:pt x="20" y="240"/>
                  </a:lnTo>
                  <a:lnTo>
                    <a:pt x="26" y="251"/>
                  </a:lnTo>
                  <a:lnTo>
                    <a:pt x="35" y="261"/>
                  </a:lnTo>
                  <a:lnTo>
                    <a:pt x="44" y="269"/>
                  </a:lnTo>
                  <a:lnTo>
                    <a:pt x="54" y="277"/>
                  </a:lnTo>
                  <a:lnTo>
                    <a:pt x="65" y="283"/>
                  </a:lnTo>
                  <a:lnTo>
                    <a:pt x="78" y="289"/>
                  </a:lnTo>
                  <a:lnTo>
                    <a:pt x="91" y="292"/>
                  </a:lnTo>
                  <a:lnTo>
                    <a:pt x="106" y="295"/>
                  </a:lnTo>
                  <a:lnTo>
                    <a:pt x="121" y="298"/>
                  </a:lnTo>
                  <a:lnTo>
                    <a:pt x="138" y="298"/>
                  </a:lnTo>
                  <a:lnTo>
                    <a:pt x="138" y="298"/>
                  </a:lnTo>
                  <a:close/>
                  <a:moveTo>
                    <a:pt x="70" y="109"/>
                  </a:moveTo>
                  <a:lnTo>
                    <a:pt x="70" y="109"/>
                  </a:lnTo>
                  <a:lnTo>
                    <a:pt x="73" y="96"/>
                  </a:lnTo>
                  <a:lnTo>
                    <a:pt x="77" y="85"/>
                  </a:lnTo>
                  <a:lnTo>
                    <a:pt x="84" y="75"/>
                  </a:lnTo>
                  <a:lnTo>
                    <a:pt x="90" y="66"/>
                  </a:lnTo>
                  <a:lnTo>
                    <a:pt x="98" y="59"/>
                  </a:lnTo>
                  <a:lnTo>
                    <a:pt x="108" y="55"/>
                  </a:lnTo>
                  <a:lnTo>
                    <a:pt x="118" y="52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40" y="52"/>
                  </a:lnTo>
                  <a:lnTo>
                    <a:pt x="151" y="54"/>
                  </a:lnTo>
                  <a:lnTo>
                    <a:pt x="160" y="59"/>
                  </a:lnTo>
                  <a:lnTo>
                    <a:pt x="167" y="65"/>
                  </a:lnTo>
                  <a:lnTo>
                    <a:pt x="167" y="65"/>
                  </a:lnTo>
                  <a:lnTo>
                    <a:pt x="174" y="74"/>
                  </a:lnTo>
                  <a:lnTo>
                    <a:pt x="178" y="84"/>
                  </a:lnTo>
                  <a:lnTo>
                    <a:pt x="182" y="96"/>
                  </a:lnTo>
                  <a:lnTo>
                    <a:pt x="183" y="109"/>
                  </a:lnTo>
                  <a:lnTo>
                    <a:pt x="70" y="10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" name="Freeform 14"/>
            <p:cNvSpPr>
              <a:spLocks noEditPoints="1"/>
            </p:cNvSpPr>
            <p:nvPr userDrawn="1"/>
          </p:nvSpPr>
          <p:spPr bwMode="auto">
            <a:xfrm>
              <a:off x="1655763" y="6181508"/>
              <a:ext cx="123825" cy="157163"/>
            </a:xfrm>
            <a:custGeom>
              <a:avLst/>
              <a:gdLst/>
              <a:ahLst/>
              <a:cxnLst>
                <a:cxn ang="0">
                  <a:pos x="233" y="96"/>
                </a:cxn>
                <a:cxn ang="0">
                  <a:pos x="228" y="63"/>
                </a:cxn>
                <a:cxn ang="0">
                  <a:pos x="217" y="36"/>
                </a:cxn>
                <a:cxn ang="0">
                  <a:pos x="199" y="18"/>
                </a:cxn>
                <a:cxn ang="0">
                  <a:pos x="171" y="5"/>
                </a:cxn>
                <a:cxn ang="0">
                  <a:pos x="135" y="0"/>
                </a:cxn>
                <a:cxn ang="0">
                  <a:pos x="95" y="1"/>
                </a:cxn>
                <a:cxn ang="0">
                  <a:pos x="18" y="19"/>
                </a:cxn>
                <a:cxn ang="0">
                  <a:pos x="32" y="73"/>
                </a:cxn>
                <a:cxn ang="0">
                  <a:pos x="71" y="58"/>
                </a:cxn>
                <a:cxn ang="0">
                  <a:pos x="111" y="53"/>
                </a:cxn>
                <a:cxn ang="0">
                  <a:pos x="136" y="56"/>
                </a:cxn>
                <a:cxn ang="0">
                  <a:pos x="159" y="72"/>
                </a:cxn>
                <a:cxn ang="0">
                  <a:pos x="166" y="102"/>
                </a:cxn>
                <a:cxn ang="0">
                  <a:pos x="147" y="117"/>
                </a:cxn>
                <a:cxn ang="0">
                  <a:pos x="96" y="123"/>
                </a:cxn>
                <a:cxn ang="0">
                  <a:pos x="55" y="137"/>
                </a:cxn>
                <a:cxn ang="0">
                  <a:pos x="26" y="158"/>
                </a:cxn>
                <a:cxn ang="0">
                  <a:pos x="7" y="184"/>
                </a:cxn>
                <a:cxn ang="0">
                  <a:pos x="0" y="217"/>
                </a:cxn>
                <a:cxn ang="0">
                  <a:pos x="3" y="234"/>
                </a:cxn>
                <a:cxn ang="0">
                  <a:pos x="10" y="257"/>
                </a:cxn>
                <a:cxn ang="0">
                  <a:pos x="24" y="276"/>
                </a:cxn>
                <a:cxn ang="0">
                  <a:pos x="42" y="289"/>
                </a:cxn>
                <a:cxn ang="0">
                  <a:pos x="64" y="297"/>
                </a:cxn>
                <a:cxn ang="0">
                  <a:pos x="82" y="298"/>
                </a:cxn>
                <a:cxn ang="0">
                  <a:pos x="123" y="291"/>
                </a:cxn>
                <a:cxn ang="0">
                  <a:pos x="155" y="271"/>
                </a:cxn>
                <a:cxn ang="0">
                  <a:pos x="171" y="251"/>
                </a:cxn>
                <a:cxn ang="0">
                  <a:pos x="170" y="292"/>
                </a:cxn>
                <a:cxn ang="0">
                  <a:pos x="234" y="289"/>
                </a:cxn>
                <a:cxn ang="0">
                  <a:pos x="233" y="213"/>
                </a:cxn>
                <a:cxn ang="0">
                  <a:pos x="93" y="244"/>
                </a:cxn>
                <a:cxn ang="0">
                  <a:pos x="75" y="235"/>
                </a:cxn>
                <a:cxn ang="0">
                  <a:pos x="65" y="217"/>
                </a:cxn>
                <a:cxn ang="0">
                  <a:pos x="65" y="204"/>
                </a:cxn>
                <a:cxn ang="0">
                  <a:pos x="72" y="190"/>
                </a:cxn>
                <a:cxn ang="0">
                  <a:pos x="84" y="179"/>
                </a:cxn>
                <a:cxn ang="0">
                  <a:pos x="122" y="166"/>
                </a:cxn>
                <a:cxn ang="0">
                  <a:pos x="166" y="168"/>
                </a:cxn>
                <a:cxn ang="0">
                  <a:pos x="161" y="195"/>
                </a:cxn>
                <a:cxn ang="0">
                  <a:pos x="144" y="225"/>
                </a:cxn>
                <a:cxn ang="0">
                  <a:pos x="127" y="237"/>
                </a:cxn>
                <a:cxn ang="0">
                  <a:pos x="107" y="244"/>
                </a:cxn>
              </a:cxnLst>
              <a:rect l="0" t="0" r="r" b="b"/>
              <a:pathLst>
                <a:path w="234" h="298">
                  <a:moveTo>
                    <a:pt x="233" y="213"/>
                  </a:moveTo>
                  <a:lnTo>
                    <a:pt x="233" y="96"/>
                  </a:lnTo>
                  <a:lnTo>
                    <a:pt x="233" y="96"/>
                  </a:lnTo>
                  <a:lnTo>
                    <a:pt x="232" y="84"/>
                  </a:lnTo>
                  <a:lnTo>
                    <a:pt x="231" y="73"/>
                  </a:lnTo>
                  <a:lnTo>
                    <a:pt x="228" y="63"/>
                  </a:lnTo>
                  <a:lnTo>
                    <a:pt x="226" y="53"/>
                  </a:lnTo>
                  <a:lnTo>
                    <a:pt x="222" y="44"/>
                  </a:lnTo>
                  <a:lnTo>
                    <a:pt x="217" y="36"/>
                  </a:lnTo>
                  <a:lnTo>
                    <a:pt x="212" y="30"/>
                  </a:lnTo>
                  <a:lnTo>
                    <a:pt x="205" y="23"/>
                  </a:lnTo>
                  <a:lnTo>
                    <a:pt x="199" y="18"/>
                  </a:lnTo>
                  <a:lnTo>
                    <a:pt x="190" y="13"/>
                  </a:lnTo>
                  <a:lnTo>
                    <a:pt x="181" y="9"/>
                  </a:lnTo>
                  <a:lnTo>
                    <a:pt x="171" y="5"/>
                  </a:lnTo>
                  <a:lnTo>
                    <a:pt x="160" y="3"/>
                  </a:lnTo>
                  <a:lnTo>
                    <a:pt x="148" y="1"/>
                  </a:lnTo>
                  <a:lnTo>
                    <a:pt x="135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95" y="1"/>
                  </a:lnTo>
                  <a:lnTo>
                    <a:pt x="68" y="5"/>
                  </a:lnTo>
                  <a:lnTo>
                    <a:pt x="42" y="11"/>
                  </a:lnTo>
                  <a:lnTo>
                    <a:pt x="18" y="19"/>
                  </a:lnTo>
                  <a:lnTo>
                    <a:pt x="15" y="20"/>
                  </a:lnTo>
                  <a:lnTo>
                    <a:pt x="28" y="75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50" y="65"/>
                  </a:lnTo>
                  <a:lnTo>
                    <a:pt x="71" y="58"/>
                  </a:lnTo>
                  <a:lnTo>
                    <a:pt x="91" y="54"/>
                  </a:lnTo>
                  <a:lnTo>
                    <a:pt x="101" y="54"/>
                  </a:lnTo>
                  <a:lnTo>
                    <a:pt x="111" y="53"/>
                  </a:lnTo>
                  <a:lnTo>
                    <a:pt x="111" y="53"/>
                  </a:lnTo>
                  <a:lnTo>
                    <a:pt x="124" y="54"/>
                  </a:lnTo>
                  <a:lnTo>
                    <a:pt x="136" y="56"/>
                  </a:lnTo>
                  <a:lnTo>
                    <a:pt x="146" y="59"/>
                  </a:lnTo>
                  <a:lnTo>
                    <a:pt x="152" y="65"/>
                  </a:lnTo>
                  <a:lnTo>
                    <a:pt x="159" y="72"/>
                  </a:lnTo>
                  <a:lnTo>
                    <a:pt x="162" y="80"/>
                  </a:lnTo>
                  <a:lnTo>
                    <a:pt x="166" y="90"/>
                  </a:lnTo>
                  <a:lnTo>
                    <a:pt x="166" y="102"/>
                  </a:lnTo>
                  <a:lnTo>
                    <a:pt x="166" y="116"/>
                  </a:lnTo>
                  <a:lnTo>
                    <a:pt x="166" y="116"/>
                  </a:lnTo>
                  <a:lnTo>
                    <a:pt x="147" y="117"/>
                  </a:lnTo>
                  <a:lnTo>
                    <a:pt x="128" y="118"/>
                  </a:lnTo>
                  <a:lnTo>
                    <a:pt x="112" y="120"/>
                  </a:lnTo>
                  <a:lnTo>
                    <a:pt x="96" y="123"/>
                  </a:lnTo>
                  <a:lnTo>
                    <a:pt x="81" y="127"/>
                  </a:lnTo>
                  <a:lnTo>
                    <a:pt x="68" y="131"/>
                  </a:lnTo>
                  <a:lnTo>
                    <a:pt x="55" y="137"/>
                  </a:lnTo>
                  <a:lnTo>
                    <a:pt x="44" y="143"/>
                  </a:lnTo>
                  <a:lnTo>
                    <a:pt x="35" y="150"/>
                  </a:lnTo>
                  <a:lnTo>
                    <a:pt x="26" y="158"/>
                  </a:lnTo>
                  <a:lnTo>
                    <a:pt x="18" y="165"/>
                  </a:lnTo>
                  <a:lnTo>
                    <a:pt x="11" y="174"/>
                  </a:lnTo>
                  <a:lnTo>
                    <a:pt x="7" y="184"/>
                  </a:lnTo>
                  <a:lnTo>
                    <a:pt x="4" y="194"/>
                  </a:lnTo>
                  <a:lnTo>
                    <a:pt x="2" y="205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2" y="226"/>
                  </a:lnTo>
                  <a:lnTo>
                    <a:pt x="3" y="234"/>
                  </a:lnTo>
                  <a:lnTo>
                    <a:pt x="4" y="243"/>
                  </a:lnTo>
                  <a:lnTo>
                    <a:pt x="7" y="250"/>
                  </a:lnTo>
                  <a:lnTo>
                    <a:pt x="10" y="257"/>
                  </a:lnTo>
                  <a:lnTo>
                    <a:pt x="14" y="263"/>
                  </a:lnTo>
                  <a:lnTo>
                    <a:pt x="18" y="270"/>
                  </a:lnTo>
                  <a:lnTo>
                    <a:pt x="24" y="276"/>
                  </a:lnTo>
                  <a:lnTo>
                    <a:pt x="29" y="280"/>
                  </a:lnTo>
                  <a:lnTo>
                    <a:pt x="36" y="284"/>
                  </a:lnTo>
                  <a:lnTo>
                    <a:pt x="42" y="289"/>
                  </a:lnTo>
                  <a:lnTo>
                    <a:pt x="49" y="292"/>
                  </a:lnTo>
                  <a:lnTo>
                    <a:pt x="57" y="294"/>
                  </a:lnTo>
                  <a:lnTo>
                    <a:pt x="64" y="297"/>
                  </a:lnTo>
                  <a:lnTo>
                    <a:pt x="73" y="298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96" y="297"/>
                  </a:lnTo>
                  <a:lnTo>
                    <a:pt x="109" y="294"/>
                  </a:lnTo>
                  <a:lnTo>
                    <a:pt x="123" y="291"/>
                  </a:lnTo>
                  <a:lnTo>
                    <a:pt x="134" y="286"/>
                  </a:lnTo>
                  <a:lnTo>
                    <a:pt x="145" y="279"/>
                  </a:lnTo>
                  <a:lnTo>
                    <a:pt x="155" y="271"/>
                  </a:lnTo>
                  <a:lnTo>
                    <a:pt x="163" y="261"/>
                  </a:lnTo>
                  <a:lnTo>
                    <a:pt x="171" y="251"/>
                  </a:lnTo>
                  <a:lnTo>
                    <a:pt x="171" y="251"/>
                  </a:lnTo>
                  <a:lnTo>
                    <a:pt x="170" y="269"/>
                  </a:lnTo>
                  <a:lnTo>
                    <a:pt x="170" y="289"/>
                  </a:lnTo>
                  <a:lnTo>
                    <a:pt x="170" y="292"/>
                  </a:lnTo>
                  <a:lnTo>
                    <a:pt x="234" y="292"/>
                  </a:lnTo>
                  <a:lnTo>
                    <a:pt x="234" y="289"/>
                  </a:lnTo>
                  <a:lnTo>
                    <a:pt x="234" y="289"/>
                  </a:lnTo>
                  <a:lnTo>
                    <a:pt x="233" y="251"/>
                  </a:lnTo>
                  <a:lnTo>
                    <a:pt x="233" y="213"/>
                  </a:lnTo>
                  <a:lnTo>
                    <a:pt x="233" y="213"/>
                  </a:lnTo>
                  <a:close/>
                  <a:moveTo>
                    <a:pt x="101" y="244"/>
                  </a:moveTo>
                  <a:lnTo>
                    <a:pt x="101" y="244"/>
                  </a:lnTo>
                  <a:lnTo>
                    <a:pt x="93" y="244"/>
                  </a:lnTo>
                  <a:lnTo>
                    <a:pt x="86" y="241"/>
                  </a:lnTo>
                  <a:lnTo>
                    <a:pt x="80" y="238"/>
                  </a:lnTo>
                  <a:lnTo>
                    <a:pt x="75" y="235"/>
                  </a:lnTo>
                  <a:lnTo>
                    <a:pt x="71" y="229"/>
                  </a:lnTo>
                  <a:lnTo>
                    <a:pt x="68" y="224"/>
                  </a:lnTo>
                  <a:lnTo>
                    <a:pt x="65" y="217"/>
                  </a:lnTo>
                  <a:lnTo>
                    <a:pt x="65" y="209"/>
                  </a:lnTo>
                  <a:lnTo>
                    <a:pt x="65" y="209"/>
                  </a:lnTo>
                  <a:lnTo>
                    <a:pt x="65" y="204"/>
                  </a:lnTo>
                  <a:lnTo>
                    <a:pt x="66" y="198"/>
                  </a:lnTo>
                  <a:lnTo>
                    <a:pt x="69" y="194"/>
                  </a:lnTo>
                  <a:lnTo>
                    <a:pt x="72" y="190"/>
                  </a:lnTo>
                  <a:lnTo>
                    <a:pt x="75" y="185"/>
                  </a:lnTo>
                  <a:lnTo>
                    <a:pt x="80" y="182"/>
                  </a:lnTo>
                  <a:lnTo>
                    <a:pt x="84" y="179"/>
                  </a:lnTo>
                  <a:lnTo>
                    <a:pt x="91" y="175"/>
                  </a:lnTo>
                  <a:lnTo>
                    <a:pt x="105" y="170"/>
                  </a:lnTo>
                  <a:lnTo>
                    <a:pt x="122" y="166"/>
                  </a:lnTo>
                  <a:lnTo>
                    <a:pt x="143" y="164"/>
                  </a:lnTo>
                  <a:lnTo>
                    <a:pt x="166" y="163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5" y="182"/>
                  </a:lnTo>
                  <a:lnTo>
                    <a:pt x="161" y="195"/>
                  </a:lnTo>
                  <a:lnTo>
                    <a:pt x="156" y="208"/>
                  </a:lnTo>
                  <a:lnTo>
                    <a:pt x="148" y="219"/>
                  </a:lnTo>
                  <a:lnTo>
                    <a:pt x="144" y="225"/>
                  </a:lnTo>
                  <a:lnTo>
                    <a:pt x="139" y="229"/>
                  </a:lnTo>
                  <a:lnTo>
                    <a:pt x="134" y="234"/>
                  </a:lnTo>
                  <a:lnTo>
                    <a:pt x="127" y="237"/>
                  </a:lnTo>
                  <a:lnTo>
                    <a:pt x="122" y="240"/>
                  </a:lnTo>
                  <a:lnTo>
                    <a:pt x="115" y="243"/>
                  </a:lnTo>
                  <a:lnTo>
                    <a:pt x="107" y="244"/>
                  </a:lnTo>
                  <a:lnTo>
                    <a:pt x="101" y="244"/>
                  </a:lnTo>
                  <a:lnTo>
                    <a:pt x="101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" name="Freeform 15"/>
            <p:cNvSpPr>
              <a:spLocks/>
            </p:cNvSpPr>
            <p:nvPr userDrawn="1"/>
          </p:nvSpPr>
          <p:spPr bwMode="auto">
            <a:xfrm>
              <a:off x="1804988" y="6181508"/>
              <a:ext cx="215900" cy="153988"/>
            </a:xfrm>
            <a:custGeom>
              <a:avLst/>
              <a:gdLst/>
              <a:ahLst/>
              <a:cxnLst>
                <a:cxn ang="0">
                  <a:pos x="324" y="0"/>
                </a:cxn>
                <a:cxn ang="0">
                  <a:pos x="292" y="4"/>
                </a:cxn>
                <a:cxn ang="0">
                  <a:pos x="266" y="18"/>
                </a:cxn>
                <a:cxn ang="0">
                  <a:pos x="246" y="34"/>
                </a:cxn>
                <a:cxn ang="0">
                  <a:pos x="232" y="54"/>
                </a:cxn>
                <a:cxn ang="0">
                  <a:pos x="228" y="46"/>
                </a:cxn>
                <a:cxn ang="0">
                  <a:pos x="218" y="28"/>
                </a:cxn>
                <a:cxn ang="0">
                  <a:pos x="200" y="12"/>
                </a:cxn>
                <a:cxn ang="0">
                  <a:pos x="188" y="5"/>
                </a:cxn>
                <a:cxn ang="0">
                  <a:pos x="171" y="1"/>
                </a:cxn>
                <a:cxn ang="0">
                  <a:pos x="152" y="0"/>
                </a:cxn>
                <a:cxn ang="0">
                  <a:pos x="138" y="1"/>
                </a:cxn>
                <a:cxn ang="0">
                  <a:pos x="112" y="8"/>
                </a:cxn>
                <a:cxn ang="0">
                  <a:pos x="88" y="21"/>
                </a:cxn>
                <a:cxn ang="0">
                  <a:pos x="70" y="39"/>
                </a:cxn>
                <a:cxn ang="0">
                  <a:pos x="62" y="51"/>
                </a:cxn>
                <a:cxn ang="0">
                  <a:pos x="64" y="9"/>
                </a:cxn>
                <a:cxn ang="0">
                  <a:pos x="0" y="5"/>
                </a:cxn>
                <a:cxn ang="0">
                  <a:pos x="66" y="292"/>
                </a:cxn>
                <a:cxn ang="0">
                  <a:pos x="66" y="155"/>
                </a:cxn>
                <a:cxn ang="0">
                  <a:pos x="69" y="136"/>
                </a:cxn>
                <a:cxn ang="0">
                  <a:pos x="72" y="117"/>
                </a:cxn>
                <a:cxn ang="0">
                  <a:pos x="79" y="99"/>
                </a:cxn>
                <a:cxn ang="0">
                  <a:pos x="86" y="85"/>
                </a:cxn>
                <a:cxn ang="0">
                  <a:pos x="97" y="73"/>
                </a:cxn>
                <a:cxn ang="0">
                  <a:pos x="108" y="64"/>
                </a:cxn>
                <a:cxn ang="0">
                  <a:pos x="121" y="58"/>
                </a:cxn>
                <a:cxn ang="0">
                  <a:pos x="136" y="56"/>
                </a:cxn>
                <a:cxn ang="0">
                  <a:pos x="145" y="57"/>
                </a:cxn>
                <a:cxn ang="0">
                  <a:pos x="159" y="64"/>
                </a:cxn>
                <a:cxn ang="0">
                  <a:pos x="168" y="76"/>
                </a:cxn>
                <a:cxn ang="0">
                  <a:pos x="172" y="97"/>
                </a:cxn>
                <a:cxn ang="0">
                  <a:pos x="172" y="292"/>
                </a:cxn>
                <a:cxn ang="0">
                  <a:pos x="238" y="155"/>
                </a:cxn>
                <a:cxn ang="0">
                  <a:pos x="238" y="144"/>
                </a:cxn>
                <a:cxn ang="0">
                  <a:pos x="242" y="123"/>
                </a:cxn>
                <a:cxn ang="0">
                  <a:pos x="247" y="106"/>
                </a:cxn>
                <a:cxn ang="0">
                  <a:pos x="256" y="89"/>
                </a:cxn>
                <a:cxn ang="0">
                  <a:pos x="265" y="77"/>
                </a:cxn>
                <a:cxn ang="0">
                  <a:pos x="277" y="67"/>
                </a:cxn>
                <a:cxn ang="0">
                  <a:pos x="288" y="61"/>
                </a:cxn>
                <a:cxn ang="0">
                  <a:pos x="301" y="57"/>
                </a:cxn>
                <a:cxn ang="0">
                  <a:pos x="307" y="56"/>
                </a:cxn>
                <a:cxn ang="0">
                  <a:pos x="324" y="59"/>
                </a:cxn>
                <a:cxn ang="0">
                  <a:pos x="335" y="69"/>
                </a:cxn>
                <a:cxn ang="0">
                  <a:pos x="342" y="86"/>
                </a:cxn>
                <a:cxn ang="0">
                  <a:pos x="344" y="110"/>
                </a:cxn>
                <a:cxn ang="0">
                  <a:pos x="410" y="292"/>
                </a:cxn>
                <a:cxn ang="0">
                  <a:pos x="410" y="96"/>
                </a:cxn>
                <a:cxn ang="0">
                  <a:pos x="409" y="74"/>
                </a:cxn>
                <a:cxn ang="0">
                  <a:pos x="405" y="54"/>
                </a:cxn>
                <a:cxn ang="0">
                  <a:pos x="398" y="37"/>
                </a:cxn>
                <a:cxn ang="0">
                  <a:pos x="388" y="24"/>
                </a:cxn>
                <a:cxn ang="0">
                  <a:pos x="376" y="13"/>
                </a:cxn>
                <a:cxn ang="0">
                  <a:pos x="362" y="7"/>
                </a:cxn>
                <a:cxn ang="0">
                  <a:pos x="344" y="1"/>
                </a:cxn>
                <a:cxn ang="0">
                  <a:pos x="324" y="0"/>
                </a:cxn>
              </a:cxnLst>
              <a:rect l="0" t="0" r="r" b="b"/>
              <a:pathLst>
                <a:path w="410" h="292">
                  <a:moveTo>
                    <a:pt x="324" y="0"/>
                  </a:moveTo>
                  <a:lnTo>
                    <a:pt x="324" y="0"/>
                  </a:lnTo>
                  <a:lnTo>
                    <a:pt x="308" y="1"/>
                  </a:lnTo>
                  <a:lnTo>
                    <a:pt x="292" y="4"/>
                  </a:lnTo>
                  <a:lnTo>
                    <a:pt x="278" y="10"/>
                  </a:lnTo>
                  <a:lnTo>
                    <a:pt x="266" y="18"/>
                  </a:lnTo>
                  <a:lnTo>
                    <a:pt x="255" y="25"/>
                  </a:lnTo>
                  <a:lnTo>
                    <a:pt x="246" y="34"/>
                  </a:lnTo>
                  <a:lnTo>
                    <a:pt x="238" y="44"/>
                  </a:lnTo>
                  <a:lnTo>
                    <a:pt x="232" y="54"/>
                  </a:lnTo>
                  <a:lnTo>
                    <a:pt x="232" y="54"/>
                  </a:lnTo>
                  <a:lnTo>
                    <a:pt x="228" y="46"/>
                  </a:lnTo>
                  <a:lnTo>
                    <a:pt x="224" y="36"/>
                  </a:lnTo>
                  <a:lnTo>
                    <a:pt x="218" y="28"/>
                  </a:lnTo>
                  <a:lnTo>
                    <a:pt x="211" y="19"/>
                  </a:lnTo>
                  <a:lnTo>
                    <a:pt x="200" y="12"/>
                  </a:lnTo>
                  <a:lnTo>
                    <a:pt x="194" y="9"/>
                  </a:lnTo>
                  <a:lnTo>
                    <a:pt x="188" y="5"/>
                  </a:lnTo>
                  <a:lnTo>
                    <a:pt x="180" y="3"/>
                  </a:lnTo>
                  <a:lnTo>
                    <a:pt x="171" y="1"/>
                  </a:lnTo>
                  <a:lnTo>
                    <a:pt x="162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38" y="1"/>
                  </a:lnTo>
                  <a:lnTo>
                    <a:pt x="125" y="3"/>
                  </a:lnTo>
                  <a:lnTo>
                    <a:pt x="112" y="8"/>
                  </a:lnTo>
                  <a:lnTo>
                    <a:pt x="101" y="13"/>
                  </a:lnTo>
                  <a:lnTo>
                    <a:pt x="88" y="21"/>
                  </a:lnTo>
                  <a:lnTo>
                    <a:pt x="79" y="29"/>
                  </a:lnTo>
                  <a:lnTo>
                    <a:pt x="70" y="39"/>
                  </a:lnTo>
                  <a:lnTo>
                    <a:pt x="62" y="51"/>
                  </a:lnTo>
                  <a:lnTo>
                    <a:pt x="62" y="51"/>
                  </a:lnTo>
                  <a:lnTo>
                    <a:pt x="63" y="29"/>
                  </a:lnTo>
                  <a:lnTo>
                    <a:pt x="64" y="9"/>
                  </a:lnTo>
                  <a:lnTo>
                    <a:pt x="64" y="5"/>
                  </a:lnTo>
                  <a:lnTo>
                    <a:pt x="0" y="5"/>
                  </a:lnTo>
                  <a:lnTo>
                    <a:pt x="0" y="292"/>
                  </a:lnTo>
                  <a:lnTo>
                    <a:pt x="66" y="292"/>
                  </a:lnTo>
                  <a:lnTo>
                    <a:pt x="66" y="155"/>
                  </a:lnTo>
                  <a:lnTo>
                    <a:pt x="66" y="155"/>
                  </a:lnTo>
                  <a:lnTo>
                    <a:pt x="67" y="146"/>
                  </a:lnTo>
                  <a:lnTo>
                    <a:pt x="69" y="136"/>
                  </a:lnTo>
                  <a:lnTo>
                    <a:pt x="70" y="126"/>
                  </a:lnTo>
                  <a:lnTo>
                    <a:pt x="72" y="117"/>
                  </a:lnTo>
                  <a:lnTo>
                    <a:pt x="75" y="108"/>
                  </a:lnTo>
                  <a:lnTo>
                    <a:pt x="79" y="99"/>
                  </a:lnTo>
                  <a:lnTo>
                    <a:pt x="82" y="93"/>
                  </a:lnTo>
                  <a:lnTo>
                    <a:pt x="86" y="85"/>
                  </a:lnTo>
                  <a:lnTo>
                    <a:pt x="92" y="78"/>
                  </a:lnTo>
                  <a:lnTo>
                    <a:pt x="97" y="73"/>
                  </a:lnTo>
                  <a:lnTo>
                    <a:pt x="103" y="68"/>
                  </a:lnTo>
                  <a:lnTo>
                    <a:pt x="108" y="64"/>
                  </a:lnTo>
                  <a:lnTo>
                    <a:pt x="115" y="61"/>
                  </a:lnTo>
                  <a:lnTo>
                    <a:pt x="121" y="58"/>
                  </a:lnTo>
                  <a:lnTo>
                    <a:pt x="128" y="57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45" y="57"/>
                  </a:lnTo>
                  <a:lnTo>
                    <a:pt x="152" y="59"/>
                  </a:lnTo>
                  <a:lnTo>
                    <a:pt x="159" y="64"/>
                  </a:lnTo>
                  <a:lnTo>
                    <a:pt x="164" y="69"/>
                  </a:lnTo>
                  <a:lnTo>
                    <a:pt x="168" y="76"/>
                  </a:lnTo>
                  <a:lnTo>
                    <a:pt x="171" y="86"/>
                  </a:lnTo>
                  <a:lnTo>
                    <a:pt x="172" y="97"/>
                  </a:lnTo>
                  <a:lnTo>
                    <a:pt x="172" y="110"/>
                  </a:lnTo>
                  <a:lnTo>
                    <a:pt x="172" y="292"/>
                  </a:lnTo>
                  <a:lnTo>
                    <a:pt x="238" y="292"/>
                  </a:lnTo>
                  <a:lnTo>
                    <a:pt x="238" y="155"/>
                  </a:lnTo>
                  <a:lnTo>
                    <a:pt x="238" y="155"/>
                  </a:lnTo>
                  <a:lnTo>
                    <a:pt x="238" y="144"/>
                  </a:lnTo>
                  <a:lnTo>
                    <a:pt x="239" y="133"/>
                  </a:lnTo>
                  <a:lnTo>
                    <a:pt x="242" y="123"/>
                  </a:lnTo>
                  <a:lnTo>
                    <a:pt x="244" y="115"/>
                  </a:lnTo>
                  <a:lnTo>
                    <a:pt x="247" y="106"/>
                  </a:lnTo>
                  <a:lnTo>
                    <a:pt x="251" y="97"/>
                  </a:lnTo>
                  <a:lnTo>
                    <a:pt x="256" y="89"/>
                  </a:lnTo>
                  <a:lnTo>
                    <a:pt x="260" y="83"/>
                  </a:lnTo>
                  <a:lnTo>
                    <a:pt x="265" y="77"/>
                  </a:lnTo>
                  <a:lnTo>
                    <a:pt x="270" y="72"/>
                  </a:lnTo>
                  <a:lnTo>
                    <a:pt x="277" y="67"/>
                  </a:lnTo>
                  <a:lnTo>
                    <a:pt x="282" y="63"/>
                  </a:lnTo>
                  <a:lnTo>
                    <a:pt x="288" y="61"/>
                  </a:lnTo>
                  <a:lnTo>
                    <a:pt x="294" y="58"/>
                  </a:lnTo>
                  <a:lnTo>
                    <a:pt x="301" y="57"/>
                  </a:lnTo>
                  <a:lnTo>
                    <a:pt x="307" y="56"/>
                  </a:lnTo>
                  <a:lnTo>
                    <a:pt x="307" y="56"/>
                  </a:lnTo>
                  <a:lnTo>
                    <a:pt x="316" y="57"/>
                  </a:lnTo>
                  <a:lnTo>
                    <a:pt x="324" y="59"/>
                  </a:lnTo>
                  <a:lnTo>
                    <a:pt x="331" y="64"/>
                  </a:lnTo>
                  <a:lnTo>
                    <a:pt x="335" y="69"/>
                  </a:lnTo>
                  <a:lnTo>
                    <a:pt x="340" y="76"/>
                  </a:lnTo>
                  <a:lnTo>
                    <a:pt x="342" y="86"/>
                  </a:lnTo>
                  <a:lnTo>
                    <a:pt x="344" y="97"/>
                  </a:lnTo>
                  <a:lnTo>
                    <a:pt x="344" y="110"/>
                  </a:lnTo>
                  <a:lnTo>
                    <a:pt x="344" y="292"/>
                  </a:lnTo>
                  <a:lnTo>
                    <a:pt x="410" y="292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10" y="84"/>
                  </a:lnTo>
                  <a:lnTo>
                    <a:pt x="409" y="74"/>
                  </a:lnTo>
                  <a:lnTo>
                    <a:pt x="407" y="64"/>
                  </a:lnTo>
                  <a:lnTo>
                    <a:pt x="405" y="54"/>
                  </a:lnTo>
                  <a:lnTo>
                    <a:pt x="401" y="45"/>
                  </a:lnTo>
                  <a:lnTo>
                    <a:pt x="398" y="37"/>
                  </a:lnTo>
                  <a:lnTo>
                    <a:pt x="394" y="31"/>
                  </a:lnTo>
                  <a:lnTo>
                    <a:pt x="388" y="24"/>
                  </a:lnTo>
                  <a:lnTo>
                    <a:pt x="383" y="19"/>
                  </a:lnTo>
                  <a:lnTo>
                    <a:pt x="376" y="13"/>
                  </a:lnTo>
                  <a:lnTo>
                    <a:pt x="369" y="10"/>
                  </a:lnTo>
                  <a:lnTo>
                    <a:pt x="362" y="7"/>
                  </a:lnTo>
                  <a:lnTo>
                    <a:pt x="353" y="3"/>
                  </a:lnTo>
                  <a:lnTo>
                    <a:pt x="344" y="1"/>
                  </a:lnTo>
                  <a:lnTo>
                    <a:pt x="334" y="0"/>
                  </a:lnTo>
                  <a:lnTo>
                    <a:pt x="324" y="0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" name="Freeform 16"/>
            <p:cNvSpPr>
              <a:spLocks/>
            </p:cNvSpPr>
            <p:nvPr userDrawn="1"/>
          </p:nvSpPr>
          <p:spPr bwMode="auto">
            <a:xfrm>
              <a:off x="2043113" y="6181508"/>
              <a:ext cx="101600" cy="157163"/>
            </a:xfrm>
            <a:custGeom>
              <a:avLst/>
              <a:gdLst/>
              <a:ahLst/>
              <a:cxnLst>
                <a:cxn ang="0">
                  <a:pos x="116" y="122"/>
                </a:cxn>
                <a:cxn ang="0">
                  <a:pos x="89" y="112"/>
                </a:cxn>
                <a:cxn ang="0">
                  <a:pos x="76" y="104"/>
                </a:cxn>
                <a:cxn ang="0">
                  <a:pos x="68" y="91"/>
                </a:cxn>
                <a:cxn ang="0">
                  <a:pos x="68" y="84"/>
                </a:cxn>
                <a:cxn ang="0">
                  <a:pos x="72" y="68"/>
                </a:cxn>
                <a:cxn ang="0">
                  <a:pos x="83" y="58"/>
                </a:cxn>
                <a:cxn ang="0">
                  <a:pos x="98" y="54"/>
                </a:cxn>
                <a:cxn ang="0">
                  <a:pos x="113" y="53"/>
                </a:cxn>
                <a:cxn ang="0">
                  <a:pos x="127" y="53"/>
                </a:cxn>
                <a:cxn ang="0">
                  <a:pos x="153" y="57"/>
                </a:cxn>
                <a:cxn ang="0">
                  <a:pos x="170" y="62"/>
                </a:cxn>
                <a:cxn ang="0">
                  <a:pos x="171" y="5"/>
                </a:cxn>
                <a:cxn ang="0">
                  <a:pos x="157" y="3"/>
                </a:cxn>
                <a:cxn ang="0">
                  <a:pos x="130" y="0"/>
                </a:cxn>
                <a:cxn ang="0">
                  <a:pos x="117" y="0"/>
                </a:cxn>
                <a:cxn ang="0">
                  <a:pos x="91" y="1"/>
                </a:cxn>
                <a:cxn ang="0">
                  <a:pos x="68" y="7"/>
                </a:cxn>
                <a:cxn ang="0">
                  <a:pos x="48" y="14"/>
                </a:cxn>
                <a:cxn ang="0">
                  <a:pos x="31" y="24"/>
                </a:cxn>
                <a:cxn ang="0">
                  <a:pos x="18" y="37"/>
                </a:cxn>
                <a:cxn ang="0">
                  <a:pos x="8" y="53"/>
                </a:cxn>
                <a:cxn ang="0">
                  <a:pos x="1" y="71"/>
                </a:cxn>
                <a:cxn ang="0">
                  <a:pos x="0" y="90"/>
                </a:cxn>
                <a:cxn ang="0">
                  <a:pos x="0" y="100"/>
                </a:cxn>
                <a:cxn ang="0">
                  <a:pos x="3" y="118"/>
                </a:cxn>
                <a:cxn ang="0">
                  <a:pos x="10" y="132"/>
                </a:cxn>
                <a:cxn ang="0">
                  <a:pos x="20" y="143"/>
                </a:cxn>
                <a:cxn ang="0">
                  <a:pos x="36" y="155"/>
                </a:cxn>
                <a:cxn ang="0">
                  <a:pos x="62" y="168"/>
                </a:cxn>
                <a:cxn ang="0">
                  <a:pos x="75" y="172"/>
                </a:cxn>
                <a:cxn ang="0">
                  <a:pos x="101" y="181"/>
                </a:cxn>
                <a:cxn ang="0">
                  <a:pos x="113" y="190"/>
                </a:cxn>
                <a:cxn ang="0">
                  <a:pos x="121" y="202"/>
                </a:cxn>
                <a:cxn ang="0">
                  <a:pos x="122" y="209"/>
                </a:cxn>
                <a:cxn ang="0">
                  <a:pos x="119" y="224"/>
                </a:cxn>
                <a:cxn ang="0">
                  <a:pos x="109" y="234"/>
                </a:cxn>
                <a:cxn ang="0">
                  <a:pos x="92" y="240"/>
                </a:cxn>
                <a:cxn ang="0">
                  <a:pos x="72" y="243"/>
                </a:cxn>
                <a:cxn ang="0">
                  <a:pos x="56" y="243"/>
                </a:cxn>
                <a:cxn ang="0">
                  <a:pos x="25" y="237"/>
                </a:cxn>
                <a:cxn ang="0">
                  <a:pos x="8" y="230"/>
                </a:cxn>
                <a:cxn ang="0">
                  <a:pos x="5" y="290"/>
                </a:cxn>
                <a:cxn ang="0">
                  <a:pos x="19" y="293"/>
                </a:cxn>
                <a:cxn ang="0">
                  <a:pos x="52" y="298"/>
                </a:cxn>
                <a:cxn ang="0">
                  <a:pos x="68" y="298"/>
                </a:cxn>
                <a:cxn ang="0">
                  <a:pos x="95" y="295"/>
                </a:cxn>
                <a:cxn ang="0">
                  <a:pos x="119" y="291"/>
                </a:cxn>
                <a:cxn ang="0">
                  <a:pos x="140" y="282"/>
                </a:cxn>
                <a:cxn ang="0">
                  <a:pos x="157" y="271"/>
                </a:cxn>
                <a:cxn ang="0">
                  <a:pos x="172" y="258"/>
                </a:cxn>
                <a:cxn ang="0">
                  <a:pos x="183" y="241"/>
                </a:cxn>
                <a:cxn ang="0">
                  <a:pos x="189" y="224"/>
                </a:cxn>
                <a:cxn ang="0">
                  <a:pos x="192" y="203"/>
                </a:cxn>
                <a:cxn ang="0">
                  <a:pos x="192" y="193"/>
                </a:cxn>
                <a:cxn ang="0">
                  <a:pos x="187" y="176"/>
                </a:cxn>
                <a:cxn ang="0">
                  <a:pos x="181" y="162"/>
                </a:cxn>
                <a:cxn ang="0">
                  <a:pos x="172" y="151"/>
                </a:cxn>
                <a:cxn ang="0">
                  <a:pos x="154" y="138"/>
                </a:cxn>
                <a:cxn ang="0">
                  <a:pos x="129" y="127"/>
                </a:cxn>
                <a:cxn ang="0">
                  <a:pos x="116" y="122"/>
                </a:cxn>
              </a:cxnLst>
              <a:rect l="0" t="0" r="r" b="b"/>
              <a:pathLst>
                <a:path w="192" h="298">
                  <a:moveTo>
                    <a:pt x="116" y="122"/>
                  </a:moveTo>
                  <a:lnTo>
                    <a:pt x="116" y="122"/>
                  </a:lnTo>
                  <a:lnTo>
                    <a:pt x="97" y="116"/>
                  </a:lnTo>
                  <a:lnTo>
                    <a:pt x="89" y="112"/>
                  </a:lnTo>
                  <a:lnTo>
                    <a:pt x="81" y="108"/>
                  </a:lnTo>
                  <a:lnTo>
                    <a:pt x="76" y="104"/>
                  </a:lnTo>
                  <a:lnTo>
                    <a:pt x="72" y="98"/>
                  </a:lnTo>
                  <a:lnTo>
                    <a:pt x="68" y="91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69" y="75"/>
                  </a:lnTo>
                  <a:lnTo>
                    <a:pt x="72" y="68"/>
                  </a:lnTo>
                  <a:lnTo>
                    <a:pt x="77" y="63"/>
                  </a:lnTo>
                  <a:lnTo>
                    <a:pt x="83" y="58"/>
                  </a:lnTo>
                  <a:lnTo>
                    <a:pt x="90" y="56"/>
                  </a:lnTo>
                  <a:lnTo>
                    <a:pt x="98" y="54"/>
                  </a:lnTo>
                  <a:lnTo>
                    <a:pt x="106" y="53"/>
                  </a:lnTo>
                  <a:lnTo>
                    <a:pt x="113" y="53"/>
                  </a:lnTo>
                  <a:lnTo>
                    <a:pt x="113" y="53"/>
                  </a:lnTo>
                  <a:lnTo>
                    <a:pt x="127" y="53"/>
                  </a:lnTo>
                  <a:lnTo>
                    <a:pt x="140" y="54"/>
                  </a:lnTo>
                  <a:lnTo>
                    <a:pt x="153" y="57"/>
                  </a:lnTo>
                  <a:lnTo>
                    <a:pt x="165" y="61"/>
                  </a:lnTo>
                  <a:lnTo>
                    <a:pt x="170" y="62"/>
                  </a:lnTo>
                  <a:lnTo>
                    <a:pt x="173" y="7"/>
                  </a:lnTo>
                  <a:lnTo>
                    <a:pt x="171" y="5"/>
                  </a:lnTo>
                  <a:lnTo>
                    <a:pt x="171" y="5"/>
                  </a:lnTo>
                  <a:lnTo>
                    <a:pt x="157" y="3"/>
                  </a:lnTo>
                  <a:lnTo>
                    <a:pt x="143" y="1"/>
                  </a:lnTo>
                  <a:lnTo>
                    <a:pt x="130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0"/>
                  </a:lnTo>
                  <a:lnTo>
                    <a:pt x="91" y="1"/>
                  </a:lnTo>
                  <a:lnTo>
                    <a:pt x="79" y="3"/>
                  </a:lnTo>
                  <a:lnTo>
                    <a:pt x="68" y="7"/>
                  </a:lnTo>
                  <a:lnTo>
                    <a:pt x="57" y="10"/>
                  </a:lnTo>
                  <a:lnTo>
                    <a:pt x="48" y="14"/>
                  </a:lnTo>
                  <a:lnTo>
                    <a:pt x="39" y="19"/>
                  </a:lnTo>
                  <a:lnTo>
                    <a:pt x="31" y="24"/>
                  </a:lnTo>
                  <a:lnTo>
                    <a:pt x="24" y="31"/>
                  </a:lnTo>
                  <a:lnTo>
                    <a:pt x="18" y="37"/>
                  </a:lnTo>
                  <a:lnTo>
                    <a:pt x="12" y="44"/>
                  </a:lnTo>
                  <a:lnTo>
                    <a:pt x="8" y="53"/>
                  </a:lnTo>
                  <a:lnTo>
                    <a:pt x="4" y="61"/>
                  </a:lnTo>
                  <a:lnTo>
                    <a:pt x="1" y="71"/>
                  </a:lnTo>
                  <a:lnTo>
                    <a:pt x="0" y="79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00"/>
                  </a:lnTo>
                  <a:lnTo>
                    <a:pt x="1" y="109"/>
                  </a:lnTo>
                  <a:lnTo>
                    <a:pt x="3" y="118"/>
                  </a:lnTo>
                  <a:lnTo>
                    <a:pt x="7" y="126"/>
                  </a:lnTo>
                  <a:lnTo>
                    <a:pt x="10" y="132"/>
                  </a:lnTo>
                  <a:lnTo>
                    <a:pt x="14" y="138"/>
                  </a:lnTo>
                  <a:lnTo>
                    <a:pt x="20" y="143"/>
                  </a:lnTo>
                  <a:lnTo>
                    <a:pt x="24" y="148"/>
                  </a:lnTo>
                  <a:lnTo>
                    <a:pt x="36" y="155"/>
                  </a:lnTo>
                  <a:lnTo>
                    <a:pt x="48" y="162"/>
                  </a:lnTo>
                  <a:lnTo>
                    <a:pt x="62" y="168"/>
                  </a:lnTo>
                  <a:lnTo>
                    <a:pt x="75" y="172"/>
                  </a:lnTo>
                  <a:lnTo>
                    <a:pt x="75" y="172"/>
                  </a:lnTo>
                  <a:lnTo>
                    <a:pt x="92" y="177"/>
                  </a:lnTo>
                  <a:lnTo>
                    <a:pt x="101" y="181"/>
                  </a:lnTo>
                  <a:lnTo>
                    <a:pt x="108" y="185"/>
                  </a:lnTo>
                  <a:lnTo>
                    <a:pt x="113" y="190"/>
                  </a:lnTo>
                  <a:lnTo>
                    <a:pt x="119" y="195"/>
                  </a:lnTo>
                  <a:lnTo>
                    <a:pt x="121" y="202"/>
                  </a:lnTo>
                  <a:lnTo>
                    <a:pt x="122" y="209"/>
                  </a:lnTo>
                  <a:lnTo>
                    <a:pt x="122" y="209"/>
                  </a:lnTo>
                  <a:lnTo>
                    <a:pt x="121" y="217"/>
                  </a:lnTo>
                  <a:lnTo>
                    <a:pt x="119" y="224"/>
                  </a:lnTo>
                  <a:lnTo>
                    <a:pt x="115" y="229"/>
                  </a:lnTo>
                  <a:lnTo>
                    <a:pt x="109" y="234"/>
                  </a:lnTo>
                  <a:lnTo>
                    <a:pt x="101" y="238"/>
                  </a:lnTo>
                  <a:lnTo>
                    <a:pt x="92" y="240"/>
                  </a:lnTo>
                  <a:lnTo>
                    <a:pt x="83" y="243"/>
                  </a:lnTo>
                  <a:lnTo>
                    <a:pt x="72" y="243"/>
                  </a:lnTo>
                  <a:lnTo>
                    <a:pt x="72" y="243"/>
                  </a:lnTo>
                  <a:lnTo>
                    <a:pt x="56" y="243"/>
                  </a:lnTo>
                  <a:lnTo>
                    <a:pt x="41" y="240"/>
                  </a:lnTo>
                  <a:lnTo>
                    <a:pt x="25" y="237"/>
                  </a:lnTo>
                  <a:lnTo>
                    <a:pt x="12" y="233"/>
                  </a:lnTo>
                  <a:lnTo>
                    <a:pt x="8" y="230"/>
                  </a:lnTo>
                  <a:lnTo>
                    <a:pt x="2" y="289"/>
                  </a:lnTo>
                  <a:lnTo>
                    <a:pt x="5" y="290"/>
                  </a:lnTo>
                  <a:lnTo>
                    <a:pt x="5" y="290"/>
                  </a:lnTo>
                  <a:lnTo>
                    <a:pt x="19" y="293"/>
                  </a:lnTo>
                  <a:lnTo>
                    <a:pt x="35" y="295"/>
                  </a:lnTo>
                  <a:lnTo>
                    <a:pt x="52" y="298"/>
                  </a:lnTo>
                  <a:lnTo>
                    <a:pt x="68" y="298"/>
                  </a:lnTo>
                  <a:lnTo>
                    <a:pt x="68" y="298"/>
                  </a:lnTo>
                  <a:lnTo>
                    <a:pt x="81" y="298"/>
                  </a:lnTo>
                  <a:lnTo>
                    <a:pt x="95" y="295"/>
                  </a:lnTo>
                  <a:lnTo>
                    <a:pt x="107" y="294"/>
                  </a:lnTo>
                  <a:lnTo>
                    <a:pt x="119" y="291"/>
                  </a:lnTo>
                  <a:lnTo>
                    <a:pt x="130" y="288"/>
                  </a:lnTo>
                  <a:lnTo>
                    <a:pt x="140" y="282"/>
                  </a:lnTo>
                  <a:lnTo>
                    <a:pt x="149" y="278"/>
                  </a:lnTo>
                  <a:lnTo>
                    <a:pt x="157" y="271"/>
                  </a:lnTo>
                  <a:lnTo>
                    <a:pt x="165" y="266"/>
                  </a:lnTo>
                  <a:lnTo>
                    <a:pt x="172" y="258"/>
                  </a:lnTo>
                  <a:lnTo>
                    <a:pt x="177" y="250"/>
                  </a:lnTo>
                  <a:lnTo>
                    <a:pt x="183" y="241"/>
                  </a:lnTo>
                  <a:lnTo>
                    <a:pt x="186" y="233"/>
                  </a:lnTo>
                  <a:lnTo>
                    <a:pt x="189" y="224"/>
                  </a:lnTo>
                  <a:lnTo>
                    <a:pt x="191" y="214"/>
                  </a:lnTo>
                  <a:lnTo>
                    <a:pt x="192" y="203"/>
                  </a:lnTo>
                  <a:lnTo>
                    <a:pt x="192" y="203"/>
                  </a:lnTo>
                  <a:lnTo>
                    <a:pt x="192" y="193"/>
                  </a:lnTo>
                  <a:lnTo>
                    <a:pt x="189" y="184"/>
                  </a:lnTo>
                  <a:lnTo>
                    <a:pt x="187" y="176"/>
                  </a:lnTo>
                  <a:lnTo>
                    <a:pt x="185" y="169"/>
                  </a:lnTo>
                  <a:lnTo>
                    <a:pt x="181" y="162"/>
                  </a:lnTo>
                  <a:lnTo>
                    <a:pt x="176" y="157"/>
                  </a:lnTo>
                  <a:lnTo>
                    <a:pt x="172" y="151"/>
                  </a:lnTo>
                  <a:lnTo>
                    <a:pt x="166" y="147"/>
                  </a:lnTo>
                  <a:lnTo>
                    <a:pt x="154" y="138"/>
                  </a:lnTo>
                  <a:lnTo>
                    <a:pt x="142" y="131"/>
                  </a:lnTo>
                  <a:lnTo>
                    <a:pt x="129" y="127"/>
                  </a:lnTo>
                  <a:lnTo>
                    <a:pt x="116" y="122"/>
                  </a:lnTo>
                  <a:lnTo>
                    <a:pt x="116" y="12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" name="Freeform 17"/>
            <p:cNvSpPr>
              <a:spLocks/>
            </p:cNvSpPr>
            <p:nvPr userDrawn="1"/>
          </p:nvSpPr>
          <p:spPr bwMode="auto">
            <a:xfrm>
              <a:off x="2163763" y="6294221"/>
              <a:ext cx="46038" cy="44450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43" y="0"/>
                </a:cxn>
                <a:cxn ang="0">
                  <a:pos x="34" y="1"/>
                </a:cxn>
                <a:cxn ang="0">
                  <a:pos x="26" y="3"/>
                </a:cxn>
                <a:cxn ang="0">
                  <a:pos x="19" y="6"/>
                </a:cxn>
                <a:cxn ang="0">
                  <a:pos x="12" y="12"/>
                </a:cxn>
                <a:cxn ang="0">
                  <a:pos x="7" y="18"/>
                </a:cxn>
                <a:cxn ang="0">
                  <a:pos x="3" y="26"/>
                </a:cxn>
                <a:cxn ang="0">
                  <a:pos x="0" y="34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51"/>
                </a:cxn>
                <a:cxn ang="0">
                  <a:pos x="3" y="59"/>
                </a:cxn>
                <a:cxn ang="0">
                  <a:pos x="7" y="67"/>
                </a:cxn>
                <a:cxn ang="0">
                  <a:pos x="12" y="74"/>
                </a:cxn>
                <a:cxn ang="0">
                  <a:pos x="19" y="78"/>
                </a:cxn>
                <a:cxn ang="0">
                  <a:pos x="26" y="82"/>
                </a:cxn>
                <a:cxn ang="0">
                  <a:pos x="34" y="85"/>
                </a:cxn>
                <a:cxn ang="0">
                  <a:pos x="43" y="86"/>
                </a:cxn>
                <a:cxn ang="0">
                  <a:pos x="43" y="86"/>
                </a:cxn>
                <a:cxn ang="0">
                  <a:pos x="52" y="85"/>
                </a:cxn>
                <a:cxn ang="0">
                  <a:pos x="59" y="82"/>
                </a:cxn>
                <a:cxn ang="0">
                  <a:pos x="67" y="78"/>
                </a:cxn>
                <a:cxn ang="0">
                  <a:pos x="73" y="74"/>
                </a:cxn>
                <a:cxn ang="0">
                  <a:pos x="78" y="67"/>
                </a:cxn>
                <a:cxn ang="0">
                  <a:pos x="83" y="59"/>
                </a:cxn>
                <a:cxn ang="0">
                  <a:pos x="85" y="51"/>
                </a:cxn>
                <a:cxn ang="0">
                  <a:pos x="86" y="43"/>
                </a:cxn>
                <a:cxn ang="0">
                  <a:pos x="86" y="43"/>
                </a:cxn>
                <a:cxn ang="0">
                  <a:pos x="85" y="34"/>
                </a:cxn>
                <a:cxn ang="0">
                  <a:pos x="83" y="26"/>
                </a:cxn>
                <a:cxn ang="0">
                  <a:pos x="78" y="18"/>
                </a:cxn>
                <a:cxn ang="0">
                  <a:pos x="73" y="12"/>
                </a:cxn>
                <a:cxn ang="0">
                  <a:pos x="67" y="6"/>
                </a:cxn>
                <a:cxn ang="0">
                  <a:pos x="59" y="3"/>
                </a:cxn>
                <a:cxn ang="0">
                  <a:pos x="52" y="1"/>
                </a:cxn>
                <a:cxn ang="0">
                  <a:pos x="43" y="0"/>
                </a:cxn>
                <a:cxn ang="0">
                  <a:pos x="43" y="0"/>
                </a:cxn>
              </a:cxnLst>
              <a:rect l="0" t="0" r="r" b="b"/>
              <a:pathLst>
                <a:path w="86" h="86">
                  <a:moveTo>
                    <a:pt x="43" y="0"/>
                  </a:moveTo>
                  <a:lnTo>
                    <a:pt x="43" y="0"/>
                  </a:lnTo>
                  <a:lnTo>
                    <a:pt x="34" y="1"/>
                  </a:lnTo>
                  <a:lnTo>
                    <a:pt x="26" y="3"/>
                  </a:lnTo>
                  <a:lnTo>
                    <a:pt x="19" y="6"/>
                  </a:lnTo>
                  <a:lnTo>
                    <a:pt x="12" y="12"/>
                  </a:lnTo>
                  <a:lnTo>
                    <a:pt x="7" y="18"/>
                  </a:lnTo>
                  <a:lnTo>
                    <a:pt x="3" y="26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51"/>
                  </a:lnTo>
                  <a:lnTo>
                    <a:pt x="3" y="59"/>
                  </a:lnTo>
                  <a:lnTo>
                    <a:pt x="7" y="67"/>
                  </a:lnTo>
                  <a:lnTo>
                    <a:pt x="12" y="74"/>
                  </a:lnTo>
                  <a:lnTo>
                    <a:pt x="19" y="78"/>
                  </a:lnTo>
                  <a:lnTo>
                    <a:pt x="26" y="82"/>
                  </a:lnTo>
                  <a:lnTo>
                    <a:pt x="34" y="85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52" y="85"/>
                  </a:lnTo>
                  <a:lnTo>
                    <a:pt x="59" y="82"/>
                  </a:lnTo>
                  <a:lnTo>
                    <a:pt x="67" y="78"/>
                  </a:lnTo>
                  <a:lnTo>
                    <a:pt x="73" y="74"/>
                  </a:lnTo>
                  <a:lnTo>
                    <a:pt x="78" y="67"/>
                  </a:lnTo>
                  <a:lnTo>
                    <a:pt x="83" y="59"/>
                  </a:lnTo>
                  <a:lnTo>
                    <a:pt x="85" y="51"/>
                  </a:lnTo>
                  <a:lnTo>
                    <a:pt x="86" y="43"/>
                  </a:lnTo>
                  <a:lnTo>
                    <a:pt x="86" y="43"/>
                  </a:lnTo>
                  <a:lnTo>
                    <a:pt x="85" y="34"/>
                  </a:lnTo>
                  <a:lnTo>
                    <a:pt x="83" y="26"/>
                  </a:lnTo>
                  <a:lnTo>
                    <a:pt x="78" y="18"/>
                  </a:lnTo>
                  <a:lnTo>
                    <a:pt x="73" y="12"/>
                  </a:lnTo>
                  <a:lnTo>
                    <a:pt x="67" y="6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" name="Freeform 18"/>
            <p:cNvSpPr>
              <a:spLocks/>
            </p:cNvSpPr>
            <p:nvPr userDrawn="1"/>
          </p:nvSpPr>
          <p:spPr bwMode="auto">
            <a:xfrm>
              <a:off x="293688" y="6429158"/>
              <a:ext cx="198438" cy="203200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8" y="2"/>
                </a:cxn>
                <a:cxn ang="0">
                  <a:pos x="258" y="2"/>
                </a:cxn>
                <a:cxn ang="0">
                  <a:pos x="186" y="287"/>
                </a:cxn>
                <a:cxn ang="0">
                  <a:pos x="115" y="0"/>
                </a:cxn>
                <a:cxn ang="0">
                  <a:pos x="36" y="0"/>
                </a:cxn>
                <a:cxn ang="0">
                  <a:pos x="0" y="385"/>
                </a:cxn>
                <a:cxn ang="0">
                  <a:pos x="69" y="385"/>
                </a:cxn>
                <a:cxn ang="0">
                  <a:pos x="69" y="383"/>
                </a:cxn>
                <a:cxn ang="0">
                  <a:pos x="69" y="383"/>
                </a:cxn>
                <a:cxn ang="0">
                  <a:pos x="74" y="270"/>
                </a:cxn>
                <a:cxn ang="0">
                  <a:pos x="82" y="106"/>
                </a:cxn>
                <a:cxn ang="0">
                  <a:pos x="82" y="106"/>
                </a:cxn>
                <a:cxn ang="0">
                  <a:pos x="120" y="270"/>
                </a:cxn>
                <a:cxn ang="0">
                  <a:pos x="149" y="383"/>
                </a:cxn>
                <a:cxn ang="0">
                  <a:pos x="149" y="385"/>
                </a:cxn>
                <a:cxn ang="0">
                  <a:pos x="218" y="385"/>
                </a:cxn>
                <a:cxn ang="0">
                  <a:pos x="218" y="383"/>
                </a:cxn>
                <a:cxn ang="0">
                  <a:pos x="218" y="383"/>
                </a:cxn>
                <a:cxn ang="0">
                  <a:pos x="285" y="104"/>
                </a:cxn>
                <a:cxn ang="0">
                  <a:pos x="285" y="104"/>
                </a:cxn>
                <a:cxn ang="0">
                  <a:pos x="296" y="266"/>
                </a:cxn>
                <a:cxn ang="0">
                  <a:pos x="304" y="383"/>
                </a:cxn>
                <a:cxn ang="0">
                  <a:pos x="304" y="385"/>
                </a:cxn>
                <a:cxn ang="0">
                  <a:pos x="376" y="385"/>
                </a:cxn>
                <a:cxn ang="0">
                  <a:pos x="338" y="0"/>
                </a:cxn>
                <a:cxn ang="0">
                  <a:pos x="259" y="0"/>
                </a:cxn>
              </a:cxnLst>
              <a:rect l="0" t="0" r="r" b="b"/>
              <a:pathLst>
                <a:path w="376" h="385">
                  <a:moveTo>
                    <a:pt x="259" y="0"/>
                  </a:moveTo>
                  <a:lnTo>
                    <a:pt x="258" y="2"/>
                  </a:lnTo>
                  <a:lnTo>
                    <a:pt x="258" y="2"/>
                  </a:lnTo>
                  <a:lnTo>
                    <a:pt x="186" y="287"/>
                  </a:lnTo>
                  <a:lnTo>
                    <a:pt x="115" y="0"/>
                  </a:lnTo>
                  <a:lnTo>
                    <a:pt x="36" y="0"/>
                  </a:lnTo>
                  <a:lnTo>
                    <a:pt x="0" y="385"/>
                  </a:lnTo>
                  <a:lnTo>
                    <a:pt x="69" y="385"/>
                  </a:lnTo>
                  <a:lnTo>
                    <a:pt x="69" y="383"/>
                  </a:lnTo>
                  <a:lnTo>
                    <a:pt x="69" y="383"/>
                  </a:lnTo>
                  <a:lnTo>
                    <a:pt x="74" y="270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120" y="270"/>
                  </a:lnTo>
                  <a:lnTo>
                    <a:pt x="149" y="383"/>
                  </a:lnTo>
                  <a:lnTo>
                    <a:pt x="149" y="385"/>
                  </a:lnTo>
                  <a:lnTo>
                    <a:pt x="218" y="385"/>
                  </a:lnTo>
                  <a:lnTo>
                    <a:pt x="218" y="383"/>
                  </a:lnTo>
                  <a:lnTo>
                    <a:pt x="218" y="383"/>
                  </a:lnTo>
                  <a:lnTo>
                    <a:pt x="285" y="104"/>
                  </a:lnTo>
                  <a:lnTo>
                    <a:pt x="285" y="104"/>
                  </a:lnTo>
                  <a:lnTo>
                    <a:pt x="296" y="266"/>
                  </a:lnTo>
                  <a:lnTo>
                    <a:pt x="304" y="383"/>
                  </a:lnTo>
                  <a:lnTo>
                    <a:pt x="304" y="385"/>
                  </a:lnTo>
                  <a:lnTo>
                    <a:pt x="376" y="385"/>
                  </a:lnTo>
                  <a:lnTo>
                    <a:pt x="338" y="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" name="Freeform 19"/>
            <p:cNvSpPr>
              <a:spLocks noEditPoints="1"/>
            </p:cNvSpPr>
            <p:nvPr userDrawn="1"/>
          </p:nvSpPr>
          <p:spPr bwMode="auto">
            <a:xfrm>
              <a:off x="506413" y="6478371"/>
              <a:ext cx="123825" cy="157163"/>
            </a:xfrm>
            <a:custGeom>
              <a:avLst/>
              <a:gdLst/>
              <a:ahLst/>
              <a:cxnLst>
                <a:cxn ang="0">
                  <a:pos x="232" y="97"/>
                </a:cxn>
                <a:cxn ang="0">
                  <a:pos x="228" y="63"/>
                </a:cxn>
                <a:cxn ang="0">
                  <a:pos x="217" y="38"/>
                </a:cxn>
                <a:cxn ang="0">
                  <a:pos x="197" y="18"/>
                </a:cxn>
                <a:cxn ang="0">
                  <a:pos x="170" y="7"/>
                </a:cxn>
                <a:cxn ang="0">
                  <a:pos x="135" y="1"/>
                </a:cxn>
                <a:cxn ang="0">
                  <a:pos x="94" y="2"/>
                </a:cxn>
                <a:cxn ang="0">
                  <a:pos x="17" y="19"/>
                </a:cxn>
                <a:cxn ang="0">
                  <a:pos x="31" y="74"/>
                </a:cxn>
                <a:cxn ang="0">
                  <a:pos x="70" y="59"/>
                </a:cxn>
                <a:cxn ang="0">
                  <a:pos x="110" y="54"/>
                </a:cxn>
                <a:cxn ang="0">
                  <a:pos x="136" y="56"/>
                </a:cxn>
                <a:cxn ang="0">
                  <a:pos x="158" y="72"/>
                </a:cxn>
                <a:cxn ang="0">
                  <a:pos x="165" y="104"/>
                </a:cxn>
                <a:cxn ang="0">
                  <a:pos x="147" y="117"/>
                </a:cxn>
                <a:cxn ang="0">
                  <a:pos x="95" y="124"/>
                </a:cxn>
                <a:cxn ang="0">
                  <a:pos x="54" y="138"/>
                </a:cxn>
                <a:cxn ang="0">
                  <a:pos x="24" y="158"/>
                </a:cxn>
                <a:cxn ang="0">
                  <a:pos x="7" y="184"/>
                </a:cxn>
                <a:cxn ang="0">
                  <a:pos x="0" y="217"/>
                </a:cxn>
                <a:cxn ang="0">
                  <a:pos x="2" y="235"/>
                </a:cxn>
                <a:cxn ang="0">
                  <a:pos x="9" y="258"/>
                </a:cxn>
                <a:cxn ang="0">
                  <a:pos x="23" y="276"/>
                </a:cxn>
                <a:cxn ang="0">
                  <a:pos x="41" y="289"/>
                </a:cxn>
                <a:cxn ang="0">
                  <a:pos x="64" y="297"/>
                </a:cxn>
                <a:cxn ang="0">
                  <a:pos x="82" y="298"/>
                </a:cxn>
                <a:cxn ang="0">
                  <a:pos x="121" y="291"/>
                </a:cxn>
                <a:cxn ang="0">
                  <a:pos x="154" y="272"/>
                </a:cxn>
                <a:cxn ang="0">
                  <a:pos x="171" y="253"/>
                </a:cxn>
                <a:cxn ang="0">
                  <a:pos x="170" y="292"/>
                </a:cxn>
                <a:cxn ang="0">
                  <a:pos x="234" y="289"/>
                </a:cxn>
                <a:cxn ang="0">
                  <a:pos x="232" y="213"/>
                </a:cxn>
                <a:cxn ang="0">
                  <a:pos x="93" y="244"/>
                </a:cxn>
                <a:cxn ang="0">
                  <a:pos x="74" y="235"/>
                </a:cxn>
                <a:cxn ang="0">
                  <a:pos x="65" y="217"/>
                </a:cxn>
                <a:cxn ang="0">
                  <a:pos x="65" y="204"/>
                </a:cxn>
                <a:cxn ang="0">
                  <a:pos x="71" y="190"/>
                </a:cxn>
                <a:cxn ang="0">
                  <a:pos x="84" y="179"/>
                </a:cxn>
                <a:cxn ang="0">
                  <a:pos x="121" y="167"/>
                </a:cxn>
                <a:cxn ang="0">
                  <a:pos x="165" y="169"/>
                </a:cxn>
                <a:cxn ang="0">
                  <a:pos x="161" y="195"/>
                </a:cxn>
                <a:cxn ang="0">
                  <a:pos x="143" y="225"/>
                </a:cxn>
                <a:cxn ang="0">
                  <a:pos x="127" y="238"/>
                </a:cxn>
                <a:cxn ang="0">
                  <a:pos x="107" y="244"/>
                </a:cxn>
              </a:cxnLst>
              <a:rect l="0" t="0" r="r" b="b"/>
              <a:pathLst>
                <a:path w="234" h="298">
                  <a:moveTo>
                    <a:pt x="232" y="213"/>
                  </a:moveTo>
                  <a:lnTo>
                    <a:pt x="232" y="97"/>
                  </a:lnTo>
                  <a:lnTo>
                    <a:pt x="232" y="97"/>
                  </a:lnTo>
                  <a:lnTo>
                    <a:pt x="232" y="85"/>
                  </a:lnTo>
                  <a:lnTo>
                    <a:pt x="230" y="74"/>
                  </a:lnTo>
                  <a:lnTo>
                    <a:pt x="228" y="63"/>
                  </a:lnTo>
                  <a:lnTo>
                    <a:pt x="225" y="54"/>
                  </a:lnTo>
                  <a:lnTo>
                    <a:pt x="222" y="45"/>
                  </a:lnTo>
                  <a:lnTo>
                    <a:pt x="217" y="38"/>
                  </a:lnTo>
                  <a:lnTo>
                    <a:pt x="212" y="30"/>
                  </a:lnTo>
                  <a:lnTo>
                    <a:pt x="205" y="23"/>
                  </a:lnTo>
                  <a:lnTo>
                    <a:pt x="197" y="18"/>
                  </a:lnTo>
                  <a:lnTo>
                    <a:pt x="190" y="13"/>
                  </a:lnTo>
                  <a:lnTo>
                    <a:pt x="181" y="9"/>
                  </a:lnTo>
                  <a:lnTo>
                    <a:pt x="170" y="7"/>
                  </a:lnTo>
                  <a:lnTo>
                    <a:pt x="159" y="4"/>
                  </a:lnTo>
                  <a:lnTo>
                    <a:pt x="147" y="2"/>
                  </a:lnTo>
                  <a:lnTo>
                    <a:pt x="135" y="1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94" y="2"/>
                  </a:lnTo>
                  <a:lnTo>
                    <a:pt x="67" y="6"/>
                  </a:lnTo>
                  <a:lnTo>
                    <a:pt x="41" y="11"/>
                  </a:lnTo>
                  <a:lnTo>
                    <a:pt x="17" y="19"/>
                  </a:lnTo>
                  <a:lnTo>
                    <a:pt x="14" y="20"/>
                  </a:lnTo>
                  <a:lnTo>
                    <a:pt x="28" y="75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50" y="65"/>
                  </a:lnTo>
                  <a:lnTo>
                    <a:pt x="70" y="59"/>
                  </a:lnTo>
                  <a:lnTo>
                    <a:pt x="91" y="55"/>
                  </a:lnTo>
                  <a:lnTo>
                    <a:pt x="100" y="54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24" y="54"/>
                  </a:lnTo>
                  <a:lnTo>
                    <a:pt x="136" y="56"/>
                  </a:lnTo>
                  <a:lnTo>
                    <a:pt x="144" y="60"/>
                  </a:lnTo>
                  <a:lnTo>
                    <a:pt x="152" y="65"/>
                  </a:lnTo>
                  <a:lnTo>
                    <a:pt x="158" y="72"/>
                  </a:lnTo>
                  <a:lnTo>
                    <a:pt x="162" y="81"/>
                  </a:lnTo>
                  <a:lnTo>
                    <a:pt x="164" y="92"/>
                  </a:lnTo>
                  <a:lnTo>
                    <a:pt x="165" y="104"/>
                  </a:lnTo>
                  <a:lnTo>
                    <a:pt x="165" y="117"/>
                  </a:lnTo>
                  <a:lnTo>
                    <a:pt x="165" y="117"/>
                  </a:lnTo>
                  <a:lnTo>
                    <a:pt x="147" y="117"/>
                  </a:lnTo>
                  <a:lnTo>
                    <a:pt x="128" y="118"/>
                  </a:lnTo>
                  <a:lnTo>
                    <a:pt x="111" y="120"/>
                  </a:lnTo>
                  <a:lnTo>
                    <a:pt x="95" y="124"/>
                  </a:lnTo>
                  <a:lnTo>
                    <a:pt x="81" y="128"/>
                  </a:lnTo>
                  <a:lnTo>
                    <a:pt x="67" y="133"/>
                  </a:lnTo>
                  <a:lnTo>
                    <a:pt x="54" y="138"/>
                  </a:lnTo>
                  <a:lnTo>
                    <a:pt x="43" y="144"/>
                  </a:lnTo>
                  <a:lnTo>
                    <a:pt x="33" y="150"/>
                  </a:lnTo>
                  <a:lnTo>
                    <a:pt x="24" y="158"/>
                  </a:lnTo>
                  <a:lnTo>
                    <a:pt x="18" y="167"/>
                  </a:lnTo>
                  <a:lnTo>
                    <a:pt x="11" y="176"/>
                  </a:lnTo>
                  <a:lnTo>
                    <a:pt x="7" y="184"/>
                  </a:lnTo>
                  <a:lnTo>
                    <a:pt x="3" y="195"/>
                  </a:lnTo>
                  <a:lnTo>
                    <a:pt x="1" y="206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26"/>
                  </a:lnTo>
                  <a:lnTo>
                    <a:pt x="2" y="235"/>
                  </a:lnTo>
                  <a:lnTo>
                    <a:pt x="3" y="243"/>
                  </a:lnTo>
                  <a:lnTo>
                    <a:pt x="6" y="251"/>
                  </a:lnTo>
                  <a:lnTo>
                    <a:pt x="9" y="258"/>
                  </a:lnTo>
                  <a:lnTo>
                    <a:pt x="13" y="265"/>
                  </a:lnTo>
                  <a:lnTo>
                    <a:pt x="18" y="270"/>
                  </a:lnTo>
                  <a:lnTo>
                    <a:pt x="23" y="276"/>
                  </a:lnTo>
                  <a:lnTo>
                    <a:pt x="29" y="281"/>
                  </a:lnTo>
                  <a:lnTo>
                    <a:pt x="34" y="286"/>
                  </a:lnTo>
                  <a:lnTo>
                    <a:pt x="41" y="289"/>
                  </a:lnTo>
                  <a:lnTo>
                    <a:pt x="49" y="292"/>
                  </a:lnTo>
                  <a:lnTo>
                    <a:pt x="56" y="295"/>
                  </a:lnTo>
                  <a:lnTo>
                    <a:pt x="64" y="297"/>
                  </a:lnTo>
                  <a:lnTo>
                    <a:pt x="73" y="298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96" y="298"/>
                  </a:lnTo>
                  <a:lnTo>
                    <a:pt x="109" y="296"/>
                  </a:lnTo>
                  <a:lnTo>
                    <a:pt x="121" y="291"/>
                  </a:lnTo>
                  <a:lnTo>
                    <a:pt x="133" y="286"/>
                  </a:lnTo>
                  <a:lnTo>
                    <a:pt x="144" y="279"/>
                  </a:lnTo>
                  <a:lnTo>
                    <a:pt x="154" y="272"/>
                  </a:lnTo>
                  <a:lnTo>
                    <a:pt x="163" y="263"/>
                  </a:lnTo>
                  <a:lnTo>
                    <a:pt x="171" y="253"/>
                  </a:lnTo>
                  <a:lnTo>
                    <a:pt x="171" y="253"/>
                  </a:lnTo>
                  <a:lnTo>
                    <a:pt x="170" y="269"/>
                  </a:lnTo>
                  <a:lnTo>
                    <a:pt x="170" y="289"/>
                  </a:lnTo>
                  <a:lnTo>
                    <a:pt x="170" y="292"/>
                  </a:lnTo>
                  <a:lnTo>
                    <a:pt x="234" y="292"/>
                  </a:lnTo>
                  <a:lnTo>
                    <a:pt x="234" y="289"/>
                  </a:lnTo>
                  <a:lnTo>
                    <a:pt x="234" y="289"/>
                  </a:lnTo>
                  <a:lnTo>
                    <a:pt x="233" y="253"/>
                  </a:lnTo>
                  <a:lnTo>
                    <a:pt x="232" y="213"/>
                  </a:lnTo>
                  <a:lnTo>
                    <a:pt x="232" y="213"/>
                  </a:lnTo>
                  <a:close/>
                  <a:moveTo>
                    <a:pt x="99" y="245"/>
                  </a:moveTo>
                  <a:lnTo>
                    <a:pt x="99" y="245"/>
                  </a:lnTo>
                  <a:lnTo>
                    <a:pt x="93" y="244"/>
                  </a:lnTo>
                  <a:lnTo>
                    <a:pt x="85" y="243"/>
                  </a:lnTo>
                  <a:lnTo>
                    <a:pt x="79" y="240"/>
                  </a:lnTo>
                  <a:lnTo>
                    <a:pt x="74" y="235"/>
                  </a:lnTo>
                  <a:lnTo>
                    <a:pt x="71" y="231"/>
                  </a:lnTo>
                  <a:lnTo>
                    <a:pt x="67" y="224"/>
                  </a:lnTo>
                  <a:lnTo>
                    <a:pt x="65" y="217"/>
                  </a:lnTo>
                  <a:lnTo>
                    <a:pt x="65" y="210"/>
                  </a:lnTo>
                  <a:lnTo>
                    <a:pt x="65" y="210"/>
                  </a:lnTo>
                  <a:lnTo>
                    <a:pt x="65" y="204"/>
                  </a:lnTo>
                  <a:lnTo>
                    <a:pt x="66" y="200"/>
                  </a:lnTo>
                  <a:lnTo>
                    <a:pt x="68" y="194"/>
                  </a:lnTo>
                  <a:lnTo>
                    <a:pt x="71" y="190"/>
                  </a:lnTo>
                  <a:lnTo>
                    <a:pt x="75" y="187"/>
                  </a:lnTo>
                  <a:lnTo>
                    <a:pt x="78" y="182"/>
                  </a:lnTo>
                  <a:lnTo>
                    <a:pt x="84" y="179"/>
                  </a:lnTo>
                  <a:lnTo>
                    <a:pt x="91" y="176"/>
                  </a:lnTo>
                  <a:lnTo>
                    <a:pt x="104" y="171"/>
                  </a:lnTo>
                  <a:lnTo>
                    <a:pt x="121" y="167"/>
                  </a:lnTo>
                  <a:lnTo>
                    <a:pt x="142" y="165"/>
                  </a:lnTo>
                  <a:lnTo>
                    <a:pt x="165" y="163"/>
                  </a:lnTo>
                  <a:lnTo>
                    <a:pt x="165" y="169"/>
                  </a:lnTo>
                  <a:lnTo>
                    <a:pt x="165" y="169"/>
                  </a:lnTo>
                  <a:lnTo>
                    <a:pt x="164" y="182"/>
                  </a:lnTo>
                  <a:lnTo>
                    <a:pt x="161" y="195"/>
                  </a:lnTo>
                  <a:lnTo>
                    <a:pt x="156" y="209"/>
                  </a:lnTo>
                  <a:lnTo>
                    <a:pt x="148" y="221"/>
                  </a:lnTo>
                  <a:lnTo>
                    <a:pt x="143" y="225"/>
                  </a:lnTo>
                  <a:lnTo>
                    <a:pt x="138" y="231"/>
                  </a:lnTo>
                  <a:lnTo>
                    <a:pt x="133" y="234"/>
                  </a:lnTo>
                  <a:lnTo>
                    <a:pt x="127" y="238"/>
                  </a:lnTo>
                  <a:lnTo>
                    <a:pt x="121" y="241"/>
                  </a:lnTo>
                  <a:lnTo>
                    <a:pt x="115" y="243"/>
                  </a:lnTo>
                  <a:lnTo>
                    <a:pt x="107" y="244"/>
                  </a:lnTo>
                  <a:lnTo>
                    <a:pt x="99" y="245"/>
                  </a:lnTo>
                  <a:lnTo>
                    <a:pt x="99" y="24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655638" y="6411696"/>
              <a:ext cx="127000" cy="220663"/>
            </a:xfrm>
            <a:custGeom>
              <a:avLst/>
              <a:gdLst/>
              <a:ahLst/>
              <a:cxnLst>
                <a:cxn ang="0">
                  <a:pos x="235" y="132"/>
                </a:cxn>
                <a:cxn ang="0">
                  <a:pos x="152" y="132"/>
                </a:cxn>
                <a:cxn ang="0">
                  <a:pos x="66" y="245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417"/>
                </a:cxn>
                <a:cxn ang="0">
                  <a:pos x="66" y="417"/>
                </a:cxn>
                <a:cxn ang="0">
                  <a:pos x="66" y="283"/>
                </a:cxn>
                <a:cxn ang="0">
                  <a:pos x="157" y="416"/>
                </a:cxn>
                <a:cxn ang="0">
                  <a:pos x="158" y="417"/>
                </a:cxn>
                <a:cxn ang="0">
                  <a:pos x="241" y="417"/>
                </a:cxn>
                <a:cxn ang="0">
                  <a:pos x="128" y="263"/>
                </a:cxn>
                <a:cxn ang="0">
                  <a:pos x="235" y="132"/>
                </a:cxn>
              </a:cxnLst>
              <a:rect l="0" t="0" r="r" b="b"/>
              <a:pathLst>
                <a:path w="241" h="417">
                  <a:moveTo>
                    <a:pt x="235" y="132"/>
                  </a:moveTo>
                  <a:lnTo>
                    <a:pt x="152" y="132"/>
                  </a:lnTo>
                  <a:lnTo>
                    <a:pt x="66" y="245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17"/>
                  </a:lnTo>
                  <a:lnTo>
                    <a:pt x="66" y="417"/>
                  </a:lnTo>
                  <a:lnTo>
                    <a:pt x="66" y="283"/>
                  </a:lnTo>
                  <a:lnTo>
                    <a:pt x="157" y="416"/>
                  </a:lnTo>
                  <a:lnTo>
                    <a:pt x="158" y="417"/>
                  </a:lnTo>
                  <a:lnTo>
                    <a:pt x="241" y="417"/>
                  </a:lnTo>
                  <a:lnTo>
                    <a:pt x="128" y="263"/>
                  </a:lnTo>
                  <a:lnTo>
                    <a:pt x="235" y="13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" name="Freeform 21"/>
            <p:cNvSpPr>
              <a:spLocks noEditPoints="1"/>
            </p:cNvSpPr>
            <p:nvPr userDrawn="1"/>
          </p:nvSpPr>
          <p:spPr bwMode="auto">
            <a:xfrm>
              <a:off x="779463" y="6478371"/>
              <a:ext cx="131763" cy="157163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102" y="4"/>
                </a:cxn>
                <a:cxn ang="0">
                  <a:pos x="77" y="11"/>
                </a:cxn>
                <a:cxn ang="0">
                  <a:pos x="55" y="25"/>
                </a:cxn>
                <a:cxn ang="0">
                  <a:pos x="35" y="42"/>
                </a:cxn>
                <a:cxn ang="0">
                  <a:pos x="21" y="63"/>
                </a:cxn>
                <a:cxn ang="0">
                  <a:pos x="9" y="90"/>
                </a:cxn>
                <a:cxn ang="0">
                  <a:pos x="2" y="118"/>
                </a:cxn>
                <a:cxn ang="0">
                  <a:pos x="0" y="151"/>
                </a:cxn>
                <a:cxn ang="0">
                  <a:pos x="0" y="169"/>
                </a:cxn>
                <a:cxn ang="0">
                  <a:pos x="4" y="201"/>
                </a:cxn>
                <a:cxn ang="0">
                  <a:pos x="13" y="229"/>
                </a:cxn>
                <a:cxn ang="0">
                  <a:pos x="26" y="252"/>
                </a:cxn>
                <a:cxn ang="0">
                  <a:pos x="44" y="270"/>
                </a:cxn>
                <a:cxn ang="0">
                  <a:pos x="65" y="284"/>
                </a:cxn>
                <a:cxn ang="0">
                  <a:pos x="90" y="294"/>
                </a:cxn>
                <a:cxn ang="0">
                  <a:pos x="120" y="298"/>
                </a:cxn>
                <a:cxn ang="0">
                  <a:pos x="136" y="298"/>
                </a:cxn>
                <a:cxn ang="0">
                  <a:pos x="189" y="294"/>
                </a:cxn>
                <a:cxn ang="0">
                  <a:pos x="238" y="280"/>
                </a:cxn>
                <a:cxn ang="0">
                  <a:pos x="231" y="225"/>
                </a:cxn>
                <a:cxn ang="0">
                  <a:pos x="227" y="227"/>
                </a:cxn>
                <a:cxn ang="0">
                  <a:pos x="188" y="240"/>
                </a:cxn>
                <a:cxn ang="0">
                  <a:pos x="147" y="244"/>
                </a:cxn>
                <a:cxn ang="0">
                  <a:pos x="137" y="243"/>
                </a:cxn>
                <a:cxn ang="0">
                  <a:pos x="121" y="241"/>
                </a:cxn>
                <a:cxn ang="0">
                  <a:pos x="105" y="236"/>
                </a:cxn>
                <a:cxn ang="0">
                  <a:pos x="93" y="229"/>
                </a:cxn>
                <a:cxn ang="0">
                  <a:pos x="88" y="223"/>
                </a:cxn>
                <a:cxn ang="0">
                  <a:pos x="79" y="212"/>
                </a:cxn>
                <a:cxn ang="0">
                  <a:pos x="72" y="197"/>
                </a:cxn>
                <a:cxn ang="0">
                  <a:pos x="69" y="179"/>
                </a:cxn>
                <a:cxn ang="0">
                  <a:pos x="68" y="158"/>
                </a:cxn>
                <a:cxn ang="0">
                  <a:pos x="246" y="155"/>
                </a:cxn>
                <a:cxn ang="0">
                  <a:pos x="248" y="138"/>
                </a:cxn>
                <a:cxn ang="0">
                  <a:pos x="249" y="125"/>
                </a:cxn>
                <a:cxn ang="0">
                  <a:pos x="246" y="97"/>
                </a:cxn>
                <a:cxn ang="0">
                  <a:pos x="240" y="73"/>
                </a:cxn>
                <a:cxn ang="0">
                  <a:pos x="230" y="51"/>
                </a:cxn>
                <a:cxn ang="0">
                  <a:pos x="217" y="33"/>
                </a:cxn>
                <a:cxn ang="0">
                  <a:pos x="200" y="19"/>
                </a:cxn>
                <a:cxn ang="0">
                  <a:pos x="180" y="9"/>
                </a:cxn>
                <a:cxn ang="0">
                  <a:pos x="157" y="2"/>
                </a:cxn>
                <a:cxn ang="0">
                  <a:pos x="131" y="0"/>
                </a:cxn>
                <a:cxn ang="0">
                  <a:pos x="129" y="52"/>
                </a:cxn>
                <a:cxn ang="0">
                  <a:pos x="140" y="52"/>
                </a:cxn>
                <a:cxn ang="0">
                  <a:pos x="159" y="60"/>
                </a:cxn>
                <a:cxn ang="0">
                  <a:pos x="166" y="66"/>
                </a:cxn>
                <a:cxn ang="0">
                  <a:pos x="178" y="85"/>
                </a:cxn>
                <a:cxn ang="0">
                  <a:pos x="181" y="109"/>
                </a:cxn>
                <a:cxn ang="0">
                  <a:pos x="69" y="109"/>
                </a:cxn>
                <a:cxn ang="0">
                  <a:pos x="77" y="85"/>
                </a:cxn>
                <a:cxn ang="0">
                  <a:pos x="90" y="68"/>
                </a:cxn>
                <a:cxn ang="0">
                  <a:pos x="107" y="55"/>
                </a:cxn>
                <a:cxn ang="0">
                  <a:pos x="129" y="52"/>
                </a:cxn>
              </a:cxnLst>
              <a:rect l="0" t="0" r="r" b="b"/>
              <a:pathLst>
                <a:path w="249" h="298">
                  <a:moveTo>
                    <a:pt x="131" y="0"/>
                  </a:moveTo>
                  <a:lnTo>
                    <a:pt x="131" y="0"/>
                  </a:lnTo>
                  <a:lnTo>
                    <a:pt x="116" y="1"/>
                  </a:lnTo>
                  <a:lnTo>
                    <a:pt x="102" y="4"/>
                  </a:lnTo>
                  <a:lnTo>
                    <a:pt x="89" y="7"/>
                  </a:lnTo>
                  <a:lnTo>
                    <a:pt x="77" y="11"/>
                  </a:lnTo>
                  <a:lnTo>
                    <a:pt x="65" y="17"/>
                  </a:lnTo>
                  <a:lnTo>
                    <a:pt x="55" y="25"/>
                  </a:lnTo>
                  <a:lnTo>
                    <a:pt x="45" y="32"/>
                  </a:lnTo>
                  <a:lnTo>
                    <a:pt x="35" y="42"/>
                  </a:lnTo>
                  <a:lnTo>
                    <a:pt x="27" y="52"/>
                  </a:lnTo>
                  <a:lnTo>
                    <a:pt x="21" y="63"/>
                  </a:lnTo>
                  <a:lnTo>
                    <a:pt x="14" y="76"/>
                  </a:lnTo>
                  <a:lnTo>
                    <a:pt x="9" y="90"/>
                  </a:lnTo>
                  <a:lnTo>
                    <a:pt x="5" y="104"/>
                  </a:lnTo>
                  <a:lnTo>
                    <a:pt x="2" y="118"/>
                  </a:lnTo>
                  <a:lnTo>
                    <a:pt x="1" y="135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0" y="169"/>
                  </a:lnTo>
                  <a:lnTo>
                    <a:pt x="2" y="186"/>
                  </a:lnTo>
                  <a:lnTo>
                    <a:pt x="4" y="201"/>
                  </a:lnTo>
                  <a:lnTo>
                    <a:pt x="9" y="215"/>
                  </a:lnTo>
                  <a:lnTo>
                    <a:pt x="13" y="229"/>
                  </a:lnTo>
                  <a:lnTo>
                    <a:pt x="20" y="241"/>
                  </a:lnTo>
                  <a:lnTo>
                    <a:pt x="26" y="252"/>
                  </a:lnTo>
                  <a:lnTo>
                    <a:pt x="34" y="262"/>
                  </a:lnTo>
                  <a:lnTo>
                    <a:pt x="44" y="270"/>
                  </a:lnTo>
                  <a:lnTo>
                    <a:pt x="54" y="278"/>
                  </a:lnTo>
                  <a:lnTo>
                    <a:pt x="65" y="284"/>
                  </a:lnTo>
                  <a:lnTo>
                    <a:pt x="77" y="289"/>
                  </a:lnTo>
                  <a:lnTo>
                    <a:pt x="90" y="294"/>
                  </a:lnTo>
                  <a:lnTo>
                    <a:pt x="104" y="296"/>
                  </a:lnTo>
                  <a:lnTo>
                    <a:pt x="120" y="298"/>
                  </a:lnTo>
                  <a:lnTo>
                    <a:pt x="136" y="298"/>
                  </a:lnTo>
                  <a:lnTo>
                    <a:pt x="136" y="298"/>
                  </a:lnTo>
                  <a:lnTo>
                    <a:pt x="164" y="297"/>
                  </a:lnTo>
                  <a:lnTo>
                    <a:pt x="189" y="294"/>
                  </a:lnTo>
                  <a:lnTo>
                    <a:pt x="215" y="288"/>
                  </a:lnTo>
                  <a:lnTo>
                    <a:pt x="238" y="280"/>
                  </a:lnTo>
                  <a:lnTo>
                    <a:pt x="240" y="279"/>
                  </a:lnTo>
                  <a:lnTo>
                    <a:pt x="231" y="225"/>
                  </a:lnTo>
                  <a:lnTo>
                    <a:pt x="227" y="227"/>
                  </a:lnTo>
                  <a:lnTo>
                    <a:pt x="227" y="227"/>
                  </a:lnTo>
                  <a:lnTo>
                    <a:pt x="208" y="234"/>
                  </a:lnTo>
                  <a:lnTo>
                    <a:pt x="188" y="240"/>
                  </a:lnTo>
                  <a:lnTo>
                    <a:pt x="168" y="243"/>
                  </a:lnTo>
                  <a:lnTo>
                    <a:pt x="147" y="244"/>
                  </a:lnTo>
                  <a:lnTo>
                    <a:pt x="147" y="244"/>
                  </a:lnTo>
                  <a:lnTo>
                    <a:pt x="137" y="243"/>
                  </a:lnTo>
                  <a:lnTo>
                    <a:pt x="129" y="243"/>
                  </a:lnTo>
                  <a:lnTo>
                    <a:pt x="121" y="241"/>
                  </a:lnTo>
                  <a:lnTo>
                    <a:pt x="113" y="238"/>
                  </a:lnTo>
                  <a:lnTo>
                    <a:pt x="105" y="236"/>
                  </a:lnTo>
                  <a:lnTo>
                    <a:pt x="99" y="233"/>
                  </a:lnTo>
                  <a:lnTo>
                    <a:pt x="93" y="229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3" y="217"/>
                  </a:lnTo>
                  <a:lnTo>
                    <a:pt x="79" y="212"/>
                  </a:lnTo>
                  <a:lnTo>
                    <a:pt x="76" y="204"/>
                  </a:lnTo>
                  <a:lnTo>
                    <a:pt x="72" y="197"/>
                  </a:lnTo>
                  <a:lnTo>
                    <a:pt x="70" y="188"/>
                  </a:lnTo>
                  <a:lnTo>
                    <a:pt x="69" y="179"/>
                  </a:lnTo>
                  <a:lnTo>
                    <a:pt x="68" y="168"/>
                  </a:lnTo>
                  <a:lnTo>
                    <a:pt x="68" y="158"/>
                  </a:lnTo>
                  <a:lnTo>
                    <a:pt x="246" y="158"/>
                  </a:lnTo>
                  <a:lnTo>
                    <a:pt x="246" y="155"/>
                  </a:lnTo>
                  <a:lnTo>
                    <a:pt x="246" y="155"/>
                  </a:lnTo>
                  <a:lnTo>
                    <a:pt x="248" y="138"/>
                  </a:lnTo>
                  <a:lnTo>
                    <a:pt x="249" y="125"/>
                  </a:lnTo>
                  <a:lnTo>
                    <a:pt x="249" y="125"/>
                  </a:lnTo>
                  <a:lnTo>
                    <a:pt x="248" y="111"/>
                  </a:lnTo>
                  <a:lnTo>
                    <a:pt x="246" y="97"/>
                  </a:lnTo>
                  <a:lnTo>
                    <a:pt x="243" y="85"/>
                  </a:lnTo>
                  <a:lnTo>
                    <a:pt x="240" y="73"/>
                  </a:lnTo>
                  <a:lnTo>
                    <a:pt x="235" y="62"/>
                  </a:lnTo>
                  <a:lnTo>
                    <a:pt x="230" y="51"/>
                  </a:lnTo>
                  <a:lnTo>
                    <a:pt x="224" y="42"/>
                  </a:lnTo>
                  <a:lnTo>
                    <a:pt x="217" y="33"/>
                  </a:lnTo>
                  <a:lnTo>
                    <a:pt x="209" y="26"/>
                  </a:lnTo>
                  <a:lnTo>
                    <a:pt x="200" y="19"/>
                  </a:lnTo>
                  <a:lnTo>
                    <a:pt x="190" y="13"/>
                  </a:lnTo>
                  <a:lnTo>
                    <a:pt x="180" y="9"/>
                  </a:lnTo>
                  <a:lnTo>
                    <a:pt x="169" y="6"/>
                  </a:lnTo>
                  <a:lnTo>
                    <a:pt x="157" y="2"/>
                  </a:lnTo>
                  <a:lnTo>
                    <a:pt x="144" y="1"/>
                  </a:lnTo>
                  <a:lnTo>
                    <a:pt x="131" y="0"/>
                  </a:lnTo>
                  <a:lnTo>
                    <a:pt x="131" y="0"/>
                  </a:lnTo>
                  <a:close/>
                  <a:moveTo>
                    <a:pt x="129" y="52"/>
                  </a:moveTo>
                  <a:lnTo>
                    <a:pt x="129" y="52"/>
                  </a:lnTo>
                  <a:lnTo>
                    <a:pt x="140" y="52"/>
                  </a:lnTo>
                  <a:lnTo>
                    <a:pt x="150" y="55"/>
                  </a:lnTo>
                  <a:lnTo>
                    <a:pt x="159" y="60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73" y="74"/>
                  </a:lnTo>
                  <a:lnTo>
                    <a:pt x="178" y="85"/>
                  </a:lnTo>
                  <a:lnTo>
                    <a:pt x="180" y="96"/>
                  </a:lnTo>
                  <a:lnTo>
                    <a:pt x="181" y="109"/>
                  </a:lnTo>
                  <a:lnTo>
                    <a:pt x="69" y="109"/>
                  </a:lnTo>
                  <a:lnTo>
                    <a:pt x="69" y="109"/>
                  </a:lnTo>
                  <a:lnTo>
                    <a:pt x="72" y="96"/>
                  </a:lnTo>
                  <a:lnTo>
                    <a:pt x="77" y="85"/>
                  </a:lnTo>
                  <a:lnTo>
                    <a:pt x="82" y="75"/>
                  </a:lnTo>
                  <a:lnTo>
                    <a:pt x="90" y="68"/>
                  </a:lnTo>
                  <a:lnTo>
                    <a:pt x="98" y="61"/>
                  </a:lnTo>
                  <a:lnTo>
                    <a:pt x="107" y="55"/>
                  </a:lnTo>
                  <a:lnTo>
                    <a:pt x="118" y="52"/>
                  </a:lnTo>
                  <a:lnTo>
                    <a:pt x="129" y="52"/>
                  </a:lnTo>
                  <a:lnTo>
                    <a:pt x="129" y="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6" name="Freeform 22"/>
            <p:cNvSpPr>
              <a:spLocks/>
            </p:cNvSpPr>
            <p:nvPr userDrawn="1"/>
          </p:nvSpPr>
          <p:spPr bwMode="auto">
            <a:xfrm>
              <a:off x="1057276" y="6429158"/>
              <a:ext cx="130175" cy="203200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89" y="57"/>
                </a:cxn>
                <a:cxn ang="0">
                  <a:pos x="89" y="385"/>
                </a:cxn>
                <a:cxn ang="0">
                  <a:pos x="158" y="385"/>
                </a:cxn>
                <a:cxn ang="0">
                  <a:pos x="158" y="57"/>
                </a:cxn>
                <a:cxn ang="0">
                  <a:pos x="247" y="57"/>
                </a:cxn>
                <a:cxn ang="0">
                  <a:pos x="247" y="0"/>
                </a:cxn>
                <a:cxn ang="0">
                  <a:pos x="0" y="0"/>
                </a:cxn>
                <a:cxn ang="0">
                  <a:pos x="0" y="57"/>
                </a:cxn>
              </a:cxnLst>
              <a:rect l="0" t="0" r="r" b="b"/>
              <a:pathLst>
                <a:path w="247" h="385">
                  <a:moveTo>
                    <a:pt x="0" y="57"/>
                  </a:moveTo>
                  <a:lnTo>
                    <a:pt x="89" y="57"/>
                  </a:lnTo>
                  <a:lnTo>
                    <a:pt x="89" y="385"/>
                  </a:lnTo>
                  <a:lnTo>
                    <a:pt x="158" y="385"/>
                  </a:lnTo>
                  <a:lnTo>
                    <a:pt x="158" y="57"/>
                  </a:lnTo>
                  <a:lnTo>
                    <a:pt x="247" y="57"/>
                  </a:lnTo>
                  <a:lnTo>
                    <a:pt x="247" y="0"/>
                  </a:lnTo>
                  <a:lnTo>
                    <a:pt x="0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7E00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7" name="Freeform 23"/>
            <p:cNvSpPr>
              <a:spLocks noEditPoints="1"/>
            </p:cNvSpPr>
            <p:nvPr userDrawn="1"/>
          </p:nvSpPr>
          <p:spPr bwMode="auto">
            <a:xfrm>
              <a:off x="1247776" y="6427571"/>
              <a:ext cx="141288" cy="204788"/>
            </a:xfrm>
            <a:custGeom>
              <a:avLst/>
              <a:gdLst/>
              <a:ahLst/>
              <a:cxnLst>
                <a:cxn ang="0">
                  <a:pos x="146" y="222"/>
                </a:cxn>
                <a:cxn ang="0">
                  <a:pos x="140" y="216"/>
                </a:cxn>
                <a:cxn ang="0">
                  <a:pos x="162" y="211"/>
                </a:cxn>
                <a:cxn ang="0">
                  <a:pos x="182" y="203"/>
                </a:cxn>
                <a:cxn ang="0">
                  <a:pos x="198" y="192"/>
                </a:cxn>
                <a:cxn ang="0">
                  <a:pos x="213" y="179"/>
                </a:cxn>
                <a:cxn ang="0">
                  <a:pos x="225" y="163"/>
                </a:cxn>
                <a:cxn ang="0">
                  <a:pos x="234" y="147"/>
                </a:cxn>
                <a:cxn ang="0">
                  <a:pos x="239" y="127"/>
                </a:cxn>
                <a:cxn ang="0">
                  <a:pos x="241" y="107"/>
                </a:cxn>
                <a:cxn ang="0">
                  <a:pos x="240" y="94"/>
                </a:cxn>
                <a:cxn ang="0">
                  <a:pos x="236" y="71"/>
                </a:cxn>
                <a:cxn ang="0">
                  <a:pos x="227" y="51"/>
                </a:cxn>
                <a:cxn ang="0">
                  <a:pos x="215" y="34"/>
                </a:cxn>
                <a:cxn ang="0">
                  <a:pos x="197" y="21"/>
                </a:cxn>
                <a:cxn ang="0">
                  <a:pos x="176" y="11"/>
                </a:cxn>
                <a:cxn ang="0">
                  <a:pos x="151" y="5"/>
                </a:cxn>
                <a:cxn ang="0">
                  <a:pos x="121" y="1"/>
                </a:cxn>
                <a:cxn ang="0">
                  <a:pos x="105" y="0"/>
                </a:cxn>
                <a:cxn ang="0">
                  <a:pos x="2" y="4"/>
                </a:cxn>
                <a:cxn ang="0">
                  <a:pos x="0" y="389"/>
                </a:cxn>
                <a:cxn ang="0">
                  <a:pos x="67" y="225"/>
                </a:cxn>
                <a:cxn ang="0">
                  <a:pos x="183" y="388"/>
                </a:cxn>
                <a:cxn ang="0">
                  <a:pos x="269" y="389"/>
                </a:cxn>
                <a:cxn ang="0">
                  <a:pos x="169" y="253"/>
                </a:cxn>
                <a:cxn ang="0">
                  <a:pos x="146" y="222"/>
                </a:cxn>
                <a:cxn ang="0">
                  <a:pos x="67" y="59"/>
                </a:cxn>
                <a:cxn ang="0">
                  <a:pos x="96" y="58"/>
                </a:cxn>
                <a:cxn ang="0">
                  <a:pos x="115" y="58"/>
                </a:cxn>
                <a:cxn ang="0">
                  <a:pos x="142" y="65"/>
                </a:cxn>
                <a:cxn ang="0">
                  <a:pos x="152" y="71"/>
                </a:cxn>
                <a:cxn ang="0">
                  <a:pos x="161" y="78"/>
                </a:cxn>
                <a:cxn ang="0">
                  <a:pos x="167" y="88"/>
                </a:cxn>
                <a:cxn ang="0">
                  <a:pos x="170" y="101"/>
                </a:cxn>
                <a:cxn ang="0">
                  <a:pos x="171" y="114"/>
                </a:cxn>
                <a:cxn ang="0">
                  <a:pos x="169" y="127"/>
                </a:cxn>
                <a:cxn ang="0">
                  <a:pos x="165" y="139"/>
                </a:cxn>
                <a:cxn ang="0">
                  <a:pos x="159" y="149"/>
                </a:cxn>
                <a:cxn ang="0">
                  <a:pos x="150" y="158"/>
                </a:cxn>
                <a:cxn ang="0">
                  <a:pos x="139" y="165"/>
                </a:cxn>
                <a:cxn ang="0">
                  <a:pos x="111" y="172"/>
                </a:cxn>
                <a:cxn ang="0">
                  <a:pos x="94" y="173"/>
                </a:cxn>
                <a:cxn ang="0">
                  <a:pos x="67" y="59"/>
                </a:cxn>
              </a:cxnLst>
              <a:rect l="0" t="0" r="r" b="b"/>
              <a:pathLst>
                <a:path w="269" h="389">
                  <a:moveTo>
                    <a:pt x="146" y="222"/>
                  </a:moveTo>
                  <a:lnTo>
                    <a:pt x="146" y="222"/>
                  </a:lnTo>
                  <a:lnTo>
                    <a:pt x="140" y="216"/>
                  </a:lnTo>
                  <a:lnTo>
                    <a:pt x="140" y="216"/>
                  </a:lnTo>
                  <a:lnTo>
                    <a:pt x="151" y="214"/>
                  </a:lnTo>
                  <a:lnTo>
                    <a:pt x="162" y="211"/>
                  </a:lnTo>
                  <a:lnTo>
                    <a:pt x="172" y="208"/>
                  </a:lnTo>
                  <a:lnTo>
                    <a:pt x="182" y="203"/>
                  </a:lnTo>
                  <a:lnTo>
                    <a:pt x="191" y="198"/>
                  </a:lnTo>
                  <a:lnTo>
                    <a:pt x="198" y="192"/>
                  </a:lnTo>
                  <a:lnTo>
                    <a:pt x="206" y="185"/>
                  </a:lnTo>
                  <a:lnTo>
                    <a:pt x="213" y="179"/>
                  </a:lnTo>
                  <a:lnTo>
                    <a:pt x="219" y="172"/>
                  </a:lnTo>
                  <a:lnTo>
                    <a:pt x="225" y="163"/>
                  </a:lnTo>
                  <a:lnTo>
                    <a:pt x="229" y="156"/>
                  </a:lnTo>
                  <a:lnTo>
                    <a:pt x="234" y="147"/>
                  </a:lnTo>
                  <a:lnTo>
                    <a:pt x="237" y="137"/>
                  </a:lnTo>
                  <a:lnTo>
                    <a:pt x="239" y="127"/>
                  </a:lnTo>
                  <a:lnTo>
                    <a:pt x="240" y="117"/>
                  </a:lnTo>
                  <a:lnTo>
                    <a:pt x="241" y="107"/>
                  </a:lnTo>
                  <a:lnTo>
                    <a:pt x="241" y="107"/>
                  </a:lnTo>
                  <a:lnTo>
                    <a:pt x="240" y="94"/>
                  </a:lnTo>
                  <a:lnTo>
                    <a:pt x="239" y="82"/>
                  </a:lnTo>
                  <a:lnTo>
                    <a:pt x="236" y="71"/>
                  </a:lnTo>
                  <a:lnTo>
                    <a:pt x="233" y="61"/>
                  </a:lnTo>
                  <a:lnTo>
                    <a:pt x="227" y="51"/>
                  </a:lnTo>
                  <a:lnTo>
                    <a:pt x="222" y="42"/>
                  </a:lnTo>
                  <a:lnTo>
                    <a:pt x="215" y="34"/>
                  </a:lnTo>
                  <a:lnTo>
                    <a:pt x="207" y="28"/>
                  </a:lnTo>
                  <a:lnTo>
                    <a:pt x="197" y="21"/>
                  </a:lnTo>
                  <a:lnTo>
                    <a:pt x="187" y="16"/>
                  </a:lnTo>
                  <a:lnTo>
                    <a:pt x="176" y="11"/>
                  </a:lnTo>
                  <a:lnTo>
                    <a:pt x="164" y="8"/>
                  </a:lnTo>
                  <a:lnTo>
                    <a:pt x="151" y="5"/>
                  </a:lnTo>
                  <a:lnTo>
                    <a:pt x="137" y="2"/>
                  </a:lnTo>
                  <a:lnTo>
                    <a:pt x="121" y="1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46" y="1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89"/>
                  </a:lnTo>
                  <a:lnTo>
                    <a:pt x="67" y="389"/>
                  </a:lnTo>
                  <a:lnTo>
                    <a:pt x="67" y="225"/>
                  </a:lnTo>
                  <a:lnTo>
                    <a:pt x="70" y="225"/>
                  </a:lnTo>
                  <a:lnTo>
                    <a:pt x="183" y="388"/>
                  </a:lnTo>
                  <a:lnTo>
                    <a:pt x="184" y="389"/>
                  </a:lnTo>
                  <a:lnTo>
                    <a:pt x="269" y="389"/>
                  </a:lnTo>
                  <a:lnTo>
                    <a:pt x="169" y="253"/>
                  </a:lnTo>
                  <a:lnTo>
                    <a:pt x="169" y="253"/>
                  </a:lnTo>
                  <a:lnTo>
                    <a:pt x="158" y="237"/>
                  </a:lnTo>
                  <a:lnTo>
                    <a:pt x="146" y="222"/>
                  </a:lnTo>
                  <a:lnTo>
                    <a:pt x="146" y="222"/>
                  </a:lnTo>
                  <a:close/>
                  <a:moveTo>
                    <a:pt x="67" y="59"/>
                  </a:moveTo>
                  <a:lnTo>
                    <a:pt x="67" y="59"/>
                  </a:lnTo>
                  <a:lnTo>
                    <a:pt x="96" y="58"/>
                  </a:lnTo>
                  <a:lnTo>
                    <a:pt x="96" y="58"/>
                  </a:lnTo>
                  <a:lnTo>
                    <a:pt x="115" y="58"/>
                  </a:lnTo>
                  <a:lnTo>
                    <a:pt x="129" y="61"/>
                  </a:lnTo>
                  <a:lnTo>
                    <a:pt x="142" y="65"/>
                  </a:lnTo>
                  <a:lnTo>
                    <a:pt x="148" y="67"/>
                  </a:lnTo>
                  <a:lnTo>
                    <a:pt x="152" y="71"/>
                  </a:lnTo>
                  <a:lnTo>
                    <a:pt x="157" y="74"/>
                  </a:lnTo>
                  <a:lnTo>
                    <a:pt x="161" y="78"/>
                  </a:lnTo>
                  <a:lnTo>
                    <a:pt x="163" y="83"/>
                  </a:lnTo>
                  <a:lnTo>
                    <a:pt x="167" y="88"/>
                  </a:lnTo>
                  <a:lnTo>
                    <a:pt x="168" y="94"/>
                  </a:lnTo>
                  <a:lnTo>
                    <a:pt x="170" y="101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0" y="120"/>
                  </a:lnTo>
                  <a:lnTo>
                    <a:pt x="169" y="127"/>
                  </a:lnTo>
                  <a:lnTo>
                    <a:pt x="168" y="134"/>
                  </a:lnTo>
                  <a:lnTo>
                    <a:pt x="165" y="139"/>
                  </a:lnTo>
                  <a:lnTo>
                    <a:pt x="162" y="145"/>
                  </a:lnTo>
                  <a:lnTo>
                    <a:pt x="159" y="149"/>
                  </a:lnTo>
                  <a:lnTo>
                    <a:pt x="154" y="153"/>
                  </a:lnTo>
                  <a:lnTo>
                    <a:pt x="150" y="158"/>
                  </a:lnTo>
                  <a:lnTo>
                    <a:pt x="144" y="161"/>
                  </a:lnTo>
                  <a:lnTo>
                    <a:pt x="139" y="165"/>
                  </a:lnTo>
                  <a:lnTo>
                    <a:pt x="126" y="170"/>
                  </a:lnTo>
                  <a:lnTo>
                    <a:pt x="111" y="172"/>
                  </a:lnTo>
                  <a:lnTo>
                    <a:pt x="94" y="173"/>
                  </a:lnTo>
                  <a:lnTo>
                    <a:pt x="94" y="173"/>
                  </a:lnTo>
                  <a:lnTo>
                    <a:pt x="67" y="173"/>
                  </a:lnTo>
                  <a:lnTo>
                    <a:pt x="67" y="5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8" name="Freeform 24"/>
            <p:cNvSpPr>
              <a:spLocks noEditPoints="1"/>
            </p:cNvSpPr>
            <p:nvPr userDrawn="1"/>
          </p:nvSpPr>
          <p:spPr bwMode="auto">
            <a:xfrm>
              <a:off x="1385888" y="6478371"/>
              <a:ext cx="131763" cy="157163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04" y="4"/>
                </a:cxn>
                <a:cxn ang="0">
                  <a:pos x="78" y="11"/>
                </a:cxn>
                <a:cxn ang="0">
                  <a:pos x="56" y="25"/>
                </a:cxn>
                <a:cxn ang="0">
                  <a:pos x="37" y="42"/>
                </a:cxn>
                <a:cxn ang="0">
                  <a:pos x="21" y="63"/>
                </a:cxn>
                <a:cxn ang="0">
                  <a:pos x="10" y="90"/>
                </a:cxn>
                <a:cxn ang="0">
                  <a:pos x="4" y="118"/>
                </a:cxn>
                <a:cxn ang="0">
                  <a:pos x="0" y="151"/>
                </a:cxn>
                <a:cxn ang="0">
                  <a:pos x="2" y="169"/>
                </a:cxn>
                <a:cxn ang="0">
                  <a:pos x="6" y="201"/>
                </a:cxn>
                <a:cxn ang="0">
                  <a:pos x="15" y="229"/>
                </a:cxn>
                <a:cxn ang="0">
                  <a:pos x="27" y="252"/>
                </a:cxn>
                <a:cxn ang="0">
                  <a:pos x="45" y="270"/>
                </a:cxn>
                <a:cxn ang="0">
                  <a:pos x="65" y="284"/>
                </a:cxn>
                <a:cxn ang="0">
                  <a:pos x="92" y="294"/>
                </a:cxn>
                <a:cxn ang="0">
                  <a:pos x="122" y="298"/>
                </a:cxn>
                <a:cxn ang="0">
                  <a:pos x="138" y="298"/>
                </a:cxn>
                <a:cxn ang="0">
                  <a:pos x="191" y="294"/>
                </a:cxn>
                <a:cxn ang="0">
                  <a:pos x="238" y="280"/>
                </a:cxn>
                <a:cxn ang="0">
                  <a:pos x="232" y="225"/>
                </a:cxn>
                <a:cxn ang="0">
                  <a:pos x="228" y="227"/>
                </a:cxn>
                <a:cxn ang="0">
                  <a:pos x="190" y="240"/>
                </a:cxn>
                <a:cxn ang="0">
                  <a:pos x="149" y="244"/>
                </a:cxn>
                <a:cxn ang="0">
                  <a:pos x="139" y="243"/>
                </a:cxn>
                <a:cxn ang="0">
                  <a:pos x="122" y="241"/>
                </a:cxn>
                <a:cxn ang="0">
                  <a:pos x="107" y="236"/>
                </a:cxn>
                <a:cxn ang="0">
                  <a:pos x="94" y="229"/>
                </a:cxn>
                <a:cxn ang="0">
                  <a:pos x="90" y="223"/>
                </a:cxn>
                <a:cxn ang="0">
                  <a:pos x="81" y="212"/>
                </a:cxn>
                <a:cxn ang="0">
                  <a:pos x="74" y="197"/>
                </a:cxn>
                <a:cxn ang="0">
                  <a:pos x="70" y="179"/>
                </a:cxn>
                <a:cxn ang="0">
                  <a:pos x="69" y="158"/>
                </a:cxn>
                <a:cxn ang="0">
                  <a:pos x="247" y="155"/>
                </a:cxn>
                <a:cxn ang="0">
                  <a:pos x="249" y="138"/>
                </a:cxn>
                <a:cxn ang="0">
                  <a:pos x="249" y="125"/>
                </a:cxn>
                <a:cxn ang="0">
                  <a:pos x="247" y="97"/>
                </a:cxn>
                <a:cxn ang="0">
                  <a:pos x="242" y="73"/>
                </a:cxn>
                <a:cxn ang="0">
                  <a:pos x="232" y="51"/>
                </a:cxn>
                <a:cxn ang="0">
                  <a:pos x="219" y="33"/>
                </a:cxn>
                <a:cxn ang="0">
                  <a:pos x="201" y="19"/>
                </a:cxn>
                <a:cxn ang="0">
                  <a:pos x="181" y="9"/>
                </a:cxn>
                <a:cxn ang="0">
                  <a:pos x="158" y="2"/>
                </a:cxn>
                <a:cxn ang="0">
                  <a:pos x="132" y="0"/>
                </a:cxn>
                <a:cxn ang="0">
                  <a:pos x="129" y="52"/>
                </a:cxn>
                <a:cxn ang="0">
                  <a:pos x="141" y="52"/>
                </a:cxn>
                <a:cxn ang="0">
                  <a:pos x="160" y="60"/>
                </a:cxn>
                <a:cxn ang="0">
                  <a:pos x="168" y="66"/>
                </a:cxn>
                <a:cxn ang="0">
                  <a:pos x="179" y="85"/>
                </a:cxn>
                <a:cxn ang="0">
                  <a:pos x="183" y="109"/>
                </a:cxn>
                <a:cxn ang="0">
                  <a:pos x="71" y="109"/>
                </a:cxn>
                <a:cxn ang="0">
                  <a:pos x="79" y="85"/>
                </a:cxn>
                <a:cxn ang="0">
                  <a:pos x="91" y="68"/>
                </a:cxn>
                <a:cxn ang="0">
                  <a:pos x="108" y="55"/>
                </a:cxn>
                <a:cxn ang="0">
                  <a:pos x="129" y="52"/>
                </a:cxn>
              </a:cxnLst>
              <a:rect l="0" t="0" r="r" b="b"/>
              <a:pathLst>
                <a:path w="249" h="298">
                  <a:moveTo>
                    <a:pt x="132" y="0"/>
                  </a:moveTo>
                  <a:lnTo>
                    <a:pt x="132" y="0"/>
                  </a:lnTo>
                  <a:lnTo>
                    <a:pt x="117" y="1"/>
                  </a:lnTo>
                  <a:lnTo>
                    <a:pt x="104" y="4"/>
                  </a:lnTo>
                  <a:lnTo>
                    <a:pt x="91" y="7"/>
                  </a:lnTo>
                  <a:lnTo>
                    <a:pt x="78" y="11"/>
                  </a:lnTo>
                  <a:lnTo>
                    <a:pt x="67" y="17"/>
                  </a:lnTo>
                  <a:lnTo>
                    <a:pt x="56" y="25"/>
                  </a:lnTo>
                  <a:lnTo>
                    <a:pt x="46" y="32"/>
                  </a:lnTo>
                  <a:lnTo>
                    <a:pt x="37" y="42"/>
                  </a:lnTo>
                  <a:lnTo>
                    <a:pt x="28" y="52"/>
                  </a:lnTo>
                  <a:lnTo>
                    <a:pt x="21" y="63"/>
                  </a:lnTo>
                  <a:lnTo>
                    <a:pt x="15" y="76"/>
                  </a:lnTo>
                  <a:lnTo>
                    <a:pt x="10" y="90"/>
                  </a:lnTo>
                  <a:lnTo>
                    <a:pt x="6" y="104"/>
                  </a:lnTo>
                  <a:lnTo>
                    <a:pt x="4" y="118"/>
                  </a:lnTo>
                  <a:lnTo>
                    <a:pt x="2" y="135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2" y="169"/>
                  </a:lnTo>
                  <a:lnTo>
                    <a:pt x="3" y="186"/>
                  </a:lnTo>
                  <a:lnTo>
                    <a:pt x="6" y="201"/>
                  </a:lnTo>
                  <a:lnTo>
                    <a:pt x="9" y="215"/>
                  </a:lnTo>
                  <a:lnTo>
                    <a:pt x="15" y="229"/>
                  </a:lnTo>
                  <a:lnTo>
                    <a:pt x="20" y="241"/>
                  </a:lnTo>
                  <a:lnTo>
                    <a:pt x="27" y="252"/>
                  </a:lnTo>
                  <a:lnTo>
                    <a:pt x="36" y="262"/>
                  </a:lnTo>
                  <a:lnTo>
                    <a:pt x="45" y="270"/>
                  </a:lnTo>
                  <a:lnTo>
                    <a:pt x="54" y="278"/>
                  </a:lnTo>
                  <a:lnTo>
                    <a:pt x="65" y="284"/>
                  </a:lnTo>
                  <a:lnTo>
                    <a:pt x="79" y="289"/>
                  </a:lnTo>
                  <a:lnTo>
                    <a:pt x="92" y="294"/>
                  </a:lnTo>
                  <a:lnTo>
                    <a:pt x="106" y="296"/>
                  </a:lnTo>
                  <a:lnTo>
                    <a:pt x="122" y="298"/>
                  </a:lnTo>
                  <a:lnTo>
                    <a:pt x="138" y="298"/>
                  </a:lnTo>
                  <a:lnTo>
                    <a:pt x="138" y="298"/>
                  </a:lnTo>
                  <a:lnTo>
                    <a:pt x="165" y="297"/>
                  </a:lnTo>
                  <a:lnTo>
                    <a:pt x="191" y="294"/>
                  </a:lnTo>
                  <a:lnTo>
                    <a:pt x="215" y="288"/>
                  </a:lnTo>
                  <a:lnTo>
                    <a:pt x="238" y="280"/>
                  </a:lnTo>
                  <a:lnTo>
                    <a:pt x="241" y="279"/>
                  </a:lnTo>
                  <a:lnTo>
                    <a:pt x="232" y="225"/>
                  </a:lnTo>
                  <a:lnTo>
                    <a:pt x="228" y="227"/>
                  </a:lnTo>
                  <a:lnTo>
                    <a:pt x="228" y="227"/>
                  </a:lnTo>
                  <a:lnTo>
                    <a:pt x="210" y="234"/>
                  </a:lnTo>
                  <a:lnTo>
                    <a:pt x="190" y="240"/>
                  </a:lnTo>
                  <a:lnTo>
                    <a:pt x="169" y="243"/>
                  </a:lnTo>
                  <a:lnTo>
                    <a:pt x="149" y="244"/>
                  </a:lnTo>
                  <a:lnTo>
                    <a:pt x="149" y="244"/>
                  </a:lnTo>
                  <a:lnTo>
                    <a:pt x="139" y="243"/>
                  </a:lnTo>
                  <a:lnTo>
                    <a:pt x="130" y="243"/>
                  </a:lnTo>
                  <a:lnTo>
                    <a:pt x="122" y="241"/>
                  </a:lnTo>
                  <a:lnTo>
                    <a:pt x="114" y="238"/>
                  </a:lnTo>
                  <a:lnTo>
                    <a:pt x="107" y="236"/>
                  </a:lnTo>
                  <a:lnTo>
                    <a:pt x="101" y="233"/>
                  </a:lnTo>
                  <a:lnTo>
                    <a:pt x="94" y="229"/>
                  </a:lnTo>
                  <a:lnTo>
                    <a:pt x="90" y="223"/>
                  </a:lnTo>
                  <a:lnTo>
                    <a:pt x="90" y="223"/>
                  </a:lnTo>
                  <a:lnTo>
                    <a:pt x="84" y="217"/>
                  </a:lnTo>
                  <a:lnTo>
                    <a:pt x="81" y="212"/>
                  </a:lnTo>
                  <a:lnTo>
                    <a:pt x="76" y="204"/>
                  </a:lnTo>
                  <a:lnTo>
                    <a:pt x="74" y="197"/>
                  </a:lnTo>
                  <a:lnTo>
                    <a:pt x="72" y="188"/>
                  </a:lnTo>
                  <a:lnTo>
                    <a:pt x="70" y="179"/>
                  </a:lnTo>
                  <a:lnTo>
                    <a:pt x="70" y="168"/>
                  </a:lnTo>
                  <a:lnTo>
                    <a:pt x="69" y="158"/>
                  </a:lnTo>
                  <a:lnTo>
                    <a:pt x="247" y="158"/>
                  </a:lnTo>
                  <a:lnTo>
                    <a:pt x="247" y="155"/>
                  </a:lnTo>
                  <a:lnTo>
                    <a:pt x="247" y="155"/>
                  </a:lnTo>
                  <a:lnTo>
                    <a:pt x="249" y="138"/>
                  </a:lnTo>
                  <a:lnTo>
                    <a:pt x="249" y="125"/>
                  </a:lnTo>
                  <a:lnTo>
                    <a:pt x="249" y="125"/>
                  </a:lnTo>
                  <a:lnTo>
                    <a:pt x="249" y="111"/>
                  </a:lnTo>
                  <a:lnTo>
                    <a:pt x="247" y="97"/>
                  </a:lnTo>
                  <a:lnTo>
                    <a:pt x="245" y="85"/>
                  </a:lnTo>
                  <a:lnTo>
                    <a:pt x="242" y="73"/>
                  </a:lnTo>
                  <a:lnTo>
                    <a:pt x="237" y="62"/>
                  </a:lnTo>
                  <a:lnTo>
                    <a:pt x="232" y="51"/>
                  </a:lnTo>
                  <a:lnTo>
                    <a:pt x="225" y="42"/>
                  </a:lnTo>
                  <a:lnTo>
                    <a:pt x="219" y="33"/>
                  </a:lnTo>
                  <a:lnTo>
                    <a:pt x="210" y="26"/>
                  </a:lnTo>
                  <a:lnTo>
                    <a:pt x="201" y="19"/>
                  </a:lnTo>
                  <a:lnTo>
                    <a:pt x="192" y="13"/>
                  </a:lnTo>
                  <a:lnTo>
                    <a:pt x="181" y="9"/>
                  </a:lnTo>
                  <a:lnTo>
                    <a:pt x="170" y="6"/>
                  </a:lnTo>
                  <a:lnTo>
                    <a:pt x="158" y="2"/>
                  </a:lnTo>
                  <a:lnTo>
                    <a:pt x="146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9" y="52"/>
                  </a:moveTo>
                  <a:lnTo>
                    <a:pt x="129" y="52"/>
                  </a:lnTo>
                  <a:lnTo>
                    <a:pt x="141" y="52"/>
                  </a:lnTo>
                  <a:lnTo>
                    <a:pt x="151" y="55"/>
                  </a:lnTo>
                  <a:lnTo>
                    <a:pt x="160" y="60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75" y="74"/>
                  </a:lnTo>
                  <a:lnTo>
                    <a:pt x="179" y="85"/>
                  </a:lnTo>
                  <a:lnTo>
                    <a:pt x="182" y="96"/>
                  </a:lnTo>
                  <a:lnTo>
                    <a:pt x="183" y="109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4" y="96"/>
                  </a:lnTo>
                  <a:lnTo>
                    <a:pt x="79" y="85"/>
                  </a:lnTo>
                  <a:lnTo>
                    <a:pt x="84" y="75"/>
                  </a:lnTo>
                  <a:lnTo>
                    <a:pt x="91" y="68"/>
                  </a:lnTo>
                  <a:lnTo>
                    <a:pt x="100" y="61"/>
                  </a:lnTo>
                  <a:lnTo>
                    <a:pt x="108" y="55"/>
                  </a:lnTo>
                  <a:lnTo>
                    <a:pt x="118" y="52"/>
                  </a:lnTo>
                  <a:lnTo>
                    <a:pt x="129" y="52"/>
                  </a:lnTo>
                  <a:lnTo>
                    <a:pt x="129" y="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1530351" y="6478371"/>
              <a:ext cx="123825" cy="157163"/>
            </a:xfrm>
            <a:custGeom>
              <a:avLst/>
              <a:gdLst/>
              <a:ahLst/>
              <a:cxnLst>
                <a:cxn ang="0">
                  <a:pos x="233" y="97"/>
                </a:cxn>
                <a:cxn ang="0">
                  <a:pos x="228" y="63"/>
                </a:cxn>
                <a:cxn ang="0">
                  <a:pos x="217" y="38"/>
                </a:cxn>
                <a:cxn ang="0">
                  <a:pos x="199" y="18"/>
                </a:cxn>
                <a:cxn ang="0">
                  <a:pos x="171" y="7"/>
                </a:cxn>
                <a:cxn ang="0">
                  <a:pos x="135" y="1"/>
                </a:cxn>
                <a:cxn ang="0">
                  <a:pos x="95" y="2"/>
                </a:cxn>
                <a:cxn ang="0">
                  <a:pos x="18" y="19"/>
                </a:cxn>
                <a:cxn ang="0">
                  <a:pos x="32" y="74"/>
                </a:cxn>
                <a:cxn ang="0">
                  <a:pos x="71" y="59"/>
                </a:cxn>
                <a:cxn ang="0">
                  <a:pos x="111" y="54"/>
                </a:cxn>
                <a:cxn ang="0">
                  <a:pos x="136" y="56"/>
                </a:cxn>
                <a:cxn ang="0">
                  <a:pos x="159" y="72"/>
                </a:cxn>
                <a:cxn ang="0">
                  <a:pos x="166" y="104"/>
                </a:cxn>
                <a:cxn ang="0">
                  <a:pos x="147" y="117"/>
                </a:cxn>
                <a:cxn ang="0">
                  <a:pos x="96" y="124"/>
                </a:cxn>
                <a:cxn ang="0">
                  <a:pos x="56" y="138"/>
                </a:cxn>
                <a:cxn ang="0">
                  <a:pos x="26" y="158"/>
                </a:cxn>
                <a:cxn ang="0">
                  <a:pos x="7" y="184"/>
                </a:cxn>
                <a:cxn ang="0">
                  <a:pos x="0" y="217"/>
                </a:cxn>
                <a:cxn ang="0">
                  <a:pos x="3" y="235"/>
                </a:cxn>
                <a:cxn ang="0">
                  <a:pos x="10" y="258"/>
                </a:cxn>
                <a:cxn ang="0">
                  <a:pos x="24" y="276"/>
                </a:cxn>
                <a:cxn ang="0">
                  <a:pos x="42" y="289"/>
                </a:cxn>
                <a:cxn ang="0">
                  <a:pos x="64" y="297"/>
                </a:cxn>
                <a:cxn ang="0">
                  <a:pos x="82" y="298"/>
                </a:cxn>
                <a:cxn ang="0">
                  <a:pos x="123" y="291"/>
                </a:cxn>
                <a:cxn ang="0">
                  <a:pos x="155" y="272"/>
                </a:cxn>
                <a:cxn ang="0">
                  <a:pos x="171" y="253"/>
                </a:cxn>
                <a:cxn ang="0">
                  <a:pos x="170" y="292"/>
                </a:cxn>
                <a:cxn ang="0">
                  <a:pos x="234" y="289"/>
                </a:cxn>
                <a:cxn ang="0">
                  <a:pos x="233" y="213"/>
                </a:cxn>
                <a:cxn ang="0">
                  <a:pos x="93" y="244"/>
                </a:cxn>
                <a:cxn ang="0">
                  <a:pos x="75" y="235"/>
                </a:cxn>
                <a:cxn ang="0">
                  <a:pos x="65" y="217"/>
                </a:cxn>
                <a:cxn ang="0">
                  <a:pos x="65" y="204"/>
                </a:cxn>
                <a:cxn ang="0">
                  <a:pos x="72" y="190"/>
                </a:cxn>
                <a:cxn ang="0">
                  <a:pos x="84" y="179"/>
                </a:cxn>
                <a:cxn ang="0">
                  <a:pos x="122" y="167"/>
                </a:cxn>
                <a:cxn ang="0">
                  <a:pos x="166" y="169"/>
                </a:cxn>
                <a:cxn ang="0">
                  <a:pos x="161" y="195"/>
                </a:cxn>
                <a:cxn ang="0">
                  <a:pos x="144" y="225"/>
                </a:cxn>
                <a:cxn ang="0">
                  <a:pos x="127" y="238"/>
                </a:cxn>
                <a:cxn ang="0">
                  <a:pos x="107" y="244"/>
                </a:cxn>
              </a:cxnLst>
              <a:rect l="0" t="0" r="r" b="b"/>
              <a:pathLst>
                <a:path w="234" h="298">
                  <a:moveTo>
                    <a:pt x="233" y="213"/>
                  </a:moveTo>
                  <a:lnTo>
                    <a:pt x="233" y="97"/>
                  </a:lnTo>
                  <a:lnTo>
                    <a:pt x="233" y="97"/>
                  </a:lnTo>
                  <a:lnTo>
                    <a:pt x="232" y="85"/>
                  </a:lnTo>
                  <a:lnTo>
                    <a:pt x="231" y="74"/>
                  </a:lnTo>
                  <a:lnTo>
                    <a:pt x="228" y="63"/>
                  </a:lnTo>
                  <a:lnTo>
                    <a:pt x="226" y="54"/>
                  </a:lnTo>
                  <a:lnTo>
                    <a:pt x="222" y="45"/>
                  </a:lnTo>
                  <a:lnTo>
                    <a:pt x="217" y="38"/>
                  </a:lnTo>
                  <a:lnTo>
                    <a:pt x="212" y="30"/>
                  </a:lnTo>
                  <a:lnTo>
                    <a:pt x="205" y="23"/>
                  </a:lnTo>
                  <a:lnTo>
                    <a:pt x="199" y="18"/>
                  </a:lnTo>
                  <a:lnTo>
                    <a:pt x="190" y="13"/>
                  </a:lnTo>
                  <a:lnTo>
                    <a:pt x="181" y="9"/>
                  </a:lnTo>
                  <a:lnTo>
                    <a:pt x="171" y="7"/>
                  </a:lnTo>
                  <a:lnTo>
                    <a:pt x="160" y="4"/>
                  </a:lnTo>
                  <a:lnTo>
                    <a:pt x="148" y="2"/>
                  </a:lnTo>
                  <a:lnTo>
                    <a:pt x="135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95" y="2"/>
                  </a:lnTo>
                  <a:lnTo>
                    <a:pt x="68" y="6"/>
                  </a:lnTo>
                  <a:lnTo>
                    <a:pt x="42" y="11"/>
                  </a:lnTo>
                  <a:lnTo>
                    <a:pt x="18" y="19"/>
                  </a:lnTo>
                  <a:lnTo>
                    <a:pt x="15" y="20"/>
                  </a:lnTo>
                  <a:lnTo>
                    <a:pt x="28" y="75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50" y="65"/>
                  </a:lnTo>
                  <a:lnTo>
                    <a:pt x="71" y="59"/>
                  </a:lnTo>
                  <a:lnTo>
                    <a:pt x="91" y="55"/>
                  </a:lnTo>
                  <a:lnTo>
                    <a:pt x="101" y="54"/>
                  </a:lnTo>
                  <a:lnTo>
                    <a:pt x="111" y="54"/>
                  </a:lnTo>
                  <a:lnTo>
                    <a:pt x="111" y="54"/>
                  </a:lnTo>
                  <a:lnTo>
                    <a:pt x="124" y="54"/>
                  </a:lnTo>
                  <a:lnTo>
                    <a:pt x="136" y="56"/>
                  </a:lnTo>
                  <a:lnTo>
                    <a:pt x="145" y="60"/>
                  </a:lnTo>
                  <a:lnTo>
                    <a:pt x="152" y="65"/>
                  </a:lnTo>
                  <a:lnTo>
                    <a:pt x="159" y="72"/>
                  </a:lnTo>
                  <a:lnTo>
                    <a:pt x="162" y="81"/>
                  </a:lnTo>
                  <a:lnTo>
                    <a:pt x="165" y="92"/>
                  </a:lnTo>
                  <a:lnTo>
                    <a:pt x="166" y="104"/>
                  </a:lnTo>
                  <a:lnTo>
                    <a:pt x="166" y="117"/>
                  </a:lnTo>
                  <a:lnTo>
                    <a:pt x="166" y="117"/>
                  </a:lnTo>
                  <a:lnTo>
                    <a:pt x="147" y="117"/>
                  </a:lnTo>
                  <a:lnTo>
                    <a:pt x="128" y="118"/>
                  </a:lnTo>
                  <a:lnTo>
                    <a:pt x="112" y="120"/>
                  </a:lnTo>
                  <a:lnTo>
                    <a:pt x="96" y="124"/>
                  </a:lnTo>
                  <a:lnTo>
                    <a:pt x="81" y="128"/>
                  </a:lnTo>
                  <a:lnTo>
                    <a:pt x="68" y="133"/>
                  </a:lnTo>
                  <a:lnTo>
                    <a:pt x="56" y="138"/>
                  </a:lnTo>
                  <a:lnTo>
                    <a:pt x="45" y="144"/>
                  </a:lnTo>
                  <a:lnTo>
                    <a:pt x="35" y="150"/>
                  </a:lnTo>
                  <a:lnTo>
                    <a:pt x="26" y="158"/>
                  </a:lnTo>
                  <a:lnTo>
                    <a:pt x="18" y="167"/>
                  </a:lnTo>
                  <a:lnTo>
                    <a:pt x="11" y="176"/>
                  </a:lnTo>
                  <a:lnTo>
                    <a:pt x="7" y="184"/>
                  </a:lnTo>
                  <a:lnTo>
                    <a:pt x="4" y="195"/>
                  </a:lnTo>
                  <a:lnTo>
                    <a:pt x="2" y="206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2" y="226"/>
                  </a:lnTo>
                  <a:lnTo>
                    <a:pt x="3" y="235"/>
                  </a:lnTo>
                  <a:lnTo>
                    <a:pt x="4" y="243"/>
                  </a:lnTo>
                  <a:lnTo>
                    <a:pt x="7" y="251"/>
                  </a:lnTo>
                  <a:lnTo>
                    <a:pt x="10" y="258"/>
                  </a:lnTo>
                  <a:lnTo>
                    <a:pt x="14" y="265"/>
                  </a:lnTo>
                  <a:lnTo>
                    <a:pt x="18" y="270"/>
                  </a:lnTo>
                  <a:lnTo>
                    <a:pt x="24" y="276"/>
                  </a:lnTo>
                  <a:lnTo>
                    <a:pt x="29" y="281"/>
                  </a:lnTo>
                  <a:lnTo>
                    <a:pt x="35" y="286"/>
                  </a:lnTo>
                  <a:lnTo>
                    <a:pt x="42" y="289"/>
                  </a:lnTo>
                  <a:lnTo>
                    <a:pt x="49" y="292"/>
                  </a:lnTo>
                  <a:lnTo>
                    <a:pt x="57" y="295"/>
                  </a:lnTo>
                  <a:lnTo>
                    <a:pt x="64" y="297"/>
                  </a:lnTo>
                  <a:lnTo>
                    <a:pt x="73" y="298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96" y="298"/>
                  </a:lnTo>
                  <a:lnTo>
                    <a:pt x="110" y="296"/>
                  </a:lnTo>
                  <a:lnTo>
                    <a:pt x="123" y="291"/>
                  </a:lnTo>
                  <a:lnTo>
                    <a:pt x="134" y="286"/>
                  </a:lnTo>
                  <a:lnTo>
                    <a:pt x="145" y="279"/>
                  </a:lnTo>
                  <a:lnTo>
                    <a:pt x="155" y="272"/>
                  </a:lnTo>
                  <a:lnTo>
                    <a:pt x="163" y="263"/>
                  </a:lnTo>
                  <a:lnTo>
                    <a:pt x="171" y="253"/>
                  </a:lnTo>
                  <a:lnTo>
                    <a:pt x="171" y="253"/>
                  </a:lnTo>
                  <a:lnTo>
                    <a:pt x="170" y="269"/>
                  </a:lnTo>
                  <a:lnTo>
                    <a:pt x="170" y="289"/>
                  </a:lnTo>
                  <a:lnTo>
                    <a:pt x="170" y="292"/>
                  </a:lnTo>
                  <a:lnTo>
                    <a:pt x="234" y="292"/>
                  </a:lnTo>
                  <a:lnTo>
                    <a:pt x="234" y="289"/>
                  </a:lnTo>
                  <a:lnTo>
                    <a:pt x="234" y="289"/>
                  </a:lnTo>
                  <a:lnTo>
                    <a:pt x="233" y="253"/>
                  </a:lnTo>
                  <a:lnTo>
                    <a:pt x="233" y="213"/>
                  </a:lnTo>
                  <a:lnTo>
                    <a:pt x="233" y="213"/>
                  </a:lnTo>
                  <a:close/>
                  <a:moveTo>
                    <a:pt x="101" y="245"/>
                  </a:moveTo>
                  <a:lnTo>
                    <a:pt x="101" y="245"/>
                  </a:lnTo>
                  <a:lnTo>
                    <a:pt x="93" y="244"/>
                  </a:lnTo>
                  <a:lnTo>
                    <a:pt x="86" y="243"/>
                  </a:lnTo>
                  <a:lnTo>
                    <a:pt x="80" y="240"/>
                  </a:lnTo>
                  <a:lnTo>
                    <a:pt x="75" y="235"/>
                  </a:lnTo>
                  <a:lnTo>
                    <a:pt x="71" y="231"/>
                  </a:lnTo>
                  <a:lnTo>
                    <a:pt x="68" y="224"/>
                  </a:lnTo>
                  <a:lnTo>
                    <a:pt x="65" y="217"/>
                  </a:lnTo>
                  <a:lnTo>
                    <a:pt x="65" y="210"/>
                  </a:lnTo>
                  <a:lnTo>
                    <a:pt x="65" y="210"/>
                  </a:lnTo>
                  <a:lnTo>
                    <a:pt x="65" y="204"/>
                  </a:lnTo>
                  <a:lnTo>
                    <a:pt x="67" y="200"/>
                  </a:lnTo>
                  <a:lnTo>
                    <a:pt x="69" y="194"/>
                  </a:lnTo>
                  <a:lnTo>
                    <a:pt x="72" y="190"/>
                  </a:lnTo>
                  <a:lnTo>
                    <a:pt x="75" y="187"/>
                  </a:lnTo>
                  <a:lnTo>
                    <a:pt x="80" y="182"/>
                  </a:lnTo>
                  <a:lnTo>
                    <a:pt x="84" y="179"/>
                  </a:lnTo>
                  <a:lnTo>
                    <a:pt x="91" y="176"/>
                  </a:lnTo>
                  <a:lnTo>
                    <a:pt x="105" y="171"/>
                  </a:lnTo>
                  <a:lnTo>
                    <a:pt x="122" y="167"/>
                  </a:lnTo>
                  <a:lnTo>
                    <a:pt x="143" y="165"/>
                  </a:lnTo>
                  <a:lnTo>
                    <a:pt x="166" y="163"/>
                  </a:lnTo>
                  <a:lnTo>
                    <a:pt x="166" y="169"/>
                  </a:lnTo>
                  <a:lnTo>
                    <a:pt x="166" y="169"/>
                  </a:lnTo>
                  <a:lnTo>
                    <a:pt x="165" y="182"/>
                  </a:lnTo>
                  <a:lnTo>
                    <a:pt x="161" y="195"/>
                  </a:lnTo>
                  <a:lnTo>
                    <a:pt x="156" y="209"/>
                  </a:lnTo>
                  <a:lnTo>
                    <a:pt x="148" y="221"/>
                  </a:lnTo>
                  <a:lnTo>
                    <a:pt x="144" y="225"/>
                  </a:lnTo>
                  <a:lnTo>
                    <a:pt x="139" y="231"/>
                  </a:lnTo>
                  <a:lnTo>
                    <a:pt x="134" y="234"/>
                  </a:lnTo>
                  <a:lnTo>
                    <a:pt x="127" y="238"/>
                  </a:lnTo>
                  <a:lnTo>
                    <a:pt x="122" y="241"/>
                  </a:lnTo>
                  <a:lnTo>
                    <a:pt x="115" y="243"/>
                  </a:lnTo>
                  <a:lnTo>
                    <a:pt x="107" y="244"/>
                  </a:lnTo>
                  <a:lnTo>
                    <a:pt x="101" y="245"/>
                  </a:lnTo>
                  <a:lnTo>
                    <a:pt x="101" y="24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60" name="Rectangle 26"/>
            <p:cNvSpPr>
              <a:spLocks noChangeArrowheads="1"/>
            </p:cNvSpPr>
            <p:nvPr userDrawn="1"/>
          </p:nvSpPr>
          <p:spPr bwMode="auto">
            <a:xfrm>
              <a:off x="1681163" y="6411696"/>
              <a:ext cx="34925" cy="220663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61" name="Rectangle 27"/>
            <p:cNvSpPr>
              <a:spLocks noChangeArrowheads="1"/>
            </p:cNvSpPr>
            <p:nvPr userDrawn="1"/>
          </p:nvSpPr>
          <p:spPr bwMode="auto">
            <a:xfrm>
              <a:off x="996951" y="6429158"/>
              <a:ext cx="34925" cy="203200"/>
            </a:xfrm>
            <a:prstGeom prst="rect">
              <a:avLst/>
            </a:prstGeom>
            <a:solidFill>
              <a:srgbClr val="7E000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62" name="Freeform 28"/>
            <p:cNvSpPr>
              <a:spLocks/>
            </p:cNvSpPr>
            <p:nvPr userDrawn="1"/>
          </p:nvSpPr>
          <p:spPr bwMode="auto">
            <a:xfrm>
              <a:off x="1738313" y="6591083"/>
              <a:ext cx="46038" cy="44450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43" y="0"/>
                </a:cxn>
                <a:cxn ang="0">
                  <a:pos x="35" y="1"/>
                </a:cxn>
                <a:cxn ang="0">
                  <a:pos x="26" y="3"/>
                </a:cxn>
                <a:cxn ang="0">
                  <a:pos x="20" y="8"/>
                </a:cxn>
                <a:cxn ang="0">
                  <a:pos x="13" y="13"/>
                </a:cxn>
                <a:cxn ang="0">
                  <a:pos x="7" y="19"/>
                </a:cxn>
                <a:cxn ang="0">
                  <a:pos x="3" y="26"/>
                </a:cxn>
                <a:cxn ang="0">
                  <a:pos x="1" y="34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1" y="52"/>
                </a:cxn>
                <a:cxn ang="0">
                  <a:pos x="3" y="61"/>
                </a:cxn>
                <a:cxn ang="0">
                  <a:pos x="7" y="67"/>
                </a:cxn>
                <a:cxn ang="0">
                  <a:pos x="13" y="74"/>
                </a:cxn>
                <a:cxn ang="0">
                  <a:pos x="20" y="79"/>
                </a:cxn>
                <a:cxn ang="0">
                  <a:pos x="26" y="83"/>
                </a:cxn>
                <a:cxn ang="0">
                  <a:pos x="35" y="86"/>
                </a:cxn>
                <a:cxn ang="0">
                  <a:pos x="43" y="86"/>
                </a:cxn>
                <a:cxn ang="0">
                  <a:pos x="43" y="86"/>
                </a:cxn>
                <a:cxn ang="0">
                  <a:pos x="51" y="86"/>
                </a:cxn>
                <a:cxn ang="0">
                  <a:pos x="60" y="83"/>
                </a:cxn>
                <a:cxn ang="0">
                  <a:pos x="67" y="79"/>
                </a:cxn>
                <a:cxn ang="0">
                  <a:pos x="74" y="74"/>
                </a:cxn>
                <a:cxn ang="0">
                  <a:pos x="79" y="67"/>
                </a:cxn>
                <a:cxn ang="0">
                  <a:pos x="83" y="61"/>
                </a:cxn>
                <a:cxn ang="0">
                  <a:pos x="86" y="52"/>
                </a:cxn>
                <a:cxn ang="0">
                  <a:pos x="87" y="43"/>
                </a:cxn>
                <a:cxn ang="0">
                  <a:pos x="87" y="43"/>
                </a:cxn>
                <a:cxn ang="0">
                  <a:pos x="86" y="34"/>
                </a:cxn>
                <a:cxn ang="0">
                  <a:pos x="83" y="26"/>
                </a:cxn>
                <a:cxn ang="0">
                  <a:pos x="79" y="19"/>
                </a:cxn>
                <a:cxn ang="0">
                  <a:pos x="74" y="13"/>
                </a:cxn>
                <a:cxn ang="0">
                  <a:pos x="67" y="8"/>
                </a:cxn>
                <a:cxn ang="0">
                  <a:pos x="60" y="3"/>
                </a:cxn>
                <a:cxn ang="0">
                  <a:pos x="51" y="1"/>
                </a:cxn>
                <a:cxn ang="0">
                  <a:pos x="43" y="0"/>
                </a:cxn>
                <a:cxn ang="0">
                  <a:pos x="43" y="0"/>
                </a:cxn>
              </a:cxnLst>
              <a:rect l="0" t="0" r="r" b="b"/>
              <a:pathLst>
                <a:path w="87" h="86">
                  <a:moveTo>
                    <a:pt x="43" y="0"/>
                  </a:moveTo>
                  <a:lnTo>
                    <a:pt x="43" y="0"/>
                  </a:lnTo>
                  <a:lnTo>
                    <a:pt x="35" y="1"/>
                  </a:lnTo>
                  <a:lnTo>
                    <a:pt x="26" y="3"/>
                  </a:lnTo>
                  <a:lnTo>
                    <a:pt x="20" y="8"/>
                  </a:lnTo>
                  <a:lnTo>
                    <a:pt x="13" y="13"/>
                  </a:lnTo>
                  <a:lnTo>
                    <a:pt x="7" y="19"/>
                  </a:lnTo>
                  <a:lnTo>
                    <a:pt x="3" y="26"/>
                  </a:lnTo>
                  <a:lnTo>
                    <a:pt x="1" y="34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52"/>
                  </a:lnTo>
                  <a:lnTo>
                    <a:pt x="3" y="61"/>
                  </a:lnTo>
                  <a:lnTo>
                    <a:pt x="7" y="67"/>
                  </a:lnTo>
                  <a:lnTo>
                    <a:pt x="13" y="74"/>
                  </a:lnTo>
                  <a:lnTo>
                    <a:pt x="20" y="79"/>
                  </a:lnTo>
                  <a:lnTo>
                    <a:pt x="26" y="83"/>
                  </a:lnTo>
                  <a:lnTo>
                    <a:pt x="35" y="86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51" y="86"/>
                  </a:lnTo>
                  <a:lnTo>
                    <a:pt x="60" y="83"/>
                  </a:lnTo>
                  <a:lnTo>
                    <a:pt x="67" y="79"/>
                  </a:lnTo>
                  <a:lnTo>
                    <a:pt x="74" y="74"/>
                  </a:lnTo>
                  <a:lnTo>
                    <a:pt x="79" y="67"/>
                  </a:lnTo>
                  <a:lnTo>
                    <a:pt x="83" y="61"/>
                  </a:lnTo>
                  <a:lnTo>
                    <a:pt x="86" y="52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34"/>
                  </a:lnTo>
                  <a:lnTo>
                    <a:pt x="83" y="26"/>
                  </a:lnTo>
                  <a:lnTo>
                    <a:pt x="79" y="19"/>
                  </a:lnTo>
                  <a:lnTo>
                    <a:pt x="74" y="13"/>
                  </a:lnTo>
                  <a:lnTo>
                    <a:pt x="67" y="8"/>
                  </a:lnTo>
                  <a:lnTo>
                    <a:pt x="60" y="3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79792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2400"/>
            </a:lvl1pPr>
            <a:lvl2pPr>
              <a:buClr>
                <a:schemeClr val="bg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08814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03036" y="692696"/>
            <a:ext cx="4091880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56584" y="692696"/>
            <a:ext cx="4091880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60038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614428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3501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D881F7E-4721-4672-B9D1-22F8E31EDEB5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&lt;#&gt;</a:t>
            </a:fld>
            <a:endParaRPr lang="en-US" altLang="ja-JP">
              <a:solidFill>
                <a:prstClr val="black"/>
              </a:solidFill>
            </a:endParaRPr>
          </a:p>
        </p:txBody>
      </p:sp>
      <p:grpSp>
        <p:nvGrpSpPr>
          <p:cNvPr id="94" name="グループ化 93"/>
          <p:cNvGrpSpPr/>
          <p:nvPr userDrawn="1"/>
        </p:nvGrpSpPr>
        <p:grpSpPr bwMode="gray">
          <a:xfrm>
            <a:off x="6844506" y="547566"/>
            <a:ext cx="1982788" cy="569913"/>
            <a:chOff x="6642100" y="547566"/>
            <a:chExt cx="1982788" cy="569913"/>
          </a:xfrm>
        </p:grpSpPr>
        <p:sp>
          <p:nvSpPr>
            <p:cNvPr id="95" name="Freeform 5"/>
            <p:cNvSpPr>
              <a:spLocks/>
            </p:cNvSpPr>
            <p:nvPr/>
          </p:nvSpPr>
          <p:spPr bwMode="gray">
            <a:xfrm>
              <a:off x="8099425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6" name="Freeform 7"/>
            <p:cNvSpPr>
              <a:spLocks/>
            </p:cNvSpPr>
            <p:nvPr/>
          </p:nvSpPr>
          <p:spPr bwMode="gray">
            <a:xfrm>
              <a:off x="7207250" y="555504"/>
              <a:ext cx="288925" cy="26828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7" name="Freeform 9"/>
            <p:cNvSpPr>
              <a:spLocks noEditPoints="1"/>
            </p:cNvSpPr>
            <p:nvPr/>
          </p:nvSpPr>
          <p:spPr bwMode="gray">
            <a:xfrm>
              <a:off x="7434263" y="555504"/>
              <a:ext cx="338137" cy="26828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8" name="Rectangle 12"/>
            <p:cNvSpPr>
              <a:spLocks noChangeArrowheads="1"/>
            </p:cNvSpPr>
            <p:nvPr/>
          </p:nvSpPr>
          <p:spPr bwMode="gray">
            <a:xfrm>
              <a:off x="8440738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gray">
            <a:xfrm>
              <a:off x="6769100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0" name="Rectangle 15"/>
            <p:cNvSpPr>
              <a:spLocks noChangeArrowheads="1"/>
            </p:cNvSpPr>
            <p:nvPr/>
          </p:nvSpPr>
          <p:spPr bwMode="gray">
            <a:xfrm>
              <a:off x="7110413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1" name="Freeform 16"/>
            <p:cNvSpPr>
              <a:spLocks/>
            </p:cNvSpPr>
            <p:nvPr/>
          </p:nvSpPr>
          <p:spPr bwMode="gray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2" name="Freeform 18"/>
            <p:cNvSpPr>
              <a:spLocks/>
            </p:cNvSpPr>
            <p:nvPr/>
          </p:nvSpPr>
          <p:spPr bwMode="gray">
            <a:xfrm>
              <a:off x="6642100" y="898404"/>
              <a:ext cx="65088" cy="169862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3" name="Freeform 20"/>
            <p:cNvSpPr>
              <a:spLocks/>
            </p:cNvSpPr>
            <p:nvPr/>
          </p:nvSpPr>
          <p:spPr bwMode="gray">
            <a:xfrm>
              <a:off x="6742113" y="947616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gray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5" name="Freeform 24"/>
            <p:cNvSpPr>
              <a:spLocks noEditPoints="1"/>
            </p:cNvSpPr>
            <p:nvPr/>
          </p:nvSpPr>
          <p:spPr bwMode="gray">
            <a:xfrm>
              <a:off x="7018338" y="947616"/>
              <a:ext cx="138112" cy="169863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6" name="Freeform 27"/>
            <p:cNvSpPr>
              <a:spLocks/>
            </p:cNvSpPr>
            <p:nvPr/>
          </p:nvSpPr>
          <p:spPr bwMode="gray">
            <a:xfrm>
              <a:off x="7178675" y="947616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7" name="Freeform 29"/>
            <p:cNvSpPr>
              <a:spLocks/>
            </p:cNvSpPr>
            <p:nvPr/>
          </p:nvSpPr>
          <p:spPr bwMode="gray">
            <a:xfrm>
              <a:off x="7196138" y="898404"/>
              <a:ext cx="39687" cy="36512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8" name="Freeform 31"/>
            <p:cNvSpPr>
              <a:spLocks/>
            </p:cNvSpPr>
            <p:nvPr/>
          </p:nvSpPr>
          <p:spPr bwMode="gray">
            <a:xfrm>
              <a:off x="7261225" y="947616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9" name="Freeform 33"/>
            <p:cNvSpPr>
              <a:spLocks noEditPoints="1"/>
            </p:cNvSpPr>
            <p:nvPr/>
          </p:nvSpPr>
          <p:spPr bwMode="gray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0" name="Freeform 36"/>
            <p:cNvSpPr>
              <a:spLocks/>
            </p:cNvSpPr>
            <p:nvPr/>
          </p:nvSpPr>
          <p:spPr bwMode="gray">
            <a:xfrm>
              <a:off x="7686675" y="893641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1" name="Freeform 38"/>
            <p:cNvSpPr>
              <a:spLocks noEditPoints="1"/>
            </p:cNvSpPr>
            <p:nvPr/>
          </p:nvSpPr>
          <p:spPr bwMode="gray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2" name="Freeform 41"/>
            <p:cNvSpPr>
              <a:spLocks/>
            </p:cNvSpPr>
            <p:nvPr/>
          </p:nvSpPr>
          <p:spPr bwMode="gray">
            <a:xfrm>
              <a:off x="75834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3" name="Freeform 43"/>
            <p:cNvSpPr>
              <a:spLocks/>
            </p:cNvSpPr>
            <p:nvPr/>
          </p:nvSpPr>
          <p:spPr bwMode="gray">
            <a:xfrm>
              <a:off x="8045450" y="901579"/>
              <a:ext cx="192088" cy="166687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4" name="Freeform 45"/>
            <p:cNvSpPr>
              <a:spLocks noEditPoints="1"/>
            </p:cNvSpPr>
            <p:nvPr/>
          </p:nvSpPr>
          <p:spPr bwMode="gray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5" name="Freeform 48"/>
            <p:cNvSpPr>
              <a:spLocks/>
            </p:cNvSpPr>
            <p:nvPr/>
          </p:nvSpPr>
          <p:spPr bwMode="gray">
            <a:xfrm>
              <a:off x="85359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6" name="Freeform 50"/>
            <p:cNvSpPr>
              <a:spLocks/>
            </p:cNvSpPr>
            <p:nvPr/>
          </p:nvSpPr>
          <p:spPr bwMode="gray">
            <a:xfrm>
              <a:off x="8383588" y="950791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gray">
            <a:xfrm>
              <a:off x="8521700" y="868241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</p:grpSp>
      <p:sp>
        <p:nvSpPr>
          <p:cNvPr id="38" name="正方形/長方形 11"/>
          <p:cNvSpPr>
            <a:spLocks noChangeArrowheads="1"/>
          </p:cNvSpPr>
          <p:nvPr userDrawn="1"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grpSp>
        <p:nvGrpSpPr>
          <p:cNvPr id="39" name="グループ化 38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40" name="正方形/長方形 3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80"/>
                </a:solidFill>
              </a:endParaRPr>
            </a:p>
          </p:txBody>
        </p:sp>
        <p:sp>
          <p:nvSpPr>
            <p:cNvPr id="41" name="正方形/長方形 40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80"/>
                </a:solidFill>
              </a:endParaRPr>
            </a:p>
          </p:txBody>
        </p:sp>
      </p:grpSp>
      <p:sp>
        <p:nvSpPr>
          <p:cNvPr id="32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Hitachi, Ltd.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650755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D881F7E-4721-4672-B9D1-22F8E31EDEB5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&lt;#&gt;</a:t>
            </a:fld>
            <a:endParaRPr lang="en-US" altLang="ja-JP">
              <a:solidFill>
                <a:prstClr val="black"/>
              </a:solidFill>
            </a:endParaRPr>
          </a:p>
        </p:txBody>
      </p:sp>
      <p:grpSp>
        <p:nvGrpSpPr>
          <p:cNvPr id="95" name="グループ化 94"/>
          <p:cNvGrpSpPr/>
          <p:nvPr userDrawn="1"/>
        </p:nvGrpSpPr>
        <p:grpSpPr bwMode="gray">
          <a:xfrm>
            <a:off x="6844506" y="547566"/>
            <a:ext cx="1982788" cy="569913"/>
            <a:chOff x="6642100" y="547566"/>
            <a:chExt cx="1982788" cy="569913"/>
          </a:xfrm>
        </p:grpSpPr>
        <p:sp>
          <p:nvSpPr>
            <p:cNvPr id="96" name="Freeform 5"/>
            <p:cNvSpPr>
              <a:spLocks/>
            </p:cNvSpPr>
            <p:nvPr/>
          </p:nvSpPr>
          <p:spPr bwMode="gray">
            <a:xfrm>
              <a:off x="8099425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7" name="Freeform 7"/>
            <p:cNvSpPr>
              <a:spLocks/>
            </p:cNvSpPr>
            <p:nvPr/>
          </p:nvSpPr>
          <p:spPr bwMode="gray">
            <a:xfrm>
              <a:off x="7207250" y="555504"/>
              <a:ext cx="288925" cy="26828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8" name="Freeform 9"/>
            <p:cNvSpPr>
              <a:spLocks noEditPoints="1"/>
            </p:cNvSpPr>
            <p:nvPr/>
          </p:nvSpPr>
          <p:spPr bwMode="gray">
            <a:xfrm>
              <a:off x="7434263" y="555504"/>
              <a:ext cx="338137" cy="26828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9" name="Rectangle 12"/>
            <p:cNvSpPr>
              <a:spLocks noChangeArrowheads="1"/>
            </p:cNvSpPr>
            <p:nvPr/>
          </p:nvSpPr>
          <p:spPr bwMode="gray">
            <a:xfrm>
              <a:off x="8440738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0" name="Freeform 13"/>
            <p:cNvSpPr>
              <a:spLocks/>
            </p:cNvSpPr>
            <p:nvPr/>
          </p:nvSpPr>
          <p:spPr bwMode="gray">
            <a:xfrm>
              <a:off x="6769100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1" name="Rectangle 15"/>
            <p:cNvSpPr>
              <a:spLocks noChangeArrowheads="1"/>
            </p:cNvSpPr>
            <p:nvPr/>
          </p:nvSpPr>
          <p:spPr bwMode="gray">
            <a:xfrm>
              <a:off x="7110413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2" name="Freeform 16"/>
            <p:cNvSpPr>
              <a:spLocks/>
            </p:cNvSpPr>
            <p:nvPr/>
          </p:nvSpPr>
          <p:spPr bwMode="gray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gray">
            <a:xfrm>
              <a:off x="6642100" y="898404"/>
              <a:ext cx="65088" cy="169862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4" name="Freeform 20"/>
            <p:cNvSpPr>
              <a:spLocks/>
            </p:cNvSpPr>
            <p:nvPr/>
          </p:nvSpPr>
          <p:spPr bwMode="gray">
            <a:xfrm>
              <a:off x="6742113" y="947616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5" name="Freeform 22"/>
            <p:cNvSpPr>
              <a:spLocks/>
            </p:cNvSpPr>
            <p:nvPr/>
          </p:nvSpPr>
          <p:spPr bwMode="gray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6" name="Freeform 24"/>
            <p:cNvSpPr>
              <a:spLocks noEditPoints="1"/>
            </p:cNvSpPr>
            <p:nvPr/>
          </p:nvSpPr>
          <p:spPr bwMode="gray">
            <a:xfrm>
              <a:off x="7018338" y="947616"/>
              <a:ext cx="138112" cy="169863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7" name="Freeform 27"/>
            <p:cNvSpPr>
              <a:spLocks/>
            </p:cNvSpPr>
            <p:nvPr/>
          </p:nvSpPr>
          <p:spPr bwMode="gray">
            <a:xfrm>
              <a:off x="7178675" y="947616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gray">
            <a:xfrm>
              <a:off x="7196138" y="898404"/>
              <a:ext cx="39687" cy="36512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09" name="Freeform 31"/>
            <p:cNvSpPr>
              <a:spLocks/>
            </p:cNvSpPr>
            <p:nvPr/>
          </p:nvSpPr>
          <p:spPr bwMode="gray">
            <a:xfrm>
              <a:off x="7261225" y="947616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0" name="Freeform 33"/>
            <p:cNvSpPr>
              <a:spLocks noEditPoints="1"/>
            </p:cNvSpPr>
            <p:nvPr/>
          </p:nvSpPr>
          <p:spPr bwMode="gray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1" name="Freeform 36"/>
            <p:cNvSpPr>
              <a:spLocks/>
            </p:cNvSpPr>
            <p:nvPr/>
          </p:nvSpPr>
          <p:spPr bwMode="gray">
            <a:xfrm>
              <a:off x="7686675" y="893641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2" name="Freeform 38"/>
            <p:cNvSpPr>
              <a:spLocks noEditPoints="1"/>
            </p:cNvSpPr>
            <p:nvPr/>
          </p:nvSpPr>
          <p:spPr bwMode="gray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3" name="Freeform 41"/>
            <p:cNvSpPr>
              <a:spLocks/>
            </p:cNvSpPr>
            <p:nvPr/>
          </p:nvSpPr>
          <p:spPr bwMode="gray">
            <a:xfrm>
              <a:off x="75834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4" name="Freeform 43"/>
            <p:cNvSpPr>
              <a:spLocks/>
            </p:cNvSpPr>
            <p:nvPr/>
          </p:nvSpPr>
          <p:spPr bwMode="gray">
            <a:xfrm>
              <a:off x="8045450" y="901579"/>
              <a:ext cx="192088" cy="166687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5" name="Freeform 45"/>
            <p:cNvSpPr>
              <a:spLocks noEditPoints="1"/>
            </p:cNvSpPr>
            <p:nvPr/>
          </p:nvSpPr>
          <p:spPr bwMode="gray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6" name="Freeform 48"/>
            <p:cNvSpPr>
              <a:spLocks/>
            </p:cNvSpPr>
            <p:nvPr/>
          </p:nvSpPr>
          <p:spPr bwMode="gray">
            <a:xfrm>
              <a:off x="85359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7" name="Freeform 50"/>
            <p:cNvSpPr>
              <a:spLocks/>
            </p:cNvSpPr>
            <p:nvPr/>
          </p:nvSpPr>
          <p:spPr bwMode="gray">
            <a:xfrm>
              <a:off x="8383588" y="950791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118" name="Freeform 52"/>
            <p:cNvSpPr>
              <a:spLocks/>
            </p:cNvSpPr>
            <p:nvPr/>
          </p:nvSpPr>
          <p:spPr bwMode="gray">
            <a:xfrm>
              <a:off x="8521700" y="868241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</p:grpSp>
      <p:sp>
        <p:nvSpPr>
          <p:cNvPr id="39" name="正方形/長方形 11"/>
          <p:cNvSpPr>
            <a:spLocks noChangeArrowheads="1"/>
          </p:cNvSpPr>
          <p:nvPr userDrawn="1"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41" name="正方形/長方形 40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80"/>
                </a:solidFill>
              </a:endParaRPr>
            </a:p>
          </p:txBody>
        </p:sp>
        <p:sp>
          <p:nvSpPr>
            <p:cNvPr id="42" name="正方形/長方形 41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80"/>
                </a:solidFill>
              </a:endParaRPr>
            </a:p>
          </p:txBody>
        </p:sp>
      </p:grp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Hitachi, Ltd.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48999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113191" y="261370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69A64E9-DEE1-40B5-88E8-A6C3DD001D0B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&lt;#&gt;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87" name="正方形/長方形 11"/>
          <p:cNvSpPr>
            <a:spLocks noChangeArrowheads="1"/>
          </p:cNvSpPr>
          <p:nvPr/>
        </p:nvSpPr>
        <p:spPr bwMode="gray">
          <a:xfrm>
            <a:off x="1" y="739775"/>
            <a:ext cx="9144000" cy="7448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grpSp>
        <p:nvGrpSpPr>
          <p:cNvPr id="88" name="グループ化 62"/>
          <p:cNvGrpSpPr/>
          <p:nvPr userDrawn="1"/>
        </p:nvGrpSpPr>
        <p:grpSpPr bwMode="gray">
          <a:xfrm>
            <a:off x="-4" y="739775"/>
            <a:ext cx="1481336" cy="74485"/>
            <a:chOff x="312738" y="2747963"/>
            <a:chExt cx="1970087" cy="109537"/>
          </a:xfrm>
        </p:grpSpPr>
        <p:sp>
          <p:nvSpPr>
            <p:cNvPr id="89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80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80"/>
                </a:solidFill>
              </a:endParaRPr>
            </a:p>
          </p:txBody>
        </p:sp>
      </p:grpSp>
      <p:grpSp>
        <p:nvGrpSpPr>
          <p:cNvPr id="38" name="グループ化 37"/>
          <p:cNvGrpSpPr/>
          <p:nvPr userDrawn="1"/>
        </p:nvGrpSpPr>
        <p:grpSpPr bwMode="gray">
          <a:xfrm>
            <a:off x="7625254" y="202284"/>
            <a:ext cx="1344915" cy="386569"/>
            <a:chOff x="6642100" y="547566"/>
            <a:chExt cx="1982788" cy="569913"/>
          </a:xfrm>
        </p:grpSpPr>
        <p:sp>
          <p:nvSpPr>
            <p:cNvPr id="39" name="Freeform 5"/>
            <p:cNvSpPr>
              <a:spLocks/>
            </p:cNvSpPr>
            <p:nvPr/>
          </p:nvSpPr>
          <p:spPr bwMode="gray">
            <a:xfrm>
              <a:off x="8099425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gray">
            <a:xfrm>
              <a:off x="7207250" y="555504"/>
              <a:ext cx="288925" cy="26828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44" name="Freeform 9"/>
            <p:cNvSpPr>
              <a:spLocks noEditPoints="1"/>
            </p:cNvSpPr>
            <p:nvPr/>
          </p:nvSpPr>
          <p:spPr bwMode="gray">
            <a:xfrm>
              <a:off x="7434263" y="555504"/>
              <a:ext cx="338137" cy="26828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45" name="Rectangle 12"/>
            <p:cNvSpPr>
              <a:spLocks noChangeArrowheads="1"/>
            </p:cNvSpPr>
            <p:nvPr/>
          </p:nvSpPr>
          <p:spPr bwMode="gray">
            <a:xfrm>
              <a:off x="8440738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gray">
            <a:xfrm>
              <a:off x="6769100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gray">
            <a:xfrm>
              <a:off x="7110413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gray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52" name="Freeform 18"/>
            <p:cNvSpPr>
              <a:spLocks/>
            </p:cNvSpPr>
            <p:nvPr/>
          </p:nvSpPr>
          <p:spPr bwMode="gray">
            <a:xfrm>
              <a:off x="6642100" y="898404"/>
              <a:ext cx="65088" cy="169862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53" name="Freeform 20"/>
            <p:cNvSpPr>
              <a:spLocks/>
            </p:cNvSpPr>
            <p:nvPr/>
          </p:nvSpPr>
          <p:spPr bwMode="gray">
            <a:xfrm>
              <a:off x="6742113" y="947616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54" name="Freeform 22"/>
            <p:cNvSpPr>
              <a:spLocks/>
            </p:cNvSpPr>
            <p:nvPr/>
          </p:nvSpPr>
          <p:spPr bwMode="gray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55" name="Freeform 24"/>
            <p:cNvSpPr>
              <a:spLocks noEditPoints="1"/>
            </p:cNvSpPr>
            <p:nvPr/>
          </p:nvSpPr>
          <p:spPr bwMode="gray">
            <a:xfrm>
              <a:off x="7018338" y="947616"/>
              <a:ext cx="138112" cy="169863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57" name="Freeform 27"/>
            <p:cNvSpPr>
              <a:spLocks/>
            </p:cNvSpPr>
            <p:nvPr/>
          </p:nvSpPr>
          <p:spPr bwMode="gray">
            <a:xfrm>
              <a:off x="7178675" y="947616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gray">
            <a:xfrm>
              <a:off x="7196138" y="898404"/>
              <a:ext cx="39687" cy="36512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59" name="Freeform 31"/>
            <p:cNvSpPr>
              <a:spLocks/>
            </p:cNvSpPr>
            <p:nvPr/>
          </p:nvSpPr>
          <p:spPr bwMode="gray">
            <a:xfrm>
              <a:off x="7261225" y="947616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60" name="Freeform 33"/>
            <p:cNvSpPr>
              <a:spLocks noEditPoints="1"/>
            </p:cNvSpPr>
            <p:nvPr/>
          </p:nvSpPr>
          <p:spPr bwMode="gray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61" name="Freeform 36"/>
            <p:cNvSpPr>
              <a:spLocks/>
            </p:cNvSpPr>
            <p:nvPr/>
          </p:nvSpPr>
          <p:spPr bwMode="gray">
            <a:xfrm>
              <a:off x="7686675" y="893641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62" name="Freeform 38"/>
            <p:cNvSpPr>
              <a:spLocks noEditPoints="1"/>
            </p:cNvSpPr>
            <p:nvPr/>
          </p:nvSpPr>
          <p:spPr bwMode="gray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63" name="Freeform 41"/>
            <p:cNvSpPr>
              <a:spLocks/>
            </p:cNvSpPr>
            <p:nvPr/>
          </p:nvSpPr>
          <p:spPr bwMode="gray">
            <a:xfrm>
              <a:off x="75834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gray">
            <a:xfrm>
              <a:off x="8045450" y="901579"/>
              <a:ext cx="192088" cy="166687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65" name="Freeform 45"/>
            <p:cNvSpPr>
              <a:spLocks noEditPoints="1"/>
            </p:cNvSpPr>
            <p:nvPr/>
          </p:nvSpPr>
          <p:spPr bwMode="gray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gray">
            <a:xfrm>
              <a:off x="85359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67" name="Freeform 50"/>
            <p:cNvSpPr>
              <a:spLocks/>
            </p:cNvSpPr>
            <p:nvPr/>
          </p:nvSpPr>
          <p:spPr bwMode="gray">
            <a:xfrm>
              <a:off x="8383588" y="950791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gray">
            <a:xfrm>
              <a:off x="8521700" y="868241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</p:grpSp>
      <p:sp>
        <p:nvSpPr>
          <p:cNvPr id="36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Hitachi, Ltd.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088707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/>
          <p:nvPr userDrawn="1"/>
        </p:nvGrpSpPr>
        <p:grpSpPr>
          <a:xfrm>
            <a:off x="2541588" y="3873514"/>
            <a:ext cx="3990976" cy="441325"/>
            <a:chOff x="2541588" y="1458913"/>
            <a:chExt cx="3990976" cy="441325"/>
          </a:xfrm>
        </p:grpSpPr>
        <p:sp>
          <p:nvSpPr>
            <p:cNvPr id="4180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8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81" name="Freeform 85"/>
            <p:cNvSpPr>
              <a:spLocks noEditPoints="1"/>
            </p:cNvSpPr>
            <p:nvPr userDrawn="1"/>
          </p:nvSpPr>
          <p:spPr bwMode="auto">
            <a:xfrm>
              <a:off x="2711451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82" name="Freeform 86"/>
            <p:cNvSpPr>
              <a:spLocks/>
            </p:cNvSpPr>
            <p:nvPr userDrawn="1"/>
          </p:nvSpPr>
          <p:spPr bwMode="auto">
            <a:xfrm>
              <a:off x="2860676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83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84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8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85" name="Freeform 89"/>
            <p:cNvSpPr>
              <a:spLocks/>
            </p:cNvSpPr>
            <p:nvPr userDrawn="1"/>
          </p:nvSpPr>
          <p:spPr bwMode="auto">
            <a:xfrm>
              <a:off x="3289301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86" name="Freeform 90"/>
            <p:cNvSpPr>
              <a:spLocks/>
            </p:cNvSpPr>
            <p:nvPr userDrawn="1"/>
          </p:nvSpPr>
          <p:spPr bwMode="auto">
            <a:xfrm>
              <a:off x="3355976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87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3" cy="131763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88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8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89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8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0" name="Freeform 94"/>
            <p:cNvSpPr>
              <a:spLocks noEditPoints="1"/>
            </p:cNvSpPr>
            <p:nvPr userDrawn="1"/>
          </p:nvSpPr>
          <p:spPr bwMode="auto">
            <a:xfrm>
              <a:off x="3981451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1" name="Freeform 95"/>
            <p:cNvSpPr>
              <a:spLocks noEditPoints="1"/>
            </p:cNvSpPr>
            <p:nvPr userDrawn="1"/>
          </p:nvSpPr>
          <p:spPr bwMode="auto">
            <a:xfrm>
              <a:off x="4159251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2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3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8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4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3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5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6" name="Freeform 100"/>
            <p:cNvSpPr>
              <a:spLocks noEditPoints="1"/>
            </p:cNvSpPr>
            <p:nvPr userDrawn="1"/>
          </p:nvSpPr>
          <p:spPr bwMode="auto">
            <a:xfrm>
              <a:off x="4891088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7" name="Freeform 101"/>
            <p:cNvSpPr>
              <a:spLocks noEditPoints="1"/>
            </p:cNvSpPr>
            <p:nvPr userDrawn="1"/>
          </p:nvSpPr>
          <p:spPr bwMode="auto">
            <a:xfrm>
              <a:off x="5065713" y="1458913"/>
              <a:ext cx="153988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8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9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3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0" name="Freeform 104"/>
            <p:cNvSpPr>
              <a:spLocks/>
            </p:cNvSpPr>
            <p:nvPr userDrawn="1"/>
          </p:nvSpPr>
          <p:spPr bwMode="auto">
            <a:xfrm>
              <a:off x="5532438" y="1479551"/>
              <a:ext cx="107950" cy="122238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1" name="Freeform 105"/>
            <p:cNvSpPr>
              <a:spLocks noEditPoints="1"/>
            </p:cNvSpPr>
            <p:nvPr userDrawn="1"/>
          </p:nvSpPr>
          <p:spPr bwMode="auto">
            <a:xfrm>
              <a:off x="5678488" y="1468438"/>
              <a:ext cx="106363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2" name="Freeform 106"/>
            <p:cNvSpPr>
              <a:spLocks noEditPoints="1"/>
            </p:cNvSpPr>
            <p:nvPr userDrawn="1"/>
          </p:nvSpPr>
          <p:spPr bwMode="auto">
            <a:xfrm>
              <a:off x="5815013" y="1479551"/>
              <a:ext cx="125413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3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4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5" name="Freeform 109"/>
            <p:cNvSpPr>
              <a:spLocks/>
            </p:cNvSpPr>
            <p:nvPr userDrawn="1"/>
          </p:nvSpPr>
          <p:spPr bwMode="auto">
            <a:xfrm>
              <a:off x="6243638" y="1473201"/>
              <a:ext cx="120650" cy="115888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6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7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8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9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3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0" name="Freeform 114"/>
            <p:cNvSpPr>
              <a:spLocks noEditPoints="1"/>
            </p:cNvSpPr>
            <p:nvPr userDrawn="1"/>
          </p:nvSpPr>
          <p:spPr bwMode="auto">
            <a:xfrm>
              <a:off x="3035301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1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2" name="Freeform 116"/>
            <p:cNvSpPr>
              <a:spLocks noEditPoints="1"/>
            </p:cNvSpPr>
            <p:nvPr userDrawn="1"/>
          </p:nvSpPr>
          <p:spPr bwMode="auto">
            <a:xfrm>
              <a:off x="3384551" y="1758951"/>
              <a:ext cx="138113" cy="128588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3" name="Freeform 117"/>
            <p:cNvSpPr>
              <a:spLocks noEditPoints="1"/>
            </p:cNvSpPr>
            <p:nvPr userDrawn="1"/>
          </p:nvSpPr>
          <p:spPr bwMode="auto">
            <a:xfrm>
              <a:off x="3552826" y="1755776"/>
              <a:ext cx="130175" cy="138113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4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8" cy="134938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5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3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6" name="Freeform 120"/>
            <p:cNvSpPr>
              <a:spLocks/>
            </p:cNvSpPr>
            <p:nvPr userDrawn="1"/>
          </p:nvSpPr>
          <p:spPr bwMode="auto">
            <a:xfrm>
              <a:off x="4010026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7" name="Freeform 121"/>
            <p:cNvSpPr>
              <a:spLocks/>
            </p:cNvSpPr>
            <p:nvPr userDrawn="1"/>
          </p:nvSpPr>
          <p:spPr bwMode="auto">
            <a:xfrm>
              <a:off x="4133851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8" name="Freeform 122"/>
            <p:cNvSpPr>
              <a:spLocks noEditPoints="1"/>
            </p:cNvSpPr>
            <p:nvPr userDrawn="1"/>
          </p:nvSpPr>
          <p:spPr bwMode="auto">
            <a:xfrm>
              <a:off x="4254501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9" name="Freeform 123"/>
            <p:cNvSpPr>
              <a:spLocks/>
            </p:cNvSpPr>
            <p:nvPr userDrawn="1"/>
          </p:nvSpPr>
          <p:spPr bwMode="auto">
            <a:xfrm>
              <a:off x="4429126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0" name="Freeform 124"/>
            <p:cNvSpPr>
              <a:spLocks noEditPoints="1"/>
            </p:cNvSpPr>
            <p:nvPr userDrawn="1"/>
          </p:nvSpPr>
          <p:spPr bwMode="auto">
            <a:xfrm>
              <a:off x="4583113" y="1770063"/>
              <a:ext cx="125413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1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3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2" name="Freeform 126"/>
            <p:cNvSpPr>
              <a:spLocks noEditPoints="1"/>
            </p:cNvSpPr>
            <p:nvPr userDrawn="1"/>
          </p:nvSpPr>
          <p:spPr bwMode="auto">
            <a:xfrm>
              <a:off x="4856163" y="1776413"/>
              <a:ext cx="119063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3" name="Freeform 127"/>
            <p:cNvSpPr>
              <a:spLocks/>
            </p:cNvSpPr>
            <p:nvPr userDrawn="1"/>
          </p:nvSpPr>
          <p:spPr bwMode="auto">
            <a:xfrm>
              <a:off x="4999038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4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5" name="Freeform 129"/>
            <p:cNvSpPr>
              <a:spLocks noEditPoints="1"/>
            </p:cNvSpPr>
            <p:nvPr userDrawn="1"/>
          </p:nvSpPr>
          <p:spPr bwMode="auto">
            <a:xfrm>
              <a:off x="5348288" y="1771651"/>
              <a:ext cx="100013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6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7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8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9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0" name="Freeform 134"/>
            <p:cNvSpPr>
              <a:spLocks noEditPoints="1"/>
            </p:cNvSpPr>
            <p:nvPr userDrawn="1"/>
          </p:nvSpPr>
          <p:spPr bwMode="auto">
            <a:xfrm>
              <a:off x="6056313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1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2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3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8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4" name="Freeform 138"/>
            <p:cNvSpPr>
              <a:spLocks noEditPoints="1"/>
            </p:cNvSpPr>
            <p:nvPr userDrawn="1"/>
          </p:nvSpPr>
          <p:spPr bwMode="auto">
            <a:xfrm>
              <a:off x="2711451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5" name="Freeform 139"/>
            <p:cNvSpPr>
              <a:spLocks/>
            </p:cNvSpPr>
            <p:nvPr userDrawn="1"/>
          </p:nvSpPr>
          <p:spPr bwMode="auto">
            <a:xfrm>
              <a:off x="2860676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6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7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8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8" name="Freeform 142"/>
            <p:cNvSpPr>
              <a:spLocks/>
            </p:cNvSpPr>
            <p:nvPr userDrawn="1"/>
          </p:nvSpPr>
          <p:spPr bwMode="auto">
            <a:xfrm>
              <a:off x="3289301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9" name="Freeform 143"/>
            <p:cNvSpPr>
              <a:spLocks/>
            </p:cNvSpPr>
            <p:nvPr userDrawn="1"/>
          </p:nvSpPr>
          <p:spPr bwMode="auto">
            <a:xfrm>
              <a:off x="3355976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0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3" cy="131763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1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8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2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8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3" name="Freeform 147"/>
            <p:cNvSpPr>
              <a:spLocks noEditPoints="1"/>
            </p:cNvSpPr>
            <p:nvPr userDrawn="1"/>
          </p:nvSpPr>
          <p:spPr bwMode="auto">
            <a:xfrm>
              <a:off x="3981451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4" name="Freeform 148"/>
            <p:cNvSpPr>
              <a:spLocks noEditPoints="1"/>
            </p:cNvSpPr>
            <p:nvPr userDrawn="1"/>
          </p:nvSpPr>
          <p:spPr bwMode="auto">
            <a:xfrm>
              <a:off x="4159251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5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6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8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7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3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8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9" name="Freeform 153"/>
            <p:cNvSpPr>
              <a:spLocks noEditPoints="1"/>
            </p:cNvSpPr>
            <p:nvPr userDrawn="1"/>
          </p:nvSpPr>
          <p:spPr bwMode="auto">
            <a:xfrm>
              <a:off x="4891088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0" name="Freeform 154"/>
            <p:cNvSpPr>
              <a:spLocks noEditPoints="1"/>
            </p:cNvSpPr>
            <p:nvPr userDrawn="1"/>
          </p:nvSpPr>
          <p:spPr bwMode="auto">
            <a:xfrm>
              <a:off x="5065713" y="1458913"/>
              <a:ext cx="153988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1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2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3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3" name="Freeform 157"/>
            <p:cNvSpPr>
              <a:spLocks/>
            </p:cNvSpPr>
            <p:nvPr userDrawn="1"/>
          </p:nvSpPr>
          <p:spPr bwMode="auto">
            <a:xfrm>
              <a:off x="5532438" y="1479551"/>
              <a:ext cx="107950" cy="122238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4" name="Freeform 158"/>
            <p:cNvSpPr>
              <a:spLocks noEditPoints="1"/>
            </p:cNvSpPr>
            <p:nvPr userDrawn="1"/>
          </p:nvSpPr>
          <p:spPr bwMode="auto">
            <a:xfrm>
              <a:off x="5678488" y="1468438"/>
              <a:ext cx="106363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5" name="Freeform 159"/>
            <p:cNvSpPr>
              <a:spLocks noEditPoints="1"/>
            </p:cNvSpPr>
            <p:nvPr userDrawn="1"/>
          </p:nvSpPr>
          <p:spPr bwMode="auto">
            <a:xfrm>
              <a:off x="5815013" y="1479551"/>
              <a:ext cx="125413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6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7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8" name="Freeform 162"/>
            <p:cNvSpPr>
              <a:spLocks/>
            </p:cNvSpPr>
            <p:nvPr userDrawn="1"/>
          </p:nvSpPr>
          <p:spPr bwMode="auto">
            <a:xfrm>
              <a:off x="6243638" y="1473201"/>
              <a:ext cx="120650" cy="115888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9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0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1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2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3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3" name="Freeform 167"/>
            <p:cNvSpPr>
              <a:spLocks noEditPoints="1"/>
            </p:cNvSpPr>
            <p:nvPr userDrawn="1"/>
          </p:nvSpPr>
          <p:spPr bwMode="auto">
            <a:xfrm>
              <a:off x="3035301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4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5" name="Freeform 169"/>
            <p:cNvSpPr>
              <a:spLocks noEditPoints="1"/>
            </p:cNvSpPr>
            <p:nvPr userDrawn="1"/>
          </p:nvSpPr>
          <p:spPr bwMode="auto">
            <a:xfrm>
              <a:off x="3384551" y="1758951"/>
              <a:ext cx="138113" cy="128588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6" name="Freeform 170"/>
            <p:cNvSpPr>
              <a:spLocks noEditPoints="1"/>
            </p:cNvSpPr>
            <p:nvPr userDrawn="1"/>
          </p:nvSpPr>
          <p:spPr bwMode="auto">
            <a:xfrm>
              <a:off x="3552826" y="1755776"/>
              <a:ext cx="130175" cy="138113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7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8" cy="134938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8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3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9" name="Freeform 173"/>
            <p:cNvSpPr>
              <a:spLocks/>
            </p:cNvSpPr>
            <p:nvPr userDrawn="1"/>
          </p:nvSpPr>
          <p:spPr bwMode="auto">
            <a:xfrm>
              <a:off x="4010026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0" name="Freeform 174"/>
            <p:cNvSpPr>
              <a:spLocks/>
            </p:cNvSpPr>
            <p:nvPr userDrawn="1"/>
          </p:nvSpPr>
          <p:spPr bwMode="auto">
            <a:xfrm>
              <a:off x="4133851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1" name="Freeform 175"/>
            <p:cNvSpPr>
              <a:spLocks noEditPoints="1"/>
            </p:cNvSpPr>
            <p:nvPr userDrawn="1"/>
          </p:nvSpPr>
          <p:spPr bwMode="auto">
            <a:xfrm>
              <a:off x="4254501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2" name="Freeform 176"/>
            <p:cNvSpPr>
              <a:spLocks/>
            </p:cNvSpPr>
            <p:nvPr userDrawn="1"/>
          </p:nvSpPr>
          <p:spPr bwMode="auto">
            <a:xfrm>
              <a:off x="4429126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3" name="Freeform 177"/>
            <p:cNvSpPr>
              <a:spLocks noEditPoints="1"/>
            </p:cNvSpPr>
            <p:nvPr userDrawn="1"/>
          </p:nvSpPr>
          <p:spPr bwMode="auto">
            <a:xfrm>
              <a:off x="4583113" y="1770063"/>
              <a:ext cx="125413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4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3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5" name="Freeform 179"/>
            <p:cNvSpPr>
              <a:spLocks noEditPoints="1"/>
            </p:cNvSpPr>
            <p:nvPr userDrawn="1"/>
          </p:nvSpPr>
          <p:spPr bwMode="auto">
            <a:xfrm>
              <a:off x="4856163" y="1776413"/>
              <a:ext cx="119063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6" name="Freeform 180"/>
            <p:cNvSpPr>
              <a:spLocks/>
            </p:cNvSpPr>
            <p:nvPr userDrawn="1"/>
          </p:nvSpPr>
          <p:spPr bwMode="auto">
            <a:xfrm>
              <a:off x="4999038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7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8" name="Freeform 182"/>
            <p:cNvSpPr>
              <a:spLocks noEditPoints="1"/>
            </p:cNvSpPr>
            <p:nvPr userDrawn="1"/>
          </p:nvSpPr>
          <p:spPr bwMode="auto">
            <a:xfrm>
              <a:off x="5348288" y="1771651"/>
              <a:ext cx="100013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9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80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81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82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83" name="Freeform 187"/>
            <p:cNvSpPr>
              <a:spLocks noEditPoints="1"/>
            </p:cNvSpPr>
            <p:nvPr userDrawn="1"/>
          </p:nvSpPr>
          <p:spPr bwMode="auto">
            <a:xfrm>
              <a:off x="6056313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84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85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grpSp>
        <p:nvGrpSpPr>
          <p:cNvPr id="3" name="グループ化 83"/>
          <p:cNvGrpSpPr/>
          <p:nvPr userDrawn="1"/>
        </p:nvGrpSpPr>
        <p:grpSpPr>
          <a:xfrm>
            <a:off x="2553876" y="2441337"/>
            <a:ext cx="3995737" cy="1052513"/>
            <a:chOff x="2553876" y="2441337"/>
            <a:chExt cx="3995737" cy="1052513"/>
          </a:xfrm>
        </p:grpSpPr>
        <p:sp>
          <p:nvSpPr>
            <p:cNvPr id="4101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/>
              <a:ahLst/>
              <a:cxnLst>
                <a:cxn ang="0">
                  <a:pos x="93" y="300"/>
                </a:cxn>
                <a:cxn ang="0">
                  <a:pos x="334" y="300"/>
                </a:cxn>
                <a:cxn ang="0">
                  <a:pos x="334" y="537"/>
                </a:cxn>
                <a:cxn ang="0">
                  <a:pos x="427" y="537"/>
                </a:cxn>
                <a:cxn ang="0">
                  <a:pos x="427" y="0"/>
                </a:cxn>
                <a:cxn ang="0">
                  <a:pos x="334" y="0"/>
                </a:cxn>
                <a:cxn ang="0">
                  <a:pos x="334" y="218"/>
                </a:cxn>
                <a:cxn ang="0">
                  <a:pos x="93" y="218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537"/>
                </a:cxn>
                <a:cxn ang="0">
                  <a:pos x="93" y="537"/>
                </a:cxn>
                <a:cxn ang="0">
                  <a:pos x="93" y="300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2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/>
              <a:ahLst/>
              <a:cxnLst>
                <a:cxn ang="0">
                  <a:pos x="250" y="338"/>
                </a:cxn>
                <a:cxn ang="0">
                  <a:pos x="247" y="393"/>
                </a:cxn>
                <a:cxn ang="0">
                  <a:pos x="336" y="398"/>
                </a:cxn>
                <a:cxn ang="0">
                  <a:pos x="244" y="0"/>
                </a:cxn>
                <a:cxn ang="0">
                  <a:pos x="244" y="191"/>
                </a:cxn>
                <a:cxn ang="0">
                  <a:pos x="242" y="219"/>
                </a:cxn>
                <a:cxn ang="0">
                  <a:pos x="236" y="245"/>
                </a:cxn>
                <a:cxn ang="0">
                  <a:pos x="227" y="268"/>
                </a:cxn>
                <a:cxn ang="0">
                  <a:pos x="216" y="288"/>
                </a:cxn>
                <a:cxn ang="0">
                  <a:pos x="201" y="305"/>
                </a:cxn>
                <a:cxn ang="0">
                  <a:pos x="186" y="317"/>
                </a:cxn>
                <a:cxn ang="0">
                  <a:pos x="166" y="324"/>
                </a:cxn>
                <a:cxn ang="0">
                  <a:pos x="146" y="327"/>
                </a:cxn>
                <a:cxn ang="0">
                  <a:pos x="133" y="326"/>
                </a:cxn>
                <a:cxn ang="0">
                  <a:pos x="112" y="318"/>
                </a:cxn>
                <a:cxn ang="0">
                  <a:pos x="100" y="300"/>
                </a:cxn>
                <a:cxn ang="0">
                  <a:pos x="94" y="272"/>
                </a:cxn>
                <a:cxn ang="0">
                  <a:pos x="92" y="0"/>
                </a:cxn>
                <a:cxn ang="0">
                  <a:pos x="0" y="277"/>
                </a:cxn>
                <a:cxn ang="0">
                  <a:pos x="2" y="292"/>
                </a:cxn>
                <a:cxn ang="0">
                  <a:pos x="5" y="320"/>
                </a:cxn>
                <a:cxn ang="0">
                  <a:pos x="12" y="344"/>
                </a:cxn>
                <a:cxn ang="0">
                  <a:pos x="25" y="364"/>
                </a:cxn>
                <a:cxn ang="0">
                  <a:pos x="40" y="381"/>
                </a:cxn>
                <a:cxn ang="0">
                  <a:pos x="58" y="393"/>
                </a:cxn>
                <a:cxn ang="0">
                  <a:pos x="81" y="401"/>
                </a:cxn>
                <a:cxn ang="0">
                  <a:pos x="107" y="406"/>
                </a:cxn>
                <a:cxn ang="0">
                  <a:pos x="121" y="406"/>
                </a:cxn>
                <a:cxn ang="0">
                  <a:pos x="161" y="401"/>
                </a:cxn>
                <a:cxn ang="0">
                  <a:pos x="196" y="389"/>
                </a:cxn>
                <a:cxn ang="0">
                  <a:pos x="227" y="367"/>
                </a:cxn>
                <a:cxn ang="0">
                  <a:pos x="250" y="338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3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/>
              <a:ahLst/>
              <a:cxnLst>
                <a:cxn ang="0">
                  <a:pos x="92" y="216"/>
                </a:cxn>
                <a:cxn ang="0">
                  <a:pos x="93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3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7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3" y="124"/>
                </a:cxn>
                <a:cxn ang="0">
                  <a:pos x="367" y="107"/>
                </a:cxn>
                <a:cxn ang="0">
                  <a:pos x="383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  <a:cxn ang="0">
                  <a:pos x="427" y="2"/>
                </a:cxn>
                <a:cxn ang="0">
                  <a:pos x="386" y="14"/>
                </a:cxn>
                <a:cxn ang="0">
                  <a:pos x="353" y="35"/>
                </a:cxn>
                <a:cxn ang="0">
                  <a:pos x="329" y="61"/>
                </a:cxn>
                <a:cxn ang="0">
                  <a:pos x="321" y="75"/>
                </a:cxn>
                <a:cxn ang="0">
                  <a:pos x="311" y="51"/>
                </a:cxn>
                <a:cxn ang="0">
                  <a:pos x="291" y="26"/>
                </a:cxn>
                <a:cxn ang="0">
                  <a:pos x="269" y="12"/>
                </a:cxn>
                <a:cxn ang="0">
                  <a:pos x="249" y="5"/>
                </a:cxn>
                <a:cxn ang="0">
                  <a:pos x="225" y="0"/>
                </a:cxn>
                <a:cxn ang="0">
                  <a:pos x="211" y="0"/>
                </a:cxn>
                <a:cxn ang="0">
                  <a:pos x="173" y="5"/>
                </a:cxn>
                <a:cxn ang="0">
                  <a:pos x="138" y="19"/>
                </a:cxn>
                <a:cxn ang="0">
                  <a:pos x="108" y="40"/>
                </a:cxn>
                <a:cxn ang="0">
                  <a:pos x="85" y="71"/>
                </a:cxn>
                <a:cxn ang="0">
                  <a:pos x="87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2" y="216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4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/>
              <a:ahLst/>
              <a:cxnLst>
                <a:cxn ang="0">
                  <a:pos x="323" y="401"/>
                </a:cxn>
                <a:cxn ang="0">
                  <a:pos x="322" y="296"/>
                </a:cxn>
                <a:cxn ang="0">
                  <a:pos x="322" y="117"/>
                </a:cxn>
                <a:cxn ang="0">
                  <a:pos x="312" y="74"/>
                </a:cxn>
                <a:cxn ang="0">
                  <a:pos x="292" y="42"/>
                </a:cxn>
                <a:cxn ang="0">
                  <a:pos x="262" y="19"/>
                </a:cxn>
                <a:cxn ang="0">
                  <a:pos x="220" y="5"/>
                </a:cxn>
                <a:cxn ang="0">
                  <a:pos x="165" y="0"/>
                </a:cxn>
                <a:cxn ang="0">
                  <a:pos x="93" y="8"/>
                </a:cxn>
                <a:cxn ang="0">
                  <a:pos x="18" y="28"/>
                </a:cxn>
                <a:cxn ang="0">
                  <a:pos x="43" y="101"/>
                </a:cxn>
                <a:cxn ang="0">
                  <a:pos x="125" y="75"/>
                </a:cxn>
                <a:cxn ang="0">
                  <a:pos x="152" y="74"/>
                </a:cxn>
                <a:cxn ang="0">
                  <a:pos x="201" y="83"/>
                </a:cxn>
                <a:cxn ang="0">
                  <a:pos x="225" y="112"/>
                </a:cxn>
                <a:cxn ang="0">
                  <a:pos x="228" y="161"/>
                </a:cxn>
                <a:cxn ang="0">
                  <a:pos x="178" y="164"/>
                </a:cxn>
                <a:cxn ang="0">
                  <a:pos x="112" y="176"/>
                </a:cxn>
                <a:cxn ang="0">
                  <a:pos x="60" y="199"/>
                </a:cxn>
                <a:cxn ang="0">
                  <a:pos x="23" y="230"/>
                </a:cxn>
                <a:cxn ang="0">
                  <a:pos x="3" y="270"/>
                </a:cxn>
                <a:cxn ang="0">
                  <a:pos x="0" y="302"/>
                </a:cxn>
                <a:cxn ang="0">
                  <a:pos x="4" y="337"/>
                </a:cxn>
                <a:cxn ang="0">
                  <a:pos x="17" y="366"/>
                </a:cxn>
                <a:cxn ang="0">
                  <a:pos x="38" y="389"/>
                </a:cxn>
                <a:cxn ang="0">
                  <a:pos x="66" y="406"/>
                </a:cxn>
                <a:cxn ang="0">
                  <a:pos x="101" y="414"/>
                </a:cxn>
                <a:cxn ang="0">
                  <a:pos x="132" y="412"/>
                </a:cxn>
                <a:cxn ang="0">
                  <a:pos x="185" y="397"/>
                </a:cxn>
                <a:cxn ang="0">
                  <a:pos x="225" y="363"/>
                </a:cxn>
                <a:cxn ang="0">
                  <a:pos x="234" y="374"/>
                </a:cxn>
                <a:cxn ang="0">
                  <a:pos x="138" y="339"/>
                </a:cxn>
                <a:cxn ang="0">
                  <a:pos x="118" y="335"/>
                </a:cxn>
                <a:cxn ang="0">
                  <a:pos x="96" y="319"/>
                </a:cxn>
                <a:cxn ang="0">
                  <a:pos x="89" y="291"/>
                </a:cxn>
                <a:cxn ang="0">
                  <a:pos x="92" y="276"/>
                </a:cxn>
                <a:cxn ang="0">
                  <a:pos x="103" y="257"/>
                </a:cxn>
                <a:cxn ang="0">
                  <a:pos x="124" y="244"/>
                </a:cxn>
                <a:cxn ang="0">
                  <a:pos x="196" y="228"/>
                </a:cxn>
                <a:cxn ang="0">
                  <a:pos x="228" y="233"/>
                </a:cxn>
                <a:cxn ang="0">
                  <a:pos x="214" y="290"/>
                </a:cxn>
                <a:cxn ang="0">
                  <a:pos x="191" y="319"/>
                </a:cxn>
                <a:cxn ang="0">
                  <a:pos x="167" y="334"/>
                </a:cxn>
                <a:cxn ang="0">
                  <a:pos x="138" y="339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5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/>
              <a:ahLst/>
              <a:cxnLst>
                <a:cxn ang="0">
                  <a:pos x="93" y="215"/>
                </a:cxn>
                <a:cxn ang="0">
                  <a:pos x="95" y="187"/>
                </a:cxn>
                <a:cxn ang="0">
                  <a:pos x="101" y="161"/>
                </a:cxn>
                <a:cxn ang="0">
                  <a:pos x="109" y="138"/>
                </a:cxn>
                <a:cxn ang="0">
                  <a:pos x="121" y="118"/>
                </a:cxn>
                <a:cxn ang="0">
                  <a:pos x="135" y="101"/>
                </a:cxn>
                <a:cxn ang="0">
                  <a:pos x="152" y="89"/>
                </a:cxn>
                <a:cxn ang="0">
                  <a:pos x="170" y="81"/>
                </a:cxn>
                <a:cxn ang="0">
                  <a:pos x="190" y="78"/>
                </a:cxn>
                <a:cxn ang="0">
                  <a:pos x="204" y="80"/>
                </a:cxn>
                <a:cxn ang="0">
                  <a:pos x="223" y="87"/>
                </a:cxn>
                <a:cxn ang="0">
                  <a:pos x="237" y="106"/>
                </a:cxn>
                <a:cxn ang="0">
                  <a:pos x="243" y="133"/>
                </a:cxn>
                <a:cxn ang="0">
                  <a:pos x="243" y="406"/>
                </a:cxn>
                <a:cxn ang="0">
                  <a:pos x="335" y="129"/>
                </a:cxn>
                <a:cxn ang="0">
                  <a:pos x="335" y="113"/>
                </a:cxn>
                <a:cxn ang="0">
                  <a:pos x="331" y="86"/>
                </a:cxn>
                <a:cxn ang="0">
                  <a:pos x="323" y="61"/>
                </a:cxn>
                <a:cxn ang="0">
                  <a:pos x="312" y="42"/>
                </a:cxn>
                <a:cxn ang="0">
                  <a:pos x="297" y="25"/>
                </a:cxn>
                <a:cxn ang="0">
                  <a:pos x="279" y="12"/>
                </a:cxn>
                <a:cxn ang="0">
                  <a:pos x="256" y="5"/>
                </a:cxn>
                <a:cxn ang="0">
                  <a:pos x="230" y="0"/>
                </a:cxn>
                <a:cxn ang="0">
                  <a:pos x="216" y="0"/>
                </a:cxn>
                <a:cxn ang="0">
                  <a:pos x="176" y="5"/>
                </a:cxn>
                <a:cxn ang="0">
                  <a:pos x="141" y="19"/>
                </a:cxn>
                <a:cxn ang="0">
                  <a:pos x="110" y="38"/>
                </a:cxn>
                <a:cxn ang="0">
                  <a:pos x="86" y="68"/>
                </a:cxn>
                <a:cxn ang="0">
                  <a:pos x="89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3" y="215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6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/>
              <a:ahLst/>
              <a:cxnLst>
                <a:cxn ang="0">
                  <a:pos x="49" y="540"/>
                </a:cxn>
                <a:cxn ang="0">
                  <a:pos x="144" y="542"/>
                </a:cxn>
                <a:cxn ang="0">
                  <a:pos x="178" y="540"/>
                </a:cxn>
                <a:cxn ang="0">
                  <a:pos x="240" y="531"/>
                </a:cxn>
                <a:cxn ang="0">
                  <a:pos x="296" y="513"/>
                </a:cxn>
                <a:cxn ang="0">
                  <a:pos x="342" y="485"/>
                </a:cxn>
                <a:cxn ang="0">
                  <a:pos x="380" y="449"/>
                </a:cxn>
                <a:cxn ang="0">
                  <a:pos x="409" y="406"/>
                </a:cxn>
                <a:cxn ang="0">
                  <a:pos x="430" y="354"/>
                </a:cxn>
                <a:cxn ang="0">
                  <a:pos x="440" y="295"/>
                </a:cxn>
                <a:cxn ang="0">
                  <a:pos x="441" y="263"/>
                </a:cxn>
                <a:cxn ang="0">
                  <a:pos x="437" y="202"/>
                </a:cxn>
                <a:cxn ang="0">
                  <a:pos x="424" y="149"/>
                </a:cxn>
                <a:cxn ang="0">
                  <a:pos x="403" y="103"/>
                </a:cxn>
                <a:cxn ang="0">
                  <a:pos x="372" y="66"/>
                </a:cxn>
                <a:cxn ang="0">
                  <a:pos x="334" y="37"/>
                </a:cxn>
                <a:cxn ang="0">
                  <a:pos x="286" y="15"/>
                </a:cxn>
                <a:cxn ang="0">
                  <a:pos x="231" y="3"/>
                </a:cxn>
                <a:cxn ang="0">
                  <a:pos x="167" y="0"/>
                </a:cxn>
                <a:cxn ang="0">
                  <a:pos x="106" y="0"/>
                </a:cxn>
                <a:cxn ang="0">
                  <a:pos x="48" y="2"/>
                </a:cxn>
                <a:cxn ang="0">
                  <a:pos x="0" y="3"/>
                </a:cxn>
                <a:cxn ang="0">
                  <a:pos x="3" y="539"/>
                </a:cxn>
                <a:cxn ang="0">
                  <a:pos x="49" y="540"/>
                </a:cxn>
                <a:cxn ang="0">
                  <a:pos x="161" y="78"/>
                </a:cxn>
                <a:cxn ang="0">
                  <a:pos x="184" y="80"/>
                </a:cxn>
                <a:cxn ang="0">
                  <a:pos x="224" y="86"/>
                </a:cxn>
                <a:cxn ang="0">
                  <a:pos x="257" y="96"/>
                </a:cxn>
                <a:cxn ang="0">
                  <a:pos x="285" y="115"/>
                </a:cxn>
                <a:cxn ang="0">
                  <a:pos x="308" y="138"/>
                </a:cxn>
                <a:cxn ang="0">
                  <a:pos x="325" y="168"/>
                </a:cxn>
                <a:cxn ang="0">
                  <a:pos x="335" y="204"/>
                </a:cxn>
                <a:cxn ang="0">
                  <a:pos x="342" y="246"/>
                </a:cxn>
                <a:cxn ang="0">
                  <a:pos x="342" y="269"/>
                </a:cxn>
                <a:cxn ang="0">
                  <a:pos x="339" y="312"/>
                </a:cxn>
                <a:cxn ang="0">
                  <a:pos x="329" y="351"/>
                </a:cxn>
                <a:cxn ang="0">
                  <a:pos x="314" y="384"/>
                </a:cxn>
                <a:cxn ang="0">
                  <a:pos x="293" y="410"/>
                </a:cxn>
                <a:cxn ang="0">
                  <a:pos x="267" y="432"/>
                </a:cxn>
                <a:cxn ang="0">
                  <a:pos x="233" y="449"/>
                </a:cxn>
                <a:cxn ang="0">
                  <a:pos x="196" y="458"/>
                </a:cxn>
                <a:cxn ang="0">
                  <a:pos x="153" y="461"/>
                </a:cxn>
                <a:cxn ang="0">
                  <a:pos x="123" y="459"/>
                </a:cxn>
                <a:cxn ang="0">
                  <a:pos x="93" y="81"/>
                </a:cxn>
                <a:cxn ang="0">
                  <a:pos x="124" y="80"/>
                </a:cxn>
                <a:cxn ang="0">
                  <a:pos x="161" y="78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49" y="540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7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/>
              <a:ahLst/>
              <a:cxnLst>
                <a:cxn ang="0">
                  <a:pos x="92" y="244"/>
                </a:cxn>
                <a:cxn ang="0">
                  <a:pos x="92" y="244"/>
                </a:cxn>
                <a:cxn ang="0">
                  <a:pos x="92" y="222"/>
                </a:cxn>
                <a:cxn ang="0">
                  <a:pos x="93" y="204"/>
                </a:cxn>
                <a:cxn ang="0">
                  <a:pos x="96" y="185"/>
                </a:cxn>
                <a:cxn ang="0">
                  <a:pos x="99" y="169"/>
                </a:cxn>
                <a:cxn ang="0">
                  <a:pos x="102" y="155"/>
                </a:cxn>
                <a:cxn ang="0">
                  <a:pos x="107" y="141"/>
                </a:cxn>
                <a:cxn ang="0">
                  <a:pos x="113" y="129"/>
                </a:cxn>
                <a:cxn ang="0">
                  <a:pos x="119" y="120"/>
                </a:cxn>
                <a:cxn ang="0">
                  <a:pos x="127" y="110"/>
                </a:cxn>
                <a:cxn ang="0">
                  <a:pos x="134" y="103"/>
                </a:cxn>
                <a:cxn ang="0">
                  <a:pos x="144" y="98"/>
                </a:cxn>
                <a:cxn ang="0">
                  <a:pos x="154" y="94"/>
                </a:cxn>
                <a:cxn ang="0">
                  <a:pos x="165" y="91"/>
                </a:cxn>
                <a:cxn ang="0">
                  <a:pos x="176" y="89"/>
                </a:cxn>
                <a:cxn ang="0">
                  <a:pos x="188" y="91"/>
                </a:cxn>
                <a:cxn ang="0">
                  <a:pos x="202" y="92"/>
                </a:cxn>
                <a:cxn ang="0">
                  <a:pos x="206" y="92"/>
                </a:cxn>
                <a:cxn ang="0">
                  <a:pos x="211" y="2"/>
                </a:cxn>
                <a:cxn ang="0">
                  <a:pos x="206" y="2"/>
                </a:cxn>
                <a:cxn ang="0">
                  <a:pos x="206" y="2"/>
                </a:cxn>
                <a:cxn ang="0">
                  <a:pos x="191" y="0"/>
                </a:cxn>
                <a:cxn ang="0">
                  <a:pos x="191" y="0"/>
                </a:cxn>
                <a:cxn ang="0">
                  <a:pos x="171" y="2"/>
                </a:cxn>
                <a:cxn ang="0">
                  <a:pos x="153" y="6"/>
                </a:cxn>
                <a:cxn ang="0">
                  <a:pos x="136" y="14"/>
                </a:cxn>
                <a:cxn ang="0">
                  <a:pos x="122" y="23"/>
                </a:cxn>
                <a:cxn ang="0">
                  <a:pos x="110" y="34"/>
                </a:cxn>
                <a:cxn ang="0">
                  <a:pos x="99" y="45"/>
                </a:cxn>
                <a:cxn ang="0">
                  <a:pos x="92" y="57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7" y="38"/>
                </a:cxn>
                <a:cxn ang="0">
                  <a:pos x="88" y="12"/>
                </a:cxn>
                <a:cxn ang="0">
                  <a:pos x="88" y="8"/>
                </a:cxn>
                <a:cxn ang="0">
                  <a:pos x="0" y="8"/>
                </a:cxn>
                <a:cxn ang="0">
                  <a:pos x="0" y="406"/>
                </a:cxn>
                <a:cxn ang="0">
                  <a:pos x="92" y="406"/>
                </a:cxn>
                <a:cxn ang="0">
                  <a:pos x="92" y="244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8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7" cy="327025"/>
            </a:xfrm>
            <a:custGeom>
              <a:avLst/>
              <a:gdLst/>
              <a:ahLst/>
              <a:cxnLst>
                <a:cxn ang="0">
                  <a:pos x="191" y="414"/>
                </a:cxn>
                <a:cxn ang="0">
                  <a:pos x="265" y="407"/>
                </a:cxn>
                <a:cxn ang="0">
                  <a:pos x="331" y="389"/>
                </a:cxn>
                <a:cxn ang="0">
                  <a:pos x="321" y="313"/>
                </a:cxn>
                <a:cxn ang="0">
                  <a:pos x="317" y="314"/>
                </a:cxn>
                <a:cxn ang="0">
                  <a:pos x="263" y="332"/>
                </a:cxn>
                <a:cxn ang="0">
                  <a:pos x="206" y="337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6"/>
                </a:cxn>
                <a:cxn ang="0">
                  <a:pos x="130" y="316"/>
                </a:cxn>
                <a:cxn ang="0">
                  <a:pos x="124" y="309"/>
                </a:cxn>
                <a:cxn ang="0">
                  <a:pos x="110" y="293"/>
                </a:cxn>
                <a:cxn ang="0">
                  <a:pos x="102" y="271"/>
                </a:cxn>
                <a:cxn ang="0">
                  <a:pos x="96" y="247"/>
                </a:cxn>
                <a:cxn ang="0">
                  <a:pos x="95" y="218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3"/>
                </a:cxn>
                <a:cxn ang="0">
                  <a:pos x="343" y="135"/>
                </a:cxn>
                <a:cxn ang="0">
                  <a:pos x="335" y="100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6"/>
                </a:cxn>
                <a:cxn ang="0">
                  <a:pos x="251" y="12"/>
                </a:cxn>
                <a:cxn ang="0">
                  <a:pos x="219" y="3"/>
                </a:cxn>
                <a:cxn ang="0">
                  <a:pos x="182" y="0"/>
                </a:cxn>
                <a:cxn ang="0">
                  <a:pos x="162" y="2"/>
                </a:cxn>
                <a:cxn ang="0">
                  <a:pos x="124" y="9"/>
                </a:cxn>
                <a:cxn ang="0">
                  <a:pos x="92" y="23"/>
                </a:cxn>
                <a:cxn ang="0">
                  <a:pos x="63" y="45"/>
                </a:cxn>
                <a:cxn ang="0">
                  <a:pos x="38" y="72"/>
                </a:cxn>
                <a:cxn ang="0">
                  <a:pos x="20" y="104"/>
                </a:cxn>
                <a:cxn ang="0">
                  <a:pos x="7" y="143"/>
                </a:cxn>
                <a:cxn ang="0">
                  <a:pos x="1" y="187"/>
                </a:cxn>
                <a:cxn ang="0">
                  <a:pos x="0" y="210"/>
                </a:cxn>
                <a:cxn ang="0">
                  <a:pos x="3" y="257"/>
                </a:cxn>
                <a:cxn ang="0">
                  <a:pos x="12" y="299"/>
                </a:cxn>
                <a:cxn ang="0">
                  <a:pos x="27" y="334"/>
                </a:cxn>
                <a:cxn ang="0">
                  <a:pos x="49" y="363"/>
                </a:cxn>
                <a:cxn ang="0">
                  <a:pos x="75" y="384"/>
                </a:cxn>
                <a:cxn ang="0">
                  <a:pos x="108" y="401"/>
                </a:cxn>
                <a:cxn ang="0">
                  <a:pos x="147" y="411"/>
                </a:cxn>
                <a:cxn ang="0">
                  <a:pos x="191" y="414"/>
                </a:cxn>
                <a:cxn ang="0">
                  <a:pos x="98" y="152"/>
                </a:cxn>
                <a:cxn ang="0">
                  <a:pos x="101" y="133"/>
                </a:cxn>
                <a:cxn ang="0">
                  <a:pos x="116" y="104"/>
                </a:cxn>
                <a:cxn ang="0">
                  <a:pos x="136" y="83"/>
                </a:cxn>
                <a:cxn ang="0">
                  <a:pos x="164" y="72"/>
                </a:cxn>
                <a:cxn ang="0">
                  <a:pos x="179" y="71"/>
                </a:cxn>
                <a:cxn ang="0">
                  <a:pos x="210" y="75"/>
                </a:cxn>
                <a:cxn ang="0">
                  <a:pos x="233" y="91"/>
                </a:cxn>
                <a:cxn ang="0">
                  <a:pos x="242" y="103"/>
                </a:cxn>
                <a:cxn ang="0">
                  <a:pos x="252" y="133"/>
                </a:cxn>
                <a:cxn ang="0">
                  <a:pos x="98" y="152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9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/>
              <a:ahLst/>
              <a:cxnLst>
                <a:cxn ang="0">
                  <a:pos x="323" y="133"/>
                </a:cxn>
                <a:cxn ang="0">
                  <a:pos x="317" y="87"/>
                </a:cxn>
                <a:cxn ang="0">
                  <a:pos x="302" y="51"/>
                </a:cxn>
                <a:cxn ang="0">
                  <a:pos x="276" y="25"/>
                </a:cxn>
                <a:cxn ang="0">
                  <a:pos x="238" y="8"/>
                </a:cxn>
                <a:cxn ang="0">
                  <a:pos x="187" y="0"/>
                </a:cxn>
                <a:cxn ang="0">
                  <a:pos x="132" y="2"/>
                </a:cxn>
                <a:cxn ang="0">
                  <a:pos x="25" y="26"/>
                </a:cxn>
                <a:cxn ang="0">
                  <a:pos x="45" y="101"/>
                </a:cxn>
                <a:cxn ang="0">
                  <a:pos x="98" y="81"/>
                </a:cxn>
                <a:cxn ang="0">
                  <a:pos x="153" y="74"/>
                </a:cxn>
                <a:cxn ang="0">
                  <a:pos x="189" y="78"/>
                </a:cxn>
                <a:cxn ang="0">
                  <a:pos x="221" y="100"/>
                </a:cxn>
                <a:cxn ang="0">
                  <a:pos x="230" y="143"/>
                </a:cxn>
                <a:cxn ang="0">
                  <a:pos x="204" y="162"/>
                </a:cxn>
                <a:cxn ang="0">
                  <a:pos x="133" y="172"/>
                </a:cxn>
                <a:cxn ang="0">
                  <a:pos x="77" y="190"/>
                </a:cxn>
                <a:cxn ang="0">
                  <a:pos x="35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5"/>
                </a:cxn>
                <a:cxn ang="0">
                  <a:pos x="14" y="357"/>
                </a:cxn>
                <a:cxn ang="0">
                  <a:pos x="32" y="383"/>
                </a:cxn>
                <a:cxn ang="0">
                  <a:pos x="58" y="401"/>
                </a:cxn>
                <a:cxn ang="0">
                  <a:pos x="89" y="412"/>
                </a:cxn>
                <a:cxn ang="0">
                  <a:pos x="113" y="414"/>
                </a:cxn>
                <a:cxn ang="0">
                  <a:pos x="170" y="404"/>
                </a:cxn>
                <a:cxn ang="0">
                  <a:pos x="215" y="377"/>
                </a:cxn>
                <a:cxn ang="0">
                  <a:pos x="238" y="349"/>
                </a:cxn>
                <a:cxn ang="0">
                  <a:pos x="236" y="406"/>
                </a:cxn>
                <a:cxn ang="0">
                  <a:pos x="325" y="401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6"/>
                </a:cxn>
                <a:cxn ang="0">
                  <a:pos x="90" y="302"/>
                </a:cxn>
                <a:cxn ang="0">
                  <a:pos x="90" y="283"/>
                </a:cxn>
                <a:cxn ang="0">
                  <a:pos x="100" y="264"/>
                </a:cxn>
                <a:cxn ang="0">
                  <a:pos x="117" y="248"/>
                </a:cxn>
                <a:cxn ang="0">
                  <a:pos x="169" y="231"/>
                </a:cxn>
                <a:cxn ang="0">
                  <a:pos x="230" y="233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29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0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7" cy="320675"/>
            </a:xfrm>
            <a:custGeom>
              <a:avLst/>
              <a:gdLst/>
              <a:ahLst/>
              <a:cxnLst>
                <a:cxn ang="0">
                  <a:pos x="450" y="0"/>
                </a:cxn>
                <a:cxn ang="0">
                  <a:pos x="406" y="6"/>
                </a:cxn>
                <a:cxn ang="0">
                  <a:pos x="369" y="25"/>
                </a:cxn>
                <a:cxn ang="0">
                  <a:pos x="341" y="48"/>
                </a:cxn>
                <a:cxn ang="0">
                  <a:pos x="321" y="75"/>
                </a:cxn>
                <a:cxn ang="0">
                  <a:pos x="317" y="65"/>
                </a:cxn>
                <a:cxn ang="0">
                  <a:pos x="303" y="38"/>
                </a:cxn>
                <a:cxn ang="0">
                  <a:pos x="277" y="17"/>
                </a:cxn>
                <a:cxn ang="0">
                  <a:pos x="260" y="8"/>
                </a:cxn>
                <a:cxn ang="0">
                  <a:pos x="237" y="2"/>
                </a:cxn>
                <a:cxn ang="0">
                  <a:pos x="211" y="0"/>
                </a:cxn>
                <a:cxn ang="0">
                  <a:pos x="191" y="2"/>
                </a:cxn>
                <a:cxn ang="0">
                  <a:pos x="154" y="11"/>
                </a:cxn>
                <a:cxn ang="0">
                  <a:pos x="122" y="29"/>
                </a:cxn>
                <a:cxn ang="0">
                  <a:pos x="96" y="54"/>
                </a:cxn>
                <a:cxn ang="0">
                  <a:pos x="85" y="71"/>
                </a:cxn>
                <a:cxn ang="0">
                  <a:pos x="89" y="12"/>
                </a:cxn>
                <a:cxn ang="0">
                  <a:pos x="0" y="8"/>
                </a:cxn>
                <a:cxn ang="0">
                  <a:pos x="92" y="406"/>
                </a:cxn>
                <a:cxn ang="0">
                  <a:pos x="92" y="216"/>
                </a:cxn>
                <a:cxn ang="0">
                  <a:pos x="95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4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8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5" y="124"/>
                </a:cxn>
                <a:cxn ang="0">
                  <a:pos x="367" y="107"/>
                </a:cxn>
                <a:cxn ang="0">
                  <a:pos x="384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1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7" cy="327025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24" y="156"/>
                </a:cxn>
                <a:cxn ang="0">
                  <a:pos x="105" y="144"/>
                </a:cxn>
                <a:cxn ang="0">
                  <a:pos x="95" y="127"/>
                </a:cxn>
                <a:cxn ang="0">
                  <a:pos x="95" y="117"/>
                </a:cxn>
                <a:cxn ang="0">
                  <a:pos x="99" y="95"/>
                </a:cxn>
                <a:cxn ang="0">
                  <a:pos x="114" y="81"/>
                </a:cxn>
                <a:cxn ang="0">
                  <a:pos x="136" y="75"/>
                </a:cxn>
                <a:cxn ang="0">
                  <a:pos x="157" y="74"/>
                </a:cxn>
                <a:cxn ang="0">
                  <a:pos x="176" y="74"/>
                </a:cxn>
                <a:cxn ang="0">
                  <a:pos x="212" y="80"/>
                </a:cxn>
                <a:cxn ang="0">
                  <a:pos x="235" y="86"/>
                </a:cxn>
                <a:cxn ang="0">
                  <a:pos x="237" y="8"/>
                </a:cxn>
                <a:cxn ang="0">
                  <a:pos x="219" y="5"/>
                </a:cxn>
                <a:cxn ang="0">
                  <a:pos x="180" y="0"/>
                </a:cxn>
                <a:cxn ang="0">
                  <a:pos x="162" y="0"/>
                </a:cxn>
                <a:cxn ang="0">
                  <a:pos x="127" y="2"/>
                </a:cxn>
                <a:cxn ang="0">
                  <a:pos x="95" y="9"/>
                </a:cxn>
                <a:cxn ang="0">
                  <a:pos x="67" y="20"/>
                </a:cxn>
                <a:cxn ang="0">
                  <a:pos x="42" y="34"/>
                </a:cxn>
                <a:cxn ang="0">
                  <a:pos x="24" y="52"/>
                </a:cxn>
                <a:cxn ang="0">
                  <a:pos x="10" y="74"/>
                </a:cxn>
                <a:cxn ang="0">
                  <a:pos x="1" y="98"/>
                </a:cxn>
                <a:cxn ang="0">
                  <a:pos x="0" y="126"/>
                </a:cxn>
                <a:cxn ang="0">
                  <a:pos x="0" y="140"/>
                </a:cxn>
                <a:cxn ang="0">
                  <a:pos x="4" y="164"/>
                </a:cxn>
                <a:cxn ang="0">
                  <a:pos x="13" y="184"/>
                </a:cxn>
                <a:cxn ang="0">
                  <a:pos x="27" y="199"/>
                </a:cxn>
                <a:cxn ang="0">
                  <a:pos x="50" y="216"/>
                </a:cxn>
                <a:cxn ang="0">
                  <a:pos x="85" y="233"/>
                </a:cxn>
                <a:cxn ang="0">
                  <a:pos x="104" y="239"/>
                </a:cxn>
                <a:cxn ang="0">
                  <a:pos x="140" y="251"/>
                </a:cxn>
                <a:cxn ang="0">
                  <a:pos x="157" y="264"/>
                </a:cxn>
                <a:cxn ang="0">
                  <a:pos x="168" y="280"/>
                </a:cxn>
                <a:cxn ang="0">
                  <a:pos x="170" y="291"/>
                </a:cxn>
                <a:cxn ang="0">
                  <a:pos x="165" y="311"/>
                </a:cxn>
                <a:cxn ang="0">
                  <a:pos x="151" y="325"/>
                </a:cxn>
                <a:cxn ang="0">
                  <a:pos x="128" y="334"/>
                </a:cxn>
                <a:cxn ang="0">
                  <a:pos x="99" y="337"/>
                </a:cxn>
                <a:cxn ang="0">
                  <a:pos x="78" y="337"/>
                </a:cxn>
                <a:cxn ang="0">
                  <a:pos x="35" y="329"/>
                </a:cxn>
                <a:cxn ang="0">
                  <a:pos x="10" y="320"/>
                </a:cxn>
                <a:cxn ang="0">
                  <a:pos x="7" y="403"/>
                </a:cxn>
                <a:cxn ang="0">
                  <a:pos x="26" y="407"/>
                </a:cxn>
                <a:cxn ang="0">
                  <a:pos x="72" y="414"/>
                </a:cxn>
                <a:cxn ang="0">
                  <a:pos x="95" y="414"/>
                </a:cxn>
                <a:cxn ang="0">
                  <a:pos x="131" y="411"/>
                </a:cxn>
                <a:cxn ang="0">
                  <a:pos x="165" y="404"/>
                </a:cxn>
                <a:cxn ang="0">
                  <a:pos x="194" y="392"/>
                </a:cxn>
                <a:cxn ang="0">
                  <a:pos x="219" y="377"/>
                </a:cxn>
                <a:cxn ang="0">
                  <a:pos x="239" y="358"/>
                </a:cxn>
                <a:cxn ang="0">
                  <a:pos x="254" y="335"/>
                </a:cxn>
                <a:cxn ang="0">
                  <a:pos x="263" y="311"/>
                </a:cxn>
                <a:cxn ang="0">
                  <a:pos x="266" y="282"/>
                </a:cxn>
                <a:cxn ang="0">
                  <a:pos x="266" y="268"/>
                </a:cxn>
                <a:cxn ang="0">
                  <a:pos x="260" y="245"/>
                </a:cxn>
                <a:cxn ang="0">
                  <a:pos x="251" y="225"/>
                </a:cxn>
                <a:cxn ang="0">
                  <a:pos x="239" y="210"/>
                </a:cxn>
                <a:cxn ang="0">
                  <a:pos x="214" y="192"/>
                </a:cxn>
                <a:cxn ang="0">
                  <a:pos x="179" y="176"/>
                </a:cxn>
                <a:cxn ang="0">
                  <a:pos x="160" y="170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2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47" y="2"/>
                </a:cxn>
                <a:cxn ang="0">
                  <a:pos x="36" y="5"/>
                </a:cxn>
                <a:cxn ang="0">
                  <a:pos x="26" y="9"/>
                </a:cxn>
                <a:cxn ang="0">
                  <a:pos x="16" y="17"/>
                </a:cxn>
                <a:cxn ang="0">
                  <a:pos x="9" y="26"/>
                </a:cxn>
                <a:cxn ang="0">
                  <a:pos x="4" y="37"/>
                </a:cxn>
                <a:cxn ang="0">
                  <a:pos x="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72"/>
                </a:cxn>
                <a:cxn ang="0">
                  <a:pos x="4" y="83"/>
                </a:cxn>
                <a:cxn ang="0">
                  <a:pos x="9" y="94"/>
                </a:cxn>
                <a:cxn ang="0">
                  <a:pos x="16" y="103"/>
                </a:cxn>
                <a:cxn ang="0">
                  <a:pos x="26" y="109"/>
                </a:cxn>
                <a:cxn ang="0">
                  <a:pos x="36" y="115"/>
                </a:cxn>
                <a:cxn ang="0">
                  <a:pos x="47" y="118"/>
                </a:cxn>
                <a:cxn ang="0">
                  <a:pos x="59" y="120"/>
                </a:cxn>
                <a:cxn ang="0">
                  <a:pos x="59" y="120"/>
                </a:cxn>
                <a:cxn ang="0">
                  <a:pos x="72" y="118"/>
                </a:cxn>
                <a:cxn ang="0">
                  <a:pos x="82" y="115"/>
                </a:cxn>
                <a:cxn ang="0">
                  <a:pos x="93" y="109"/>
                </a:cxn>
                <a:cxn ang="0">
                  <a:pos x="101" y="103"/>
                </a:cxn>
                <a:cxn ang="0">
                  <a:pos x="108" y="94"/>
                </a:cxn>
                <a:cxn ang="0">
                  <a:pos x="114" y="83"/>
                </a:cxn>
                <a:cxn ang="0">
                  <a:pos x="118" y="72"/>
                </a:cxn>
                <a:cxn ang="0">
                  <a:pos x="119" y="60"/>
                </a:cxn>
                <a:cxn ang="0">
                  <a:pos x="119" y="60"/>
                </a:cxn>
                <a:cxn ang="0">
                  <a:pos x="118" y="48"/>
                </a:cxn>
                <a:cxn ang="0">
                  <a:pos x="114" y="37"/>
                </a:cxn>
                <a:cxn ang="0">
                  <a:pos x="108" y="26"/>
                </a:cxn>
                <a:cxn ang="0">
                  <a:pos x="101" y="17"/>
                </a:cxn>
                <a:cxn ang="0">
                  <a:pos x="93" y="9"/>
                </a:cxn>
                <a:cxn ang="0">
                  <a:pos x="82" y="5"/>
                </a:cxn>
                <a:cxn ang="0">
                  <a:pos x="72" y="2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3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358" y="3"/>
                </a:cxn>
                <a:cxn ang="0">
                  <a:pos x="358" y="3"/>
                </a:cxn>
                <a:cxn ang="0">
                  <a:pos x="259" y="400"/>
                </a:cxn>
                <a:cxn ang="0">
                  <a:pos x="159" y="0"/>
                </a:cxn>
                <a:cxn ang="0">
                  <a:pos x="51" y="0"/>
                </a:cxn>
                <a:cxn ang="0">
                  <a:pos x="0" y="536"/>
                </a:cxn>
                <a:cxn ang="0">
                  <a:pos x="96" y="536"/>
                </a:cxn>
                <a:cxn ang="0">
                  <a:pos x="96" y="533"/>
                </a:cxn>
                <a:cxn ang="0">
                  <a:pos x="96" y="533"/>
                </a:cxn>
                <a:cxn ang="0">
                  <a:pos x="103" y="375"/>
                </a:cxn>
                <a:cxn ang="0">
                  <a:pos x="113" y="149"/>
                </a:cxn>
                <a:cxn ang="0">
                  <a:pos x="113" y="149"/>
                </a:cxn>
                <a:cxn ang="0">
                  <a:pos x="167" y="375"/>
                </a:cxn>
                <a:cxn ang="0">
                  <a:pos x="207" y="533"/>
                </a:cxn>
                <a:cxn ang="0">
                  <a:pos x="207" y="536"/>
                </a:cxn>
                <a:cxn ang="0">
                  <a:pos x="303" y="536"/>
                </a:cxn>
                <a:cxn ang="0">
                  <a:pos x="303" y="533"/>
                </a:cxn>
                <a:cxn ang="0">
                  <a:pos x="303" y="533"/>
                </a:cxn>
                <a:cxn ang="0">
                  <a:pos x="397" y="146"/>
                </a:cxn>
                <a:cxn ang="0">
                  <a:pos x="397" y="146"/>
                </a:cxn>
                <a:cxn ang="0">
                  <a:pos x="412" y="371"/>
                </a:cxn>
                <a:cxn ang="0">
                  <a:pos x="423" y="533"/>
                </a:cxn>
                <a:cxn ang="0">
                  <a:pos x="423" y="536"/>
                </a:cxn>
                <a:cxn ang="0">
                  <a:pos x="522" y="536"/>
                </a:cxn>
                <a:cxn ang="0">
                  <a:pos x="470" y="0"/>
                </a:cxn>
                <a:cxn ang="0">
                  <a:pos x="360" y="0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4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17" y="88"/>
                </a:cxn>
                <a:cxn ang="0">
                  <a:pos x="301" y="53"/>
                </a:cxn>
                <a:cxn ang="0">
                  <a:pos x="274" y="25"/>
                </a:cxn>
                <a:cxn ang="0">
                  <a:pos x="235" y="10"/>
                </a:cxn>
                <a:cxn ang="0">
                  <a:pos x="186" y="2"/>
                </a:cxn>
                <a:cxn ang="0">
                  <a:pos x="130" y="4"/>
                </a:cxn>
                <a:cxn ang="0">
                  <a:pos x="23" y="27"/>
                </a:cxn>
                <a:cxn ang="0">
                  <a:pos x="42" y="103"/>
                </a:cxn>
                <a:cxn ang="0">
                  <a:pos x="96" y="82"/>
                </a:cxn>
                <a:cxn ang="0">
                  <a:pos x="153" y="76"/>
                </a:cxn>
                <a:cxn ang="0">
                  <a:pos x="188" y="79"/>
                </a:cxn>
                <a:cxn ang="0">
                  <a:pos x="219" y="100"/>
                </a:cxn>
                <a:cxn ang="0">
                  <a:pos x="229" y="144"/>
                </a:cxn>
                <a:cxn ang="0">
                  <a:pos x="203" y="163"/>
                </a:cxn>
                <a:cxn ang="0">
                  <a:pos x="131" y="172"/>
                </a:cxn>
                <a:cxn ang="0">
                  <a:pos x="75" y="192"/>
                </a:cxn>
                <a:cxn ang="0">
                  <a:pos x="33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2" y="359"/>
                </a:cxn>
                <a:cxn ang="0">
                  <a:pos x="32" y="383"/>
                </a:cxn>
                <a:cxn ang="0">
                  <a:pos x="56" y="402"/>
                </a:cxn>
                <a:cxn ang="0">
                  <a:pos x="88" y="412"/>
                </a:cxn>
                <a:cxn ang="0">
                  <a:pos x="113" y="414"/>
                </a:cxn>
                <a:cxn ang="0">
                  <a:pos x="168" y="405"/>
                </a:cxn>
                <a:cxn ang="0">
                  <a:pos x="214" y="377"/>
                </a:cxn>
                <a:cxn ang="0">
                  <a:pos x="237" y="351"/>
                </a:cxn>
                <a:cxn ang="0">
                  <a:pos x="235" y="406"/>
                </a:cxn>
                <a:cxn ang="0">
                  <a:pos x="324" y="402"/>
                </a:cxn>
                <a:cxn ang="0">
                  <a:pos x="321" y="296"/>
                </a:cxn>
                <a:cxn ang="0">
                  <a:pos x="128" y="339"/>
                </a:cxn>
                <a:cxn ang="0">
                  <a:pos x="102" y="327"/>
                </a:cxn>
                <a:cxn ang="0">
                  <a:pos x="90" y="302"/>
                </a:cxn>
                <a:cxn ang="0">
                  <a:pos x="90" y="284"/>
                </a:cxn>
                <a:cxn ang="0">
                  <a:pos x="98" y="264"/>
                </a:cxn>
                <a:cxn ang="0">
                  <a:pos x="116" y="249"/>
                </a:cxn>
                <a:cxn ang="0">
                  <a:pos x="168" y="232"/>
                </a:cxn>
                <a:cxn ang="0">
                  <a:pos x="229" y="235"/>
                </a:cxn>
                <a:cxn ang="0">
                  <a:pos x="223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8" y="339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5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/>
              <a:ahLst/>
              <a:cxnLst>
                <a:cxn ang="0">
                  <a:pos x="326" y="184"/>
                </a:cxn>
                <a:cxn ang="0">
                  <a:pos x="211" y="184"/>
                </a:cxn>
                <a:cxn ang="0">
                  <a:pos x="92" y="34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580"/>
                </a:cxn>
                <a:cxn ang="0">
                  <a:pos x="92" y="580"/>
                </a:cxn>
                <a:cxn ang="0">
                  <a:pos x="92" y="393"/>
                </a:cxn>
                <a:cxn ang="0">
                  <a:pos x="218" y="579"/>
                </a:cxn>
                <a:cxn ang="0">
                  <a:pos x="219" y="580"/>
                </a:cxn>
                <a:cxn ang="0">
                  <a:pos x="335" y="580"/>
                </a:cxn>
                <a:cxn ang="0">
                  <a:pos x="178" y="366"/>
                </a:cxn>
                <a:cxn ang="0">
                  <a:pos x="326" y="184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6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7" cy="328613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143" y="5"/>
                </a:cxn>
                <a:cxn ang="0">
                  <a:pos x="107" y="16"/>
                </a:cxn>
                <a:cxn ang="0">
                  <a:pos x="77" y="34"/>
                </a:cxn>
                <a:cxn ang="0">
                  <a:pos x="49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3" y="164"/>
                </a:cxn>
                <a:cxn ang="0">
                  <a:pos x="0" y="210"/>
                </a:cxn>
                <a:cxn ang="0">
                  <a:pos x="0" y="235"/>
                </a:cxn>
                <a:cxn ang="0">
                  <a:pos x="6" y="279"/>
                </a:cxn>
                <a:cxn ang="0">
                  <a:pos x="19" y="317"/>
                </a:cxn>
                <a:cxn ang="0">
                  <a:pos x="37" y="350"/>
                </a:cxn>
                <a:cxn ang="0">
                  <a:pos x="62" y="376"/>
                </a:cxn>
                <a:cxn ang="0">
                  <a:pos x="91" y="394"/>
                </a:cxn>
                <a:cxn ang="0">
                  <a:pos x="126" y="408"/>
                </a:cxn>
                <a:cxn ang="0">
                  <a:pos x="167" y="414"/>
                </a:cxn>
                <a:cxn ang="0">
                  <a:pos x="190" y="414"/>
                </a:cxn>
                <a:cxn ang="0">
                  <a:pos x="264" y="408"/>
                </a:cxn>
                <a:cxn ang="0">
                  <a:pos x="331" y="389"/>
                </a:cxn>
                <a:cxn ang="0">
                  <a:pos x="322" y="313"/>
                </a:cxn>
                <a:cxn ang="0">
                  <a:pos x="316" y="316"/>
                </a:cxn>
                <a:cxn ang="0">
                  <a:pos x="262" y="333"/>
                </a:cxn>
                <a:cxn ang="0">
                  <a:pos x="206" y="339"/>
                </a:cxn>
                <a:cxn ang="0">
                  <a:pos x="192" y="337"/>
                </a:cxn>
                <a:cxn ang="0">
                  <a:pos x="169" y="334"/>
                </a:cxn>
                <a:cxn ang="0">
                  <a:pos x="147" y="328"/>
                </a:cxn>
                <a:cxn ang="0">
                  <a:pos x="130" y="317"/>
                </a:cxn>
                <a:cxn ang="0">
                  <a:pos x="123" y="310"/>
                </a:cxn>
                <a:cxn ang="0">
                  <a:pos x="111" y="294"/>
                </a:cxn>
                <a:cxn ang="0">
                  <a:pos x="101" y="273"/>
                </a:cxn>
                <a:cxn ang="0">
                  <a:pos x="97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5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4" y="102"/>
                </a:cxn>
                <a:cxn ang="0">
                  <a:pos x="320" y="71"/>
                </a:cxn>
                <a:cxn ang="0">
                  <a:pos x="302" y="46"/>
                </a:cxn>
                <a:cxn ang="0">
                  <a:pos x="279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3" y="0"/>
                </a:cxn>
                <a:cxn ang="0">
                  <a:pos x="179" y="72"/>
                </a:cxn>
                <a:cxn ang="0">
                  <a:pos x="195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3" y="152"/>
                </a:cxn>
                <a:cxn ang="0">
                  <a:pos x="97" y="152"/>
                </a:cxn>
                <a:cxn ang="0">
                  <a:pos x="107" y="118"/>
                </a:cxn>
                <a:cxn ang="0">
                  <a:pos x="126" y="94"/>
                </a:cxn>
                <a:cxn ang="0">
                  <a:pos x="149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7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24" y="80"/>
                </a:cxn>
                <a:cxn ang="0">
                  <a:pos x="124" y="536"/>
                </a:cxn>
                <a:cxn ang="0">
                  <a:pos x="219" y="536"/>
                </a:cxn>
                <a:cxn ang="0">
                  <a:pos x="219" y="80"/>
                </a:cxn>
                <a:cxn ang="0">
                  <a:pos x="343" y="80"/>
                </a:cxn>
                <a:cxn ang="0">
                  <a:pos x="343" y="0"/>
                </a:cxn>
                <a:cxn ang="0">
                  <a:pos x="0" y="0"/>
                </a:cxn>
                <a:cxn ang="0">
                  <a:pos x="0" y="80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8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2" cy="428625"/>
            </a:xfrm>
            <a:custGeom>
              <a:avLst/>
              <a:gdLst/>
              <a:ahLst/>
              <a:cxnLst>
                <a:cxn ang="0">
                  <a:pos x="202" y="308"/>
                </a:cxn>
                <a:cxn ang="0">
                  <a:pos x="194" y="300"/>
                </a:cxn>
                <a:cxn ang="0">
                  <a:pos x="225" y="292"/>
                </a:cxn>
                <a:cxn ang="0">
                  <a:pos x="252" y="281"/>
                </a:cxn>
                <a:cxn ang="0">
                  <a:pos x="275" y="266"/>
                </a:cxn>
                <a:cxn ang="0">
                  <a:pos x="295" y="248"/>
                </a:cxn>
                <a:cxn ang="0">
                  <a:pos x="312" y="226"/>
                </a:cxn>
                <a:cxn ang="0">
                  <a:pos x="324" y="203"/>
                </a:cxn>
                <a:cxn ang="0">
                  <a:pos x="332" y="176"/>
                </a:cxn>
                <a:cxn ang="0">
                  <a:pos x="335" y="148"/>
                </a:cxn>
                <a:cxn ang="0">
                  <a:pos x="333" y="130"/>
                </a:cxn>
                <a:cxn ang="0">
                  <a:pos x="327" y="98"/>
                </a:cxn>
                <a:cxn ang="0">
                  <a:pos x="315" y="70"/>
                </a:cxn>
                <a:cxn ang="0">
                  <a:pos x="298" y="47"/>
                </a:cxn>
                <a:cxn ang="0">
                  <a:pos x="274" y="29"/>
                </a:cxn>
                <a:cxn ang="0">
                  <a:pos x="245" y="15"/>
                </a:cxn>
                <a:cxn ang="0">
                  <a:pos x="209" y="6"/>
                </a:cxn>
                <a:cxn ang="0">
                  <a:pos x="168" y="1"/>
                </a:cxn>
                <a:cxn ang="0">
                  <a:pos x="145" y="0"/>
                </a:cxn>
                <a:cxn ang="0">
                  <a:pos x="3" y="4"/>
                </a:cxn>
                <a:cxn ang="0">
                  <a:pos x="0" y="540"/>
                </a:cxn>
                <a:cxn ang="0">
                  <a:pos x="93" y="312"/>
                </a:cxn>
                <a:cxn ang="0">
                  <a:pos x="254" y="539"/>
                </a:cxn>
                <a:cxn ang="0">
                  <a:pos x="373" y="540"/>
                </a:cxn>
                <a:cxn ang="0">
                  <a:pos x="234" y="350"/>
                </a:cxn>
                <a:cxn ang="0">
                  <a:pos x="202" y="308"/>
                </a:cxn>
                <a:cxn ang="0">
                  <a:pos x="93" y="81"/>
                </a:cxn>
                <a:cxn ang="0">
                  <a:pos x="133" y="79"/>
                </a:cxn>
                <a:cxn ang="0">
                  <a:pos x="159" y="79"/>
                </a:cxn>
                <a:cxn ang="0">
                  <a:pos x="197" y="90"/>
                </a:cxn>
                <a:cxn ang="0">
                  <a:pos x="211" y="98"/>
                </a:cxn>
                <a:cxn ang="0">
                  <a:pos x="223" y="108"/>
                </a:cxn>
                <a:cxn ang="0">
                  <a:pos x="231" y="122"/>
                </a:cxn>
                <a:cxn ang="0">
                  <a:pos x="235" y="139"/>
                </a:cxn>
                <a:cxn ang="0">
                  <a:pos x="237" y="157"/>
                </a:cxn>
                <a:cxn ang="0">
                  <a:pos x="234" y="176"/>
                </a:cxn>
                <a:cxn ang="0">
                  <a:pos x="229" y="193"/>
                </a:cxn>
                <a:cxn ang="0">
                  <a:pos x="220" y="206"/>
                </a:cxn>
                <a:cxn ang="0">
                  <a:pos x="208" y="219"/>
                </a:cxn>
                <a:cxn ang="0">
                  <a:pos x="193" y="228"/>
                </a:cxn>
                <a:cxn ang="0">
                  <a:pos x="154" y="239"/>
                </a:cxn>
                <a:cxn ang="0">
                  <a:pos x="130" y="240"/>
                </a:cxn>
                <a:cxn ang="0">
                  <a:pos x="93" y="81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9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144" y="5"/>
                </a:cxn>
                <a:cxn ang="0">
                  <a:pos x="107" y="16"/>
                </a:cxn>
                <a:cxn ang="0">
                  <a:pos x="76" y="34"/>
                </a:cxn>
                <a:cxn ang="0">
                  <a:pos x="50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4" y="164"/>
                </a:cxn>
                <a:cxn ang="0">
                  <a:pos x="0" y="210"/>
                </a:cxn>
                <a:cxn ang="0">
                  <a:pos x="1" y="235"/>
                </a:cxn>
                <a:cxn ang="0">
                  <a:pos x="7" y="279"/>
                </a:cxn>
                <a:cxn ang="0">
                  <a:pos x="19" y="317"/>
                </a:cxn>
                <a:cxn ang="0">
                  <a:pos x="36" y="350"/>
                </a:cxn>
                <a:cxn ang="0">
                  <a:pos x="61" y="376"/>
                </a:cxn>
                <a:cxn ang="0">
                  <a:pos x="90" y="394"/>
                </a:cxn>
                <a:cxn ang="0">
                  <a:pos x="127" y="408"/>
                </a:cxn>
                <a:cxn ang="0">
                  <a:pos x="168" y="414"/>
                </a:cxn>
                <a:cxn ang="0">
                  <a:pos x="191" y="414"/>
                </a:cxn>
                <a:cxn ang="0">
                  <a:pos x="265" y="408"/>
                </a:cxn>
                <a:cxn ang="0">
                  <a:pos x="330" y="389"/>
                </a:cxn>
                <a:cxn ang="0">
                  <a:pos x="321" y="313"/>
                </a:cxn>
                <a:cxn ang="0">
                  <a:pos x="317" y="316"/>
                </a:cxn>
                <a:cxn ang="0">
                  <a:pos x="263" y="333"/>
                </a:cxn>
                <a:cxn ang="0">
                  <a:pos x="206" y="339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8"/>
                </a:cxn>
                <a:cxn ang="0">
                  <a:pos x="130" y="317"/>
                </a:cxn>
                <a:cxn ang="0">
                  <a:pos x="124" y="310"/>
                </a:cxn>
                <a:cxn ang="0">
                  <a:pos x="111" y="294"/>
                </a:cxn>
                <a:cxn ang="0">
                  <a:pos x="102" y="273"/>
                </a:cxn>
                <a:cxn ang="0">
                  <a:pos x="96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5" y="102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2" y="0"/>
                </a:cxn>
                <a:cxn ang="0">
                  <a:pos x="179" y="72"/>
                </a:cxn>
                <a:cxn ang="0">
                  <a:pos x="196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4" y="152"/>
                </a:cxn>
                <a:cxn ang="0">
                  <a:pos x="98" y="152"/>
                </a:cxn>
                <a:cxn ang="0">
                  <a:pos x="108" y="118"/>
                </a:cxn>
                <a:cxn ang="0">
                  <a:pos x="125" y="94"/>
                </a:cxn>
                <a:cxn ang="0">
                  <a:pos x="150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20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/>
              <a:ahLst/>
              <a:cxnLst>
                <a:cxn ang="0">
                  <a:pos x="323" y="135"/>
                </a:cxn>
                <a:cxn ang="0">
                  <a:pos x="317" y="88"/>
                </a:cxn>
                <a:cxn ang="0">
                  <a:pos x="302" y="53"/>
                </a:cxn>
                <a:cxn ang="0">
                  <a:pos x="276" y="25"/>
                </a:cxn>
                <a:cxn ang="0">
                  <a:pos x="238" y="10"/>
                </a:cxn>
                <a:cxn ang="0">
                  <a:pos x="187" y="2"/>
                </a:cxn>
                <a:cxn ang="0">
                  <a:pos x="132" y="4"/>
                </a:cxn>
                <a:cxn ang="0">
                  <a:pos x="25" y="27"/>
                </a:cxn>
                <a:cxn ang="0">
                  <a:pos x="45" y="103"/>
                </a:cxn>
                <a:cxn ang="0">
                  <a:pos x="98" y="82"/>
                </a:cxn>
                <a:cxn ang="0">
                  <a:pos x="153" y="76"/>
                </a:cxn>
                <a:cxn ang="0">
                  <a:pos x="189" y="79"/>
                </a:cxn>
                <a:cxn ang="0">
                  <a:pos x="221" y="100"/>
                </a:cxn>
                <a:cxn ang="0">
                  <a:pos x="230" y="144"/>
                </a:cxn>
                <a:cxn ang="0">
                  <a:pos x="204" y="163"/>
                </a:cxn>
                <a:cxn ang="0">
                  <a:pos x="134" y="172"/>
                </a:cxn>
                <a:cxn ang="0">
                  <a:pos x="77" y="192"/>
                </a:cxn>
                <a:cxn ang="0">
                  <a:pos x="36" y="219"/>
                </a:cxn>
                <a:cxn ang="0">
                  <a:pos x="10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4" y="359"/>
                </a:cxn>
                <a:cxn ang="0">
                  <a:pos x="32" y="383"/>
                </a:cxn>
                <a:cxn ang="0">
                  <a:pos x="59" y="402"/>
                </a:cxn>
                <a:cxn ang="0">
                  <a:pos x="89" y="412"/>
                </a:cxn>
                <a:cxn ang="0">
                  <a:pos x="114" y="414"/>
                </a:cxn>
                <a:cxn ang="0">
                  <a:pos x="170" y="405"/>
                </a:cxn>
                <a:cxn ang="0">
                  <a:pos x="215" y="377"/>
                </a:cxn>
                <a:cxn ang="0">
                  <a:pos x="238" y="351"/>
                </a:cxn>
                <a:cxn ang="0">
                  <a:pos x="236" y="406"/>
                </a:cxn>
                <a:cxn ang="0">
                  <a:pos x="325" y="402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7"/>
                </a:cxn>
                <a:cxn ang="0">
                  <a:pos x="91" y="302"/>
                </a:cxn>
                <a:cxn ang="0">
                  <a:pos x="91" y="284"/>
                </a:cxn>
                <a:cxn ang="0">
                  <a:pos x="100" y="264"/>
                </a:cxn>
                <a:cxn ang="0">
                  <a:pos x="117" y="249"/>
                </a:cxn>
                <a:cxn ang="0">
                  <a:pos x="169" y="232"/>
                </a:cxn>
                <a:cxn ang="0">
                  <a:pos x="230" y="235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21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22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23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49" y="2"/>
                </a:cxn>
                <a:cxn ang="0">
                  <a:pos x="37" y="5"/>
                </a:cxn>
                <a:cxn ang="0">
                  <a:pos x="28" y="11"/>
                </a:cxn>
                <a:cxn ang="0">
                  <a:pos x="18" y="19"/>
                </a:cxn>
                <a:cxn ang="0">
                  <a:pos x="11" y="26"/>
                </a:cxn>
                <a:cxn ang="0">
                  <a:pos x="5" y="37"/>
                </a:cxn>
                <a:cxn ang="0">
                  <a:pos x="2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5" y="85"/>
                </a:cxn>
                <a:cxn ang="0">
                  <a:pos x="11" y="94"/>
                </a:cxn>
                <a:cxn ang="0">
                  <a:pos x="18" y="103"/>
                </a:cxn>
                <a:cxn ang="0">
                  <a:pos x="28" y="111"/>
                </a:cxn>
                <a:cxn ang="0">
                  <a:pos x="37" y="115"/>
                </a:cxn>
                <a:cxn ang="0">
                  <a:pos x="49" y="120"/>
                </a:cxn>
                <a:cxn ang="0">
                  <a:pos x="60" y="120"/>
                </a:cxn>
                <a:cxn ang="0">
                  <a:pos x="60" y="120"/>
                </a:cxn>
                <a:cxn ang="0">
                  <a:pos x="72" y="120"/>
                </a:cxn>
                <a:cxn ang="0">
                  <a:pos x="84" y="115"/>
                </a:cxn>
                <a:cxn ang="0">
                  <a:pos x="94" y="111"/>
                </a:cxn>
                <a:cxn ang="0">
                  <a:pos x="103" y="103"/>
                </a:cxn>
                <a:cxn ang="0">
                  <a:pos x="110" y="94"/>
                </a:cxn>
                <a:cxn ang="0">
                  <a:pos x="116" y="85"/>
                </a:cxn>
                <a:cxn ang="0">
                  <a:pos x="120" y="72"/>
                </a:cxn>
                <a:cxn ang="0">
                  <a:pos x="121" y="60"/>
                </a:cxn>
                <a:cxn ang="0">
                  <a:pos x="121" y="60"/>
                </a:cxn>
                <a:cxn ang="0">
                  <a:pos x="120" y="48"/>
                </a:cxn>
                <a:cxn ang="0">
                  <a:pos x="116" y="37"/>
                </a:cxn>
                <a:cxn ang="0">
                  <a:pos x="110" y="26"/>
                </a:cxn>
                <a:cxn ang="0">
                  <a:pos x="103" y="19"/>
                </a:cxn>
                <a:cxn ang="0">
                  <a:pos x="94" y="11"/>
                </a:cxn>
                <a:cxn ang="0">
                  <a:pos x="84" y="5"/>
                </a:cxn>
                <a:cxn ang="0">
                  <a:pos x="72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48225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gray">
          <a:xfrm>
            <a:off x="2786400" y="2916679"/>
            <a:ext cx="3571200" cy="10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5978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文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51952" y="368966"/>
            <a:ext cx="7200080" cy="360004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l"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6" name="正方形/長方形 11"/>
          <p:cNvSpPr>
            <a:spLocks noChangeArrowheads="1"/>
          </p:cNvSpPr>
          <p:nvPr userDrawn="1"/>
        </p:nvSpPr>
        <p:spPr bwMode="gray">
          <a:xfrm>
            <a:off x="1" y="739775"/>
            <a:ext cx="9144000" cy="7448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grpSp>
        <p:nvGrpSpPr>
          <p:cNvPr id="37" name="グループ化 62"/>
          <p:cNvGrpSpPr/>
          <p:nvPr userDrawn="1"/>
        </p:nvGrpSpPr>
        <p:grpSpPr bwMode="gray">
          <a:xfrm>
            <a:off x="-4" y="739775"/>
            <a:ext cx="1481336" cy="74485"/>
            <a:chOff x="312738" y="2747963"/>
            <a:chExt cx="1970087" cy="109537"/>
          </a:xfrm>
        </p:grpSpPr>
        <p:sp>
          <p:nvSpPr>
            <p:cNvPr id="38" name="正方形/長方形 37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80"/>
                </a:solidFill>
              </a:endParaRPr>
            </a:p>
          </p:txBody>
        </p:sp>
        <p:sp>
          <p:nvSpPr>
            <p:cNvPr id="40" name="正方形/長方形 39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80"/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 bwMode="gray">
          <a:xfrm>
            <a:off x="7625254" y="202284"/>
            <a:ext cx="1344915" cy="386569"/>
            <a:chOff x="6642100" y="547566"/>
            <a:chExt cx="1982788" cy="569913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8099425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45" name="Freeform 7"/>
            <p:cNvSpPr>
              <a:spLocks/>
            </p:cNvSpPr>
            <p:nvPr/>
          </p:nvSpPr>
          <p:spPr bwMode="gray">
            <a:xfrm>
              <a:off x="7207250" y="555504"/>
              <a:ext cx="288925" cy="26828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46" name="Freeform 9"/>
            <p:cNvSpPr>
              <a:spLocks noEditPoints="1"/>
            </p:cNvSpPr>
            <p:nvPr/>
          </p:nvSpPr>
          <p:spPr bwMode="gray">
            <a:xfrm>
              <a:off x="7434263" y="555504"/>
              <a:ext cx="338137" cy="26828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47" name="Rectangle 12"/>
            <p:cNvSpPr>
              <a:spLocks noChangeArrowheads="1"/>
            </p:cNvSpPr>
            <p:nvPr/>
          </p:nvSpPr>
          <p:spPr bwMode="gray">
            <a:xfrm>
              <a:off x="8440738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gray">
            <a:xfrm>
              <a:off x="6769100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2" name="Rectangle 15"/>
            <p:cNvSpPr>
              <a:spLocks noChangeArrowheads="1"/>
            </p:cNvSpPr>
            <p:nvPr/>
          </p:nvSpPr>
          <p:spPr bwMode="gray">
            <a:xfrm>
              <a:off x="7110413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gray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gray">
            <a:xfrm>
              <a:off x="6642100" y="898404"/>
              <a:ext cx="65088" cy="169862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gray">
            <a:xfrm>
              <a:off x="6742113" y="947616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6" name="Freeform 22"/>
            <p:cNvSpPr>
              <a:spLocks/>
            </p:cNvSpPr>
            <p:nvPr/>
          </p:nvSpPr>
          <p:spPr bwMode="gray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gray">
            <a:xfrm>
              <a:off x="7018338" y="947616"/>
              <a:ext cx="138112" cy="169863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8" name="Freeform 27"/>
            <p:cNvSpPr>
              <a:spLocks/>
            </p:cNvSpPr>
            <p:nvPr/>
          </p:nvSpPr>
          <p:spPr bwMode="gray">
            <a:xfrm>
              <a:off x="7178675" y="947616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gray">
            <a:xfrm>
              <a:off x="7196138" y="898404"/>
              <a:ext cx="39687" cy="36512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gray">
            <a:xfrm>
              <a:off x="7261225" y="947616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1" name="Freeform 33"/>
            <p:cNvSpPr>
              <a:spLocks noEditPoints="1"/>
            </p:cNvSpPr>
            <p:nvPr/>
          </p:nvSpPr>
          <p:spPr bwMode="gray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2" name="Freeform 36"/>
            <p:cNvSpPr>
              <a:spLocks/>
            </p:cNvSpPr>
            <p:nvPr/>
          </p:nvSpPr>
          <p:spPr bwMode="gray">
            <a:xfrm>
              <a:off x="7686675" y="893641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3" name="Freeform 38"/>
            <p:cNvSpPr>
              <a:spLocks noEditPoints="1"/>
            </p:cNvSpPr>
            <p:nvPr/>
          </p:nvSpPr>
          <p:spPr bwMode="gray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4" name="Freeform 41"/>
            <p:cNvSpPr>
              <a:spLocks/>
            </p:cNvSpPr>
            <p:nvPr/>
          </p:nvSpPr>
          <p:spPr bwMode="gray">
            <a:xfrm>
              <a:off x="75834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gray">
            <a:xfrm>
              <a:off x="8045450" y="901579"/>
              <a:ext cx="192088" cy="166687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6" name="Freeform 45"/>
            <p:cNvSpPr>
              <a:spLocks noEditPoints="1"/>
            </p:cNvSpPr>
            <p:nvPr/>
          </p:nvSpPr>
          <p:spPr bwMode="gray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7" name="Freeform 48"/>
            <p:cNvSpPr>
              <a:spLocks/>
            </p:cNvSpPr>
            <p:nvPr/>
          </p:nvSpPr>
          <p:spPr bwMode="gray">
            <a:xfrm>
              <a:off x="85359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8" name="Freeform 50"/>
            <p:cNvSpPr>
              <a:spLocks/>
            </p:cNvSpPr>
            <p:nvPr/>
          </p:nvSpPr>
          <p:spPr bwMode="gray">
            <a:xfrm>
              <a:off x="8383588" y="950791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  <p:sp>
          <p:nvSpPr>
            <p:cNvPr id="89" name="Freeform 52"/>
            <p:cNvSpPr>
              <a:spLocks/>
            </p:cNvSpPr>
            <p:nvPr/>
          </p:nvSpPr>
          <p:spPr bwMode="gray">
            <a:xfrm>
              <a:off x="8521700" y="868241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80"/>
                </a:solidFill>
              </a:endParaRPr>
            </a:p>
          </p:txBody>
        </p:sp>
      </p:grpSp>
      <p:grpSp>
        <p:nvGrpSpPr>
          <p:cNvPr id="54" name="グループ化 72"/>
          <p:cNvGrpSpPr>
            <a:grpSpLocks/>
          </p:cNvGrpSpPr>
          <p:nvPr userDrawn="1"/>
        </p:nvGrpSpPr>
        <p:grpSpPr bwMode="gray">
          <a:xfrm>
            <a:off x="3016250" y="107950"/>
            <a:ext cx="3111500" cy="215900"/>
            <a:chOff x="2940050" y="107923"/>
            <a:chExt cx="3111581" cy="215900"/>
          </a:xfrm>
        </p:grpSpPr>
        <p:sp>
          <p:nvSpPr>
            <p:cNvPr id="55" name="円/楕円 54"/>
            <p:cNvSpPr>
              <a:spLocks/>
            </p:cNvSpPr>
            <p:nvPr/>
          </p:nvSpPr>
          <p:spPr bwMode="gray">
            <a:xfrm>
              <a:off x="2940050" y="107923"/>
              <a:ext cx="217494" cy="2159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円/楕円 55"/>
            <p:cNvSpPr>
              <a:spLocks/>
            </p:cNvSpPr>
            <p:nvPr/>
          </p:nvSpPr>
          <p:spPr bwMode="gray">
            <a:xfrm>
              <a:off x="5835725" y="107923"/>
              <a:ext cx="215906" cy="2159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 Box 13"/>
          <p:cNvSpPr txBox="1">
            <a:spLocks noChangeArrowheads="1"/>
          </p:cNvSpPr>
          <p:nvPr userDrawn="1"/>
        </p:nvSpPr>
        <p:spPr bwMode="gray">
          <a:xfrm>
            <a:off x="6372020" y="6669036"/>
            <a:ext cx="2160024" cy="18000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Hitachi, Ltd.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sp>
        <p:nvSpPr>
          <p:cNvPr id="5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532044" y="6489034"/>
            <a:ext cx="540006" cy="360004"/>
          </a:xfrm>
          <a:prstGeom prst="rect">
            <a:avLst/>
          </a:prstGeom>
        </p:spPr>
        <p:txBody>
          <a:bodyPr anchor="ctr"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&lt;#&gt;</a:t>
            </a:fld>
            <a:endParaRPr lang="en-US" altLang="ja-JP">
              <a:solidFill>
                <a:prstClr val="black"/>
              </a:solidFill>
            </a:endParaRPr>
          </a:p>
        </p:txBody>
      </p:sp>
      <p:sp>
        <p:nvSpPr>
          <p:cNvPr id="39" name="テキスト プレースホルダ 77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836712"/>
            <a:ext cx="8640960" cy="5472608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chemeClr val="accent2"/>
              </a:buClr>
              <a:buFont typeface="Wingdings" pitchFamily="2" charset="2"/>
              <a:buChar char="n"/>
              <a:defRPr sz="1600">
                <a:latin typeface="+mn-ea"/>
                <a:ea typeface="+mn-ea"/>
              </a:defRPr>
            </a:lvl1pPr>
            <a:lvl2pPr marL="631825" indent="-269875">
              <a:buClr>
                <a:schemeClr val="accent1"/>
              </a:buClr>
              <a:buFont typeface="Wingdings" pitchFamily="2" charset="2"/>
              <a:buChar char="p"/>
              <a:defRPr sz="1600">
                <a:latin typeface="+mn-ea"/>
                <a:ea typeface="+mn-ea"/>
              </a:defRPr>
            </a:lvl2pPr>
            <a:lvl3pPr marL="990600" indent="-276225">
              <a:buClr>
                <a:schemeClr val="accent6"/>
              </a:buClr>
              <a:buFont typeface="Wingdings" pitchFamily="2" charset="2"/>
              <a:buChar char="l"/>
              <a:defRPr sz="1600">
                <a:latin typeface="+mn-ea"/>
                <a:ea typeface="+mn-ea"/>
              </a:defRPr>
            </a:lvl3pPr>
            <a:lvl4pPr marL="1614488" indent="-361950">
              <a:buFont typeface="Wingdings" pitchFamily="2" charset="2"/>
              <a:buChar char="Ø"/>
              <a:defRPr sz="1600">
                <a:latin typeface="+mn-ea"/>
                <a:ea typeface="+mn-ea"/>
              </a:defRPr>
            </a:lvl4pPr>
            <a:lvl5pPr marL="1974850" indent="-269875">
              <a:buFont typeface="Wingdings" pitchFamily="2" charset="2"/>
              <a:buChar char="Ø"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xmlns="" val="1052478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正方形/長方形 11"/>
          <p:cNvSpPr>
            <a:spLocks noChangeArrowheads="1"/>
          </p:cNvSpPr>
          <p:nvPr/>
        </p:nvSpPr>
        <p:spPr bwMode="gray">
          <a:xfrm>
            <a:off x="1" y="739775"/>
            <a:ext cx="9144000" cy="7448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ja-JP" altLang="en-US" sz="2600">
              <a:solidFill>
                <a:prstClr val="white"/>
              </a:solidFill>
            </a:endParaRPr>
          </a:p>
        </p:txBody>
      </p:sp>
      <p:grpSp>
        <p:nvGrpSpPr>
          <p:cNvPr id="2" name="グループ化 62"/>
          <p:cNvGrpSpPr/>
          <p:nvPr userDrawn="1"/>
        </p:nvGrpSpPr>
        <p:grpSpPr bwMode="gray">
          <a:xfrm>
            <a:off x="-4" y="739775"/>
            <a:ext cx="1481336" cy="74485"/>
            <a:chOff x="312738" y="2747963"/>
            <a:chExt cx="1970087" cy="109537"/>
          </a:xfrm>
        </p:grpSpPr>
        <p:sp>
          <p:nvSpPr>
            <p:cNvPr id="89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 dirty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90" name="正方形/長方形 89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 dirty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</p:grpSp>
      <p:grpSp>
        <p:nvGrpSpPr>
          <p:cNvPr id="3" name="グループ化 37"/>
          <p:cNvGrpSpPr/>
          <p:nvPr userDrawn="1"/>
        </p:nvGrpSpPr>
        <p:grpSpPr bwMode="gray">
          <a:xfrm>
            <a:off x="7625254" y="202284"/>
            <a:ext cx="1344915" cy="386569"/>
            <a:chOff x="6642100" y="547566"/>
            <a:chExt cx="1982788" cy="569913"/>
          </a:xfrm>
        </p:grpSpPr>
        <p:sp>
          <p:nvSpPr>
            <p:cNvPr id="39" name="Freeform 5"/>
            <p:cNvSpPr>
              <a:spLocks/>
            </p:cNvSpPr>
            <p:nvPr/>
          </p:nvSpPr>
          <p:spPr bwMode="gray">
            <a:xfrm>
              <a:off x="8099425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gray">
            <a:xfrm>
              <a:off x="7207250" y="555504"/>
              <a:ext cx="288925" cy="26828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44" name="Freeform 9"/>
            <p:cNvSpPr>
              <a:spLocks noEditPoints="1"/>
            </p:cNvSpPr>
            <p:nvPr/>
          </p:nvSpPr>
          <p:spPr bwMode="gray">
            <a:xfrm>
              <a:off x="7434263" y="555504"/>
              <a:ext cx="338137" cy="26828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45" name="Rectangle 12"/>
            <p:cNvSpPr>
              <a:spLocks noChangeArrowheads="1"/>
            </p:cNvSpPr>
            <p:nvPr/>
          </p:nvSpPr>
          <p:spPr bwMode="gray">
            <a:xfrm>
              <a:off x="8440738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gray">
            <a:xfrm>
              <a:off x="6769100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gray">
            <a:xfrm>
              <a:off x="7110413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gray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52" name="Freeform 18"/>
            <p:cNvSpPr>
              <a:spLocks/>
            </p:cNvSpPr>
            <p:nvPr/>
          </p:nvSpPr>
          <p:spPr bwMode="gray">
            <a:xfrm>
              <a:off x="6642100" y="898404"/>
              <a:ext cx="65088" cy="169862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53" name="Freeform 20"/>
            <p:cNvSpPr>
              <a:spLocks/>
            </p:cNvSpPr>
            <p:nvPr/>
          </p:nvSpPr>
          <p:spPr bwMode="gray">
            <a:xfrm>
              <a:off x="6742113" y="947616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54" name="Freeform 22"/>
            <p:cNvSpPr>
              <a:spLocks/>
            </p:cNvSpPr>
            <p:nvPr/>
          </p:nvSpPr>
          <p:spPr bwMode="gray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55" name="Freeform 24"/>
            <p:cNvSpPr>
              <a:spLocks noEditPoints="1"/>
            </p:cNvSpPr>
            <p:nvPr/>
          </p:nvSpPr>
          <p:spPr bwMode="gray">
            <a:xfrm>
              <a:off x="7018338" y="947616"/>
              <a:ext cx="138112" cy="169863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57" name="Freeform 27"/>
            <p:cNvSpPr>
              <a:spLocks/>
            </p:cNvSpPr>
            <p:nvPr/>
          </p:nvSpPr>
          <p:spPr bwMode="gray">
            <a:xfrm>
              <a:off x="7178675" y="947616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gray">
            <a:xfrm>
              <a:off x="7196138" y="898404"/>
              <a:ext cx="39687" cy="36512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59" name="Freeform 31"/>
            <p:cNvSpPr>
              <a:spLocks/>
            </p:cNvSpPr>
            <p:nvPr/>
          </p:nvSpPr>
          <p:spPr bwMode="gray">
            <a:xfrm>
              <a:off x="7261225" y="947616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60" name="Freeform 33"/>
            <p:cNvSpPr>
              <a:spLocks noEditPoints="1"/>
            </p:cNvSpPr>
            <p:nvPr/>
          </p:nvSpPr>
          <p:spPr bwMode="gray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61" name="Freeform 36"/>
            <p:cNvSpPr>
              <a:spLocks/>
            </p:cNvSpPr>
            <p:nvPr/>
          </p:nvSpPr>
          <p:spPr bwMode="gray">
            <a:xfrm>
              <a:off x="7686675" y="893641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62" name="Freeform 38"/>
            <p:cNvSpPr>
              <a:spLocks noEditPoints="1"/>
            </p:cNvSpPr>
            <p:nvPr/>
          </p:nvSpPr>
          <p:spPr bwMode="gray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63" name="Freeform 41"/>
            <p:cNvSpPr>
              <a:spLocks/>
            </p:cNvSpPr>
            <p:nvPr/>
          </p:nvSpPr>
          <p:spPr bwMode="gray">
            <a:xfrm>
              <a:off x="75834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gray">
            <a:xfrm>
              <a:off x="8045450" y="901579"/>
              <a:ext cx="192088" cy="166687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65" name="Freeform 45"/>
            <p:cNvSpPr>
              <a:spLocks noEditPoints="1"/>
            </p:cNvSpPr>
            <p:nvPr/>
          </p:nvSpPr>
          <p:spPr bwMode="gray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gray">
            <a:xfrm>
              <a:off x="85359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67" name="Freeform 50"/>
            <p:cNvSpPr>
              <a:spLocks/>
            </p:cNvSpPr>
            <p:nvPr/>
          </p:nvSpPr>
          <p:spPr bwMode="gray">
            <a:xfrm>
              <a:off x="8383588" y="950791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gray">
            <a:xfrm>
              <a:off x="8521700" y="868241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 kern="0">
                <a:solidFill>
                  <a:sysClr val="windowText" lastClr="000080"/>
                </a:solidFill>
                <a:latin typeface="HGPｺﾞｼｯｸE" pitchFamily="50" charset="-128"/>
              </a:endParaRPr>
            </a:p>
          </p:txBody>
        </p:sp>
      </p:grpSp>
      <p:sp>
        <p:nvSpPr>
          <p:cNvPr id="33" name="テキスト プレースホルダ 38"/>
          <p:cNvSpPr>
            <a:spLocks noGrp="1"/>
          </p:cNvSpPr>
          <p:nvPr>
            <p:ph type="body" sz="quarter" idx="11"/>
          </p:nvPr>
        </p:nvSpPr>
        <p:spPr>
          <a:xfrm>
            <a:off x="179512" y="836712"/>
            <a:ext cx="8784976" cy="5760640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GPｺﾞｼｯｸE" pitchFamily="50" charset="-128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GPｺﾞｼｯｸE" pitchFamily="50" charset="-128"/>
                <a:cs typeface="Arial" pitchFamily="34" charset="0"/>
              </a:defRPr>
            </a:lvl2pPr>
            <a:lvl3pPr>
              <a:buFontTx/>
              <a:buBlip>
                <a:blip r:embed="rId4"/>
              </a:buBlip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GPｺﾞｼｯｸE" pitchFamily="50" charset="-128"/>
                <a:cs typeface="Arial" pitchFamily="34" charset="0"/>
              </a:defRPr>
            </a:lvl3pPr>
            <a:lvl4pPr>
              <a:buFontTx/>
              <a:buBlip>
                <a:blip r:embed="rId5"/>
              </a:buBlip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GPｺﾞｼｯｸE" pitchFamily="50" charset="-128"/>
                <a:cs typeface="Arial" pitchFamily="34" charset="0"/>
              </a:defRPr>
            </a:lvl4pPr>
            <a:lvl5pPr>
              <a:buFontTx/>
              <a:buBlip>
                <a:blip r:embed="rId6"/>
              </a:buBlip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GPｺﾞｼｯｸE" pitchFamily="50" charset="-128"/>
                <a:cs typeface="Arial" pitchFamily="34" charset="0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34" name="タイトル 1"/>
          <p:cNvSpPr>
            <a:spLocks noGrp="1"/>
          </p:cNvSpPr>
          <p:nvPr>
            <p:ph type="title"/>
          </p:nvPr>
        </p:nvSpPr>
        <p:spPr>
          <a:xfrm>
            <a:off x="179513" y="260648"/>
            <a:ext cx="7400730" cy="432048"/>
          </a:xfrm>
          <a:prstGeom prst="rect">
            <a:avLst/>
          </a:prstGeom>
        </p:spPr>
        <p:txBody>
          <a:bodyPr anchor="b" anchorCtr="0"/>
          <a:lstStyle>
            <a:lvl1pPr>
              <a:defRPr sz="2400">
                <a:solidFill>
                  <a:schemeClr val="tx1"/>
                </a:solidFill>
                <a:latin typeface="+mj-lt"/>
                <a:ea typeface="HGPｺﾞｼｯｸE" pitchFamily="50" charset="-128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5" name="Text Box 13"/>
          <p:cNvSpPr txBox="1">
            <a:spLocks noChangeArrowheads="1"/>
          </p:cNvSpPr>
          <p:nvPr userDrawn="1"/>
        </p:nvSpPr>
        <p:spPr bwMode="gray">
          <a:xfrm>
            <a:off x="6469464" y="6599238"/>
            <a:ext cx="2223686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US" altLang="ja-JP" sz="900" dirty="0">
                <a:solidFill>
                  <a:prstClr val="black"/>
                </a:solidFill>
                <a:ea typeface="ＭＳ Ｐゴシック" pitchFamily="50" charset="-128"/>
              </a:rPr>
              <a:t>© Hitachi, Ltd. </a:t>
            </a:r>
            <a:r>
              <a:rPr kumimoji="0" lang="en-US" altLang="ja-JP" sz="900" dirty="0" smtClean="0">
                <a:solidFill>
                  <a:prstClr val="black"/>
                </a:solidFill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ea typeface="ＭＳ Ｐゴシック" pitchFamily="50" charset="-128"/>
              </a:rPr>
              <a:t>All rights reserved.</a:t>
            </a:r>
          </a:p>
        </p:txBody>
      </p:sp>
      <p:sp>
        <p:nvSpPr>
          <p:cNvPr id="36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fld id="{ED881F7E-4721-4672-B9D1-22F8E31EDEB5}" type="slidenum">
              <a:rPr lang="en-US" altLang="ja-JP">
                <a:solidFill>
                  <a:prstClr val="black"/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&lt;#&gt;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945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11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4355976" y="1892300"/>
            <a:ext cx="4320480" cy="1143000"/>
          </a:xfrm>
        </p:spPr>
        <p:txBody>
          <a:bodyPr/>
          <a:lstStyle>
            <a:lvl1pPr algn="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ja-JP" altLang="en-US" noProof="0" smtClean="0"/>
              <a:t>マスター タイトルの書式設定</a:t>
            </a:r>
            <a:endParaRPr lang="ja-JP" altLang="en-US" noProof="0" dirty="0" smtClean="0"/>
          </a:p>
        </p:txBody>
      </p:sp>
      <p:sp>
        <p:nvSpPr>
          <p:cNvPr id="6212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4845186" y="4432300"/>
            <a:ext cx="3750307" cy="944563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ja-JP" altLang="en-US" noProof="0" smtClean="0"/>
              <a:t>マスター サブタイトルの書式設定</a:t>
            </a:r>
            <a:endParaRPr lang="ja-JP" alt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xmlns="" val="2737571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9958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40" r:id="rId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0" y="22225"/>
            <a:ext cx="731520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8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654" y="651271"/>
            <a:ext cx="8787496" cy="4217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093" name="Line 69"/>
          <p:cNvSpPr>
            <a:spLocks noChangeShapeType="1"/>
          </p:cNvSpPr>
          <p:nvPr/>
        </p:nvSpPr>
        <p:spPr bwMode="auto">
          <a:xfrm>
            <a:off x="8839200" y="0"/>
            <a:ext cx="0" cy="23558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lnSpc>
                <a:spcPct val="100000"/>
              </a:lnSpc>
            </a:pPr>
            <a:endParaRPr lang="ja-JP" altLang="en-US" sz="2400">
              <a:solidFill>
                <a:srgbClr val="000008"/>
              </a:solidFill>
              <a:latin typeface="NissanAG-Medium" pitchFamily="50" charset="0"/>
              <a:ea typeface="ＭＳ Ｐゴシック" charset="-128"/>
            </a:endParaRPr>
          </a:p>
        </p:txBody>
      </p:sp>
      <p:sp>
        <p:nvSpPr>
          <p:cNvPr id="1101" name="Line 77"/>
          <p:cNvSpPr>
            <a:spLocks noChangeShapeType="1"/>
          </p:cNvSpPr>
          <p:nvPr/>
        </p:nvSpPr>
        <p:spPr bwMode="auto">
          <a:xfrm>
            <a:off x="0" y="555625"/>
            <a:ext cx="8845550" cy="0"/>
          </a:xfrm>
          <a:prstGeom prst="line">
            <a:avLst/>
          </a:prstGeom>
          <a:noFill/>
          <a:ln w="57150">
            <a:solidFill>
              <a:srgbClr val="003F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endParaRPr lang="ja-JP" altLang="en-US" sz="2400">
              <a:solidFill>
                <a:srgbClr val="000008"/>
              </a:solidFill>
              <a:latin typeface="NissanAG-Medium" pitchFamily="50" charset="0"/>
              <a:ea typeface="ＭＳ Ｐゴシック" charset="-128"/>
            </a:endParaRPr>
          </a:p>
        </p:txBody>
      </p:sp>
      <p:pic>
        <p:nvPicPr>
          <p:cNvPr id="14" name="図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64300"/>
            <a:ext cx="914400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D:\Public\Pictures\Labeling Template\02_NSC_W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85756" y="6529388"/>
            <a:ext cx="19145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テキスト ボックス 5"/>
          <p:cNvSpPr txBox="1">
            <a:spLocks noChangeArrowheads="1"/>
          </p:cNvSpPr>
          <p:nvPr/>
        </p:nvSpPr>
        <p:spPr bwMode="auto">
          <a:xfrm>
            <a:off x="2713038" y="6540500"/>
            <a:ext cx="18669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ja-JP" sz="1100" dirty="0" smtClean="0">
                <a:solidFill>
                  <a:srgbClr val="FFFFFF"/>
                </a:solidFill>
              </a:rPr>
              <a:t>www.nissan-global.com</a:t>
            </a:r>
            <a:endParaRPr lang="ja-JP" altLang="en-US" sz="1100" dirty="0" smtClean="0">
              <a:solidFill>
                <a:srgbClr val="FFFFFF"/>
              </a:solidFill>
            </a:endParaRPr>
          </a:p>
        </p:txBody>
      </p:sp>
      <p:pic>
        <p:nvPicPr>
          <p:cNvPr id="1106" name="Picture 8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6656" y="77991"/>
            <a:ext cx="1283494" cy="38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8352928" y="6516052"/>
            <a:ext cx="755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fld id="{910A506D-191B-4D75-B5E8-A40F654946FD}" type="slidenum">
              <a:rPr lang="en-US" altLang="ja-JP" sz="1400" smtClean="0">
                <a:solidFill>
                  <a:srgbClr val="FFFFFF"/>
                </a:solidFill>
                <a:latin typeface="NissanAG-Medium" pitchFamily="50" charset="0"/>
                <a:ea typeface="ＭＳ Ｐゴシック" charset="-128"/>
              </a:rPr>
              <a:pPr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&lt;#&gt;</a:t>
            </a:fld>
            <a:endParaRPr lang="en-US" altLang="ja-JP" sz="1400" dirty="0" smtClean="0">
              <a:solidFill>
                <a:srgbClr val="FFFFFF"/>
              </a:solidFill>
              <a:latin typeface="NissanAG-Medium" pitchFamily="50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188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000000"/>
          </a:solidFill>
          <a:latin typeface="Verdana" pitchFamily="34" charset="0"/>
          <a:ea typeface="+mj-ea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000000"/>
          </a:solidFill>
          <a:latin typeface="NissanAG-Medium" pitchFamily="50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000000"/>
          </a:solidFill>
          <a:latin typeface="NissanAG-Medium" pitchFamily="50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000000"/>
          </a:solidFill>
          <a:latin typeface="NissanAG-Medium" pitchFamily="50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000000"/>
          </a:solidFill>
          <a:latin typeface="NissanAG-Medium" pitchFamily="50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000000"/>
          </a:solidFill>
          <a:latin typeface="NissanAG-Medium" pitchFamily="50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000000"/>
          </a:solidFill>
          <a:latin typeface="NissanAG-Medium" pitchFamily="50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000000"/>
          </a:solidFill>
          <a:latin typeface="NissanAG-Medium" pitchFamily="50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000000"/>
          </a:solidFill>
          <a:latin typeface="NissanAG-Medium" pitchFamily="50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3F66"/>
        </a:buClr>
        <a:buSzPct val="110000"/>
        <a:buFont typeface="Wingdings" pitchFamily="2" charset="2"/>
        <a:buChar char="n"/>
        <a:defRPr kumimoji="1" sz="2400">
          <a:solidFill>
            <a:srgbClr val="000000"/>
          </a:solidFill>
          <a:latin typeface="Verdana" pitchFamily="34" charset="0"/>
          <a:ea typeface="+mn-ea"/>
          <a:cs typeface="Verdana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95BB"/>
        </a:buClr>
        <a:buSzPct val="60000"/>
        <a:buFont typeface="Wingdings" pitchFamily="2" charset="2"/>
        <a:buChar char="n"/>
        <a:defRPr kumimoji="1" sz="2000">
          <a:solidFill>
            <a:srgbClr val="000000"/>
          </a:solidFill>
          <a:latin typeface="Verdana" pitchFamily="34" charset="0"/>
          <a:ea typeface="+mn-ea"/>
          <a:cs typeface="Verdana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F66"/>
        </a:buClr>
        <a:buSzPct val="95000"/>
        <a:buFont typeface="Wingdings" pitchFamily="2" charset="2"/>
        <a:buChar char="w"/>
        <a:defRPr kumimoji="1" sz="1800">
          <a:solidFill>
            <a:srgbClr val="000000"/>
          </a:solidFill>
          <a:latin typeface="Verdana" pitchFamily="34" charset="0"/>
          <a:ea typeface="+mn-ea"/>
          <a:cs typeface="Verdana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95BB"/>
        </a:buClr>
        <a:buSzPct val="65000"/>
        <a:buFont typeface="Wingdings" pitchFamily="2" charset="2"/>
        <a:buChar char="n"/>
        <a:defRPr kumimoji="1" sz="1600">
          <a:solidFill>
            <a:srgbClr val="000000"/>
          </a:solidFill>
          <a:latin typeface="Verdana" pitchFamily="34" charset="0"/>
          <a:ea typeface="+mn-ea"/>
          <a:cs typeface="Verdan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66"/>
        </a:buClr>
        <a:buSzPct val="60000"/>
        <a:buFont typeface="Wingdings" pitchFamily="2" charset="2"/>
        <a:buChar char="n"/>
        <a:defRPr kumimoji="1" sz="1600">
          <a:solidFill>
            <a:srgbClr val="000000"/>
          </a:solidFill>
          <a:latin typeface="Verdana" pitchFamily="34" charset="0"/>
          <a:ea typeface="+mn-ea"/>
          <a:cs typeface="Verdan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notesSlide" Target="../notesSlides/notesSlide18.xml"/><Relationship Id="rId5" Type="http://schemas.openxmlformats.org/officeDocument/2006/relationships/tags" Target="../tags/tag25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Text Box 83"/>
          <p:cNvSpPr txBox="1">
            <a:spLocks noChangeArrowheads="1"/>
          </p:cNvSpPr>
          <p:nvPr/>
        </p:nvSpPr>
        <p:spPr bwMode="gray">
          <a:xfrm>
            <a:off x="3887357" y="5123567"/>
            <a:ext cx="13692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ja-JP" sz="18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Hitachi, Ltd.</a:t>
            </a:r>
            <a:endParaRPr lang="ja-JP" altLang="en-US" sz="18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7" name="タイトル 28"/>
          <p:cNvSpPr>
            <a:spLocks noGrp="1"/>
          </p:cNvSpPr>
          <p:nvPr>
            <p:ph type="title"/>
          </p:nvPr>
        </p:nvSpPr>
        <p:spPr bwMode="gray">
          <a:xfrm>
            <a:off x="2786896" y="3113705"/>
            <a:ext cx="3570208" cy="738664"/>
          </a:xfrm>
        </p:spPr>
        <p:txBody>
          <a:bodyPr wrap="none"/>
          <a:lstStyle/>
          <a:p>
            <a:pPr algn="ctr">
              <a:lnSpc>
                <a:spcPct val="150000"/>
              </a:lnSpc>
              <a:spcBef>
                <a:spcPts val="4200"/>
              </a:spcBef>
            </a:pPr>
            <a:r>
              <a:rPr lang="en-US" altLang="ja-JP" sz="2800" dirty="0" err="1" smtClean="0"/>
              <a:t>CoE</a:t>
            </a:r>
            <a:r>
              <a:rPr lang="ja-JP" altLang="en-US" sz="2800" dirty="0"/>
              <a:t> </a:t>
            </a:r>
            <a:r>
              <a:rPr lang="en-US" altLang="ja-JP" sz="2800" dirty="0" smtClean="0"/>
              <a:t>Project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Overview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255875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-36512" y="44624"/>
            <a:ext cx="918051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15" tIns="45658" rIns="91315" bIns="4565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5pPr>
            <a:lvl6pPr marL="456576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6pPr>
            <a:lvl7pPr marL="913141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7pPr>
            <a:lvl8pPr marL="1369712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8pPr>
            <a:lvl9pPr marL="1826282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altLang="ja-JP" sz="2800" b="0" kern="0" dirty="0" smtClean="0">
                <a:solidFill>
                  <a:srgbClr val="000008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Current Status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111342" y="646186"/>
            <a:ext cx="3647152" cy="42473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solidFill>
                  <a:schemeClr val="bg1"/>
                </a:solidFill>
              </a:rPr>
              <a:t>Quoted from Nissan’s doc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gray">
          <a:xfrm>
            <a:off x="742950" y="1208088"/>
            <a:ext cx="1477963" cy="55086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400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A3 Plant study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gray">
          <a:xfrm>
            <a:off x="742950" y="1806575"/>
            <a:ext cx="1477963" cy="68897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>
              <a:defRPr/>
            </a:pPr>
            <a:r>
              <a:rPr lang="en-US" alt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Outbound new contract  in Brazil</a:t>
            </a: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gray">
          <a:xfrm>
            <a:off x="742950" y="2562225"/>
            <a:ext cx="1477963" cy="74612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>
              <a:defRPr/>
            </a:pPr>
            <a:r>
              <a:rPr lang="en-US" alt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NIS-MES SFC renewal in Europe</a:t>
            </a: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gray">
          <a:xfrm>
            <a:off x="2220913" y="1208088"/>
            <a:ext cx="6321425" cy="550862"/>
          </a:xfrm>
          <a:prstGeom prst="rect">
            <a:avLst/>
          </a:prstGeom>
          <a:noFill/>
          <a:ln w="9525" algn="ctr">
            <a:solidFill>
              <a:schemeClr val="bg2">
                <a:lumMod val="20000"/>
                <a:lumOff val="80000"/>
              </a:schemeClr>
            </a:solidFill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258763" indent="-174625" eaLnBrk="0" hangingPunct="0">
              <a:spcBef>
                <a:spcPct val="20000"/>
              </a:spcBef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485775" indent="-1905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400" b="0" dirty="0" smtClean="0"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Fit &amp; Gap analysis EPIC (NMEX) versus iNIMS-PCS (NBA) revealed a big gap between Japan PC processes and emerging countries PC processes (India, Mexico, etc.)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400" b="0" dirty="0" smtClean="0"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How to ensure the support of all processes &amp; design flexible and standard solutions ?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gray">
          <a:xfrm>
            <a:off x="2220913" y="2562225"/>
            <a:ext cx="6321425" cy="746125"/>
          </a:xfrm>
          <a:prstGeom prst="rect">
            <a:avLst/>
          </a:prstGeom>
          <a:noFill/>
          <a:ln w="9525" algn="ctr">
            <a:solidFill>
              <a:schemeClr val="bg2">
                <a:lumMod val="20000"/>
                <a:lumOff val="80000"/>
              </a:schemeClr>
            </a:solidFill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>
              <a:buClr>
                <a:schemeClr val="tx2"/>
              </a:buClr>
              <a:defRPr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Upgrade of shop floor control in Spain and UK required huge investment</a:t>
            </a:r>
          </a:p>
          <a:p>
            <a:pPr>
              <a:buClr>
                <a:schemeClr val="tx2"/>
              </a:buClr>
              <a:defRPr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Alliance PE VP wants to start alliance processes implementation in order to optimize IS/IT investment</a:t>
            </a:r>
          </a:p>
          <a:p>
            <a:pPr>
              <a:buClr>
                <a:schemeClr val="tx2"/>
              </a:buClr>
              <a:defRPr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How to minimize ISIT investment plan and maximize the re-use for the Alliance ?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gray">
          <a:xfrm>
            <a:off x="2220913" y="1806575"/>
            <a:ext cx="6321425" cy="688975"/>
          </a:xfrm>
          <a:prstGeom prst="rect">
            <a:avLst/>
          </a:prstGeom>
          <a:noFill/>
          <a:ln w="9525" algn="ctr">
            <a:solidFill>
              <a:schemeClr val="bg2">
                <a:lumMod val="20000"/>
                <a:lumOff val="80000"/>
              </a:schemeClr>
            </a:solidFill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>
              <a:buClr>
                <a:schemeClr val="tx2"/>
              </a:buClr>
              <a:defRPr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New business scheme to be implemented in a very short term and no clear idea on a shelf of possible solution at alliance level to be implemented</a:t>
            </a:r>
          </a:p>
          <a:p>
            <a:pPr>
              <a:buClr>
                <a:schemeClr val="tx2"/>
              </a:buClr>
              <a:defRPr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How to support future contract negotiation for the Alliance in a short period ?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gray">
          <a:xfrm>
            <a:off x="747713" y="3615131"/>
            <a:ext cx="3559175" cy="313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ctr" rotWithShape="0">
              <a:schemeClr val="tx2"/>
            </a:outerShdw>
          </a:effectLst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ko-KR" sz="1600" b="1">
                <a:latin typeface="Calibri" panose="020F0502020204030204" pitchFamily="34" charset="0"/>
                <a:ea typeface="Gulim" pitchFamily="34" charset="-127"/>
                <a:cs typeface="Calibri" panose="020F0502020204030204" pitchFamily="34" charset="0"/>
              </a:rPr>
              <a:t>From magical square…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gray">
          <a:xfrm>
            <a:off x="4681538" y="3607193"/>
            <a:ext cx="3840162" cy="313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ctr" rotWithShape="0">
              <a:schemeClr val="tx2"/>
            </a:outerShdw>
          </a:effectLst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fr-FR" altLang="ko-KR" sz="1600" b="1">
                <a:latin typeface="Calibri" panose="020F0502020204030204" pitchFamily="34" charset="0"/>
                <a:ea typeface="Gulim" pitchFamily="34" charset="-127"/>
                <a:cs typeface="Calibri" panose="020F0502020204030204" pitchFamily="34" charset="0"/>
              </a:rPr>
              <a:t>…. to Center of Excellence</a:t>
            </a:r>
          </a:p>
        </p:txBody>
      </p:sp>
      <p:sp>
        <p:nvSpPr>
          <p:cNvPr id="24" name="Isosceles Triangle 31"/>
          <p:cNvSpPr/>
          <p:nvPr/>
        </p:nvSpPr>
        <p:spPr>
          <a:xfrm rot="5400000">
            <a:off x="3352800" y="5006975"/>
            <a:ext cx="2332038" cy="22383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oup 32"/>
          <p:cNvGrpSpPr>
            <a:grpSpLocks/>
          </p:cNvGrpSpPr>
          <p:nvPr/>
        </p:nvGrpSpPr>
        <p:grpSpPr bwMode="auto">
          <a:xfrm>
            <a:off x="4805363" y="4052888"/>
            <a:ext cx="3630612" cy="2098675"/>
            <a:chOff x="690340" y="1872343"/>
            <a:chExt cx="7785100" cy="4049032"/>
          </a:xfrm>
        </p:grpSpPr>
        <p:sp>
          <p:nvSpPr>
            <p:cNvPr id="26" name="Oval 54"/>
            <p:cNvSpPr>
              <a:spLocks noChangeArrowheads="1"/>
            </p:cNvSpPr>
            <p:nvPr/>
          </p:nvSpPr>
          <p:spPr bwMode="auto">
            <a:xfrm>
              <a:off x="3396346" y="1872343"/>
              <a:ext cx="2409371" cy="1847170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rgbClr val="CC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4D4D4D"/>
              </a:solidFill>
              <a:round/>
              <a:headEnd/>
              <a:tailEnd/>
            </a:ln>
          </p:spPr>
          <p:txBody>
            <a:bodyPr wrap="none" lIns="90000" rIns="90000" anchor="ctr"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algn="ctr"/>
              <a:endParaRPr lang="nl-NL" altLang="en-US" sz="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 Box 55"/>
            <p:cNvSpPr txBox="1">
              <a:spLocks noChangeArrowheads="1"/>
            </p:cNvSpPr>
            <p:nvPr/>
          </p:nvSpPr>
          <p:spPr bwMode="auto">
            <a:xfrm>
              <a:off x="3396345" y="1951166"/>
              <a:ext cx="2409372" cy="819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rIns="90000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ko-KR" sz="600">
                  <a:latin typeface="Calibri" panose="020F0502020204030204" pitchFamily="34" charset="0"/>
                  <a:ea typeface="宋体" pitchFamily="2" charset="-122"/>
                  <a:cs typeface="Calibri" panose="020F0502020204030204" pitchFamily="34" charset="0"/>
                </a:rPr>
                <a:t>Alliance and Global convergence study</a:t>
              </a:r>
            </a:p>
            <a:p>
              <a:pPr algn="ctr"/>
              <a:r>
                <a:rPr lang="en-US" altLang="ko-KR" sz="600">
                  <a:latin typeface="Calibri" panose="020F0502020204030204" pitchFamily="34" charset="0"/>
                  <a:ea typeface="宋体" pitchFamily="2" charset="-122"/>
                  <a:cs typeface="Calibri" panose="020F0502020204030204" pitchFamily="34" charset="0"/>
                </a:rPr>
                <a:t>Knowledge Center</a:t>
              </a:r>
            </a:p>
            <a:p>
              <a:pPr algn="ctr"/>
              <a:r>
                <a:rPr lang="en-US" altLang="ko-KR" sz="600">
                  <a:latin typeface="Calibri" panose="020F0502020204030204" pitchFamily="34" charset="0"/>
                  <a:ea typeface="宋体" pitchFamily="2" charset="-122"/>
                  <a:cs typeface="Calibri" panose="020F0502020204030204" pitchFamily="34" charset="0"/>
                </a:rPr>
                <a:t>Deployment planning</a:t>
              </a:r>
            </a:p>
          </p:txBody>
        </p:sp>
        <p:sp>
          <p:nvSpPr>
            <p:cNvPr id="28" name="Arc 56"/>
            <p:cNvSpPr>
              <a:spLocks/>
            </p:cNvSpPr>
            <p:nvPr/>
          </p:nvSpPr>
          <p:spPr bwMode="auto">
            <a:xfrm>
              <a:off x="3089053" y="2466975"/>
              <a:ext cx="2952750" cy="763588"/>
            </a:xfrm>
            <a:custGeom>
              <a:avLst/>
              <a:gdLst>
                <a:gd name="T0" fmla="*/ 2147483647 w 33632"/>
                <a:gd name="T1" fmla="*/ 2147483647 h 21600"/>
                <a:gd name="T2" fmla="*/ 0 w 33632"/>
                <a:gd name="T3" fmla="*/ 2147483647 h 21600"/>
                <a:gd name="T4" fmla="*/ 2147483647 w 33632"/>
                <a:gd name="T5" fmla="*/ 0 h 21600"/>
                <a:gd name="T6" fmla="*/ 0 60000 65536"/>
                <a:gd name="T7" fmla="*/ 0 60000 65536"/>
                <a:gd name="T8" fmla="*/ 0 60000 65536"/>
                <a:gd name="T9" fmla="*/ 0 w 33632"/>
                <a:gd name="T10" fmla="*/ 0 h 21600"/>
                <a:gd name="T11" fmla="*/ 33632 w 3363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32" h="21600" fill="none" extrusionOk="0">
                  <a:moveTo>
                    <a:pt x="33631" y="13727"/>
                  </a:moveTo>
                  <a:cubicBezTo>
                    <a:pt x="29528" y="18712"/>
                    <a:pt x="23411" y="21599"/>
                    <a:pt x="16955" y="21600"/>
                  </a:cubicBezTo>
                  <a:cubicBezTo>
                    <a:pt x="10343" y="21600"/>
                    <a:pt x="4095" y="18571"/>
                    <a:pt x="-1" y="13382"/>
                  </a:cubicBezTo>
                </a:path>
                <a:path w="33632" h="21600" stroke="0" extrusionOk="0">
                  <a:moveTo>
                    <a:pt x="33631" y="13727"/>
                  </a:moveTo>
                  <a:cubicBezTo>
                    <a:pt x="29528" y="18712"/>
                    <a:pt x="23411" y="21599"/>
                    <a:pt x="16955" y="21600"/>
                  </a:cubicBezTo>
                  <a:cubicBezTo>
                    <a:pt x="10343" y="21600"/>
                    <a:pt x="4095" y="18571"/>
                    <a:pt x="-1" y="13382"/>
                  </a:cubicBezTo>
                  <a:lnTo>
                    <a:pt x="16955" y="0"/>
                  </a:lnTo>
                  <a:lnTo>
                    <a:pt x="33631" y="13727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9" name="Group 57"/>
            <p:cNvGrpSpPr>
              <a:grpSpLocks/>
            </p:cNvGrpSpPr>
            <p:nvPr/>
          </p:nvGrpSpPr>
          <p:grpSpPr bwMode="auto">
            <a:xfrm>
              <a:off x="690340" y="2944813"/>
              <a:ext cx="7785100" cy="2976562"/>
              <a:chOff x="668" y="1855"/>
              <a:chExt cx="4904" cy="1875"/>
            </a:xfrm>
          </p:grpSpPr>
          <p:sp>
            <p:nvSpPr>
              <p:cNvPr id="37" name="Arc 58"/>
              <p:cNvSpPr>
                <a:spLocks/>
              </p:cNvSpPr>
              <p:nvPr/>
            </p:nvSpPr>
            <p:spPr bwMode="auto">
              <a:xfrm>
                <a:off x="2146" y="1855"/>
                <a:ext cx="1996" cy="180"/>
              </a:xfrm>
              <a:custGeom>
                <a:avLst/>
                <a:gdLst>
                  <a:gd name="T0" fmla="*/ 0 w 43200"/>
                  <a:gd name="T1" fmla="*/ 0 h 21600"/>
                  <a:gd name="T2" fmla="*/ 0 w 43200"/>
                  <a:gd name="T3" fmla="*/ 0 h 21600"/>
                  <a:gd name="T4" fmla="*/ 0 w 432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1600"/>
                  <a:gd name="T11" fmla="*/ 43200 w 432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432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Arc 59"/>
              <p:cNvSpPr>
                <a:spLocks/>
              </p:cNvSpPr>
              <p:nvPr/>
            </p:nvSpPr>
            <p:spPr bwMode="auto">
              <a:xfrm>
                <a:off x="968" y="1855"/>
                <a:ext cx="4328" cy="493"/>
              </a:xfrm>
              <a:custGeom>
                <a:avLst/>
                <a:gdLst>
                  <a:gd name="T0" fmla="*/ 0 w 43200"/>
                  <a:gd name="T1" fmla="*/ 0 h 22093"/>
                  <a:gd name="T2" fmla="*/ 0 w 43200"/>
                  <a:gd name="T3" fmla="*/ 0 h 22093"/>
                  <a:gd name="T4" fmla="*/ 0 w 43200"/>
                  <a:gd name="T5" fmla="*/ 0 h 22093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093"/>
                  <a:gd name="T11" fmla="*/ 43200 w 43200"/>
                  <a:gd name="T12" fmla="*/ 22093 h 2209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093" fill="none" extrusionOk="0">
                    <a:moveTo>
                      <a:pt x="43194" y="-1"/>
                    </a:moveTo>
                    <a:cubicBezTo>
                      <a:pt x="43198" y="164"/>
                      <a:pt x="43200" y="328"/>
                      <a:pt x="43200" y="493"/>
                    </a:cubicBezTo>
                    <a:cubicBezTo>
                      <a:pt x="43200" y="12422"/>
                      <a:pt x="33529" y="22093"/>
                      <a:pt x="21600" y="22093"/>
                    </a:cubicBezTo>
                    <a:cubicBezTo>
                      <a:pt x="9670" y="22093"/>
                      <a:pt x="0" y="12422"/>
                      <a:pt x="0" y="493"/>
                    </a:cubicBezTo>
                    <a:cubicBezTo>
                      <a:pt x="-1" y="330"/>
                      <a:pt x="1" y="167"/>
                      <a:pt x="5" y="4"/>
                    </a:cubicBezTo>
                  </a:path>
                  <a:path w="43200" h="22093" stroke="0" extrusionOk="0">
                    <a:moveTo>
                      <a:pt x="43194" y="-1"/>
                    </a:moveTo>
                    <a:cubicBezTo>
                      <a:pt x="43198" y="164"/>
                      <a:pt x="43200" y="328"/>
                      <a:pt x="43200" y="493"/>
                    </a:cubicBezTo>
                    <a:cubicBezTo>
                      <a:pt x="43200" y="12422"/>
                      <a:pt x="33529" y="22093"/>
                      <a:pt x="21600" y="22093"/>
                    </a:cubicBezTo>
                    <a:cubicBezTo>
                      <a:pt x="9670" y="22093"/>
                      <a:pt x="0" y="12422"/>
                      <a:pt x="0" y="493"/>
                    </a:cubicBezTo>
                    <a:cubicBezTo>
                      <a:pt x="-1" y="330"/>
                      <a:pt x="1" y="167"/>
                      <a:pt x="5" y="4"/>
                    </a:cubicBezTo>
                    <a:lnTo>
                      <a:pt x="21600" y="493"/>
                    </a:lnTo>
                    <a:lnTo>
                      <a:pt x="43194" y="-1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Line 60"/>
              <p:cNvSpPr>
                <a:spLocks noChangeShapeType="1"/>
              </p:cNvSpPr>
              <p:nvPr/>
            </p:nvSpPr>
            <p:spPr bwMode="auto">
              <a:xfrm>
                <a:off x="668" y="1855"/>
                <a:ext cx="4904" cy="3"/>
              </a:xfrm>
              <a:prstGeom prst="line">
                <a:avLst/>
              </a:prstGeom>
              <a:noFill/>
              <a:ln w="12700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Line 61"/>
              <p:cNvSpPr>
                <a:spLocks noChangeShapeType="1"/>
              </p:cNvSpPr>
              <p:nvPr/>
            </p:nvSpPr>
            <p:spPr bwMode="auto">
              <a:xfrm flipV="1">
                <a:off x="1389" y="1855"/>
                <a:ext cx="1731" cy="1875"/>
              </a:xfrm>
              <a:prstGeom prst="line">
                <a:avLst/>
              </a:prstGeom>
              <a:noFill/>
              <a:ln w="12700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Line 62"/>
              <p:cNvSpPr>
                <a:spLocks noChangeShapeType="1"/>
              </p:cNvSpPr>
              <p:nvPr/>
            </p:nvSpPr>
            <p:spPr bwMode="auto">
              <a:xfrm>
                <a:off x="3120" y="1855"/>
                <a:ext cx="1707" cy="1875"/>
              </a:xfrm>
              <a:prstGeom prst="line">
                <a:avLst/>
              </a:prstGeom>
              <a:noFill/>
              <a:ln w="12700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up 63"/>
              <p:cNvGrpSpPr>
                <a:grpSpLocks/>
              </p:cNvGrpSpPr>
              <p:nvPr/>
            </p:nvGrpSpPr>
            <p:grpSpPr bwMode="auto">
              <a:xfrm>
                <a:off x="692" y="1855"/>
                <a:ext cx="4856" cy="577"/>
                <a:chOff x="3552" y="1994"/>
                <a:chExt cx="1616" cy="192"/>
              </a:xfrm>
            </p:grpSpPr>
            <p:sp>
              <p:nvSpPr>
                <p:cNvPr id="49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3552" y="1994"/>
                  <a:ext cx="808" cy="192"/>
                </a:xfrm>
                <a:prstGeom prst="line">
                  <a:avLst/>
                </a:prstGeom>
                <a:noFill/>
                <a:ln w="12700">
                  <a:solidFill>
                    <a:srgbClr val="4D4D4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Line 65"/>
                <p:cNvSpPr>
                  <a:spLocks noChangeShapeType="1"/>
                </p:cNvSpPr>
                <p:nvPr/>
              </p:nvSpPr>
              <p:spPr bwMode="auto">
                <a:xfrm>
                  <a:off x="4360" y="1994"/>
                  <a:ext cx="808" cy="192"/>
                </a:xfrm>
                <a:prstGeom prst="line">
                  <a:avLst/>
                </a:prstGeom>
                <a:noFill/>
                <a:ln w="12700">
                  <a:solidFill>
                    <a:srgbClr val="4D4D4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up 66"/>
              <p:cNvGrpSpPr>
                <a:grpSpLocks/>
              </p:cNvGrpSpPr>
              <p:nvPr/>
            </p:nvGrpSpPr>
            <p:grpSpPr bwMode="auto">
              <a:xfrm>
                <a:off x="692" y="1855"/>
                <a:ext cx="4856" cy="288"/>
                <a:chOff x="3552" y="1994"/>
                <a:chExt cx="1616" cy="96"/>
              </a:xfrm>
            </p:grpSpPr>
            <p:sp>
              <p:nvSpPr>
                <p:cNvPr id="47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3552" y="1994"/>
                  <a:ext cx="808" cy="96"/>
                </a:xfrm>
                <a:prstGeom prst="line">
                  <a:avLst/>
                </a:prstGeom>
                <a:noFill/>
                <a:ln w="12700">
                  <a:solidFill>
                    <a:srgbClr val="4D4D4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Line 68"/>
                <p:cNvSpPr>
                  <a:spLocks noChangeShapeType="1"/>
                </p:cNvSpPr>
                <p:nvPr/>
              </p:nvSpPr>
              <p:spPr bwMode="auto">
                <a:xfrm>
                  <a:off x="4360" y="1994"/>
                  <a:ext cx="808" cy="96"/>
                </a:xfrm>
                <a:prstGeom prst="line">
                  <a:avLst/>
                </a:prstGeom>
                <a:noFill/>
                <a:ln w="12700">
                  <a:solidFill>
                    <a:srgbClr val="4D4D4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up 69"/>
              <p:cNvGrpSpPr>
                <a:grpSpLocks/>
              </p:cNvGrpSpPr>
              <p:nvPr/>
            </p:nvGrpSpPr>
            <p:grpSpPr bwMode="auto">
              <a:xfrm>
                <a:off x="692" y="1855"/>
                <a:ext cx="4856" cy="96"/>
                <a:chOff x="3552" y="1994"/>
                <a:chExt cx="1616" cy="32"/>
              </a:xfrm>
            </p:grpSpPr>
            <p:sp>
              <p:nvSpPr>
                <p:cNvPr id="45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3552" y="1994"/>
                  <a:ext cx="808" cy="32"/>
                </a:xfrm>
                <a:prstGeom prst="line">
                  <a:avLst/>
                </a:prstGeom>
                <a:noFill/>
                <a:ln w="12700">
                  <a:solidFill>
                    <a:srgbClr val="4D4D4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Line 71"/>
                <p:cNvSpPr>
                  <a:spLocks noChangeShapeType="1"/>
                </p:cNvSpPr>
                <p:nvPr/>
              </p:nvSpPr>
              <p:spPr bwMode="auto">
                <a:xfrm>
                  <a:off x="4360" y="1994"/>
                  <a:ext cx="808" cy="32"/>
                </a:xfrm>
                <a:prstGeom prst="line">
                  <a:avLst/>
                </a:prstGeom>
                <a:noFill/>
                <a:ln w="12700">
                  <a:solidFill>
                    <a:srgbClr val="4D4D4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" name="Group 72"/>
            <p:cNvGrpSpPr>
              <a:grpSpLocks/>
            </p:cNvGrpSpPr>
            <p:nvPr/>
          </p:nvGrpSpPr>
          <p:grpSpPr bwMode="auto">
            <a:xfrm>
              <a:off x="2901728" y="3249613"/>
              <a:ext cx="3286125" cy="422275"/>
              <a:chOff x="2062" y="2047"/>
              <a:chExt cx="2068" cy="266"/>
            </a:xfrm>
          </p:grpSpPr>
          <p:sp>
            <p:nvSpPr>
              <p:cNvPr id="34" name="Freeform 73"/>
              <p:cNvSpPr>
                <a:spLocks/>
              </p:cNvSpPr>
              <p:nvPr/>
            </p:nvSpPr>
            <p:spPr bwMode="auto">
              <a:xfrm>
                <a:off x="2904" y="2086"/>
                <a:ext cx="432" cy="227"/>
              </a:xfrm>
              <a:custGeom>
                <a:avLst/>
                <a:gdLst>
                  <a:gd name="T0" fmla="*/ 48 w 432"/>
                  <a:gd name="T1" fmla="*/ 713 h 213"/>
                  <a:gd name="T2" fmla="*/ 408 w 432"/>
                  <a:gd name="T3" fmla="*/ 713 h 213"/>
                  <a:gd name="T4" fmla="*/ 288 w 432"/>
                  <a:gd name="T5" fmla="*/ 151 h 213"/>
                  <a:gd name="T6" fmla="*/ 432 w 432"/>
                  <a:gd name="T7" fmla="*/ 151 h 213"/>
                  <a:gd name="T8" fmla="*/ 215 w 432"/>
                  <a:gd name="T9" fmla="*/ 0 h 213"/>
                  <a:gd name="T10" fmla="*/ 0 w 432"/>
                  <a:gd name="T11" fmla="*/ 151 h 213"/>
                  <a:gd name="T12" fmla="*/ 144 w 432"/>
                  <a:gd name="T13" fmla="*/ 151 h 213"/>
                  <a:gd name="T14" fmla="*/ 48 w 432"/>
                  <a:gd name="T15" fmla="*/ 713 h 2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32"/>
                  <a:gd name="T25" fmla="*/ 0 h 213"/>
                  <a:gd name="T26" fmla="*/ 432 w 432"/>
                  <a:gd name="T27" fmla="*/ 213 h 21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32" h="213">
                    <a:moveTo>
                      <a:pt x="48" y="213"/>
                    </a:moveTo>
                    <a:lnTo>
                      <a:pt x="408" y="213"/>
                    </a:lnTo>
                    <a:lnTo>
                      <a:pt x="288" y="45"/>
                    </a:lnTo>
                    <a:lnTo>
                      <a:pt x="432" y="45"/>
                    </a:lnTo>
                    <a:lnTo>
                      <a:pt x="215" y="0"/>
                    </a:lnTo>
                    <a:lnTo>
                      <a:pt x="0" y="45"/>
                    </a:lnTo>
                    <a:lnTo>
                      <a:pt x="144" y="45"/>
                    </a:lnTo>
                    <a:lnTo>
                      <a:pt x="48" y="213"/>
                    </a:lnTo>
                    <a:close/>
                  </a:path>
                </a:pathLst>
              </a:custGeom>
              <a:solidFill>
                <a:schemeClr val="hlink"/>
              </a:solidFill>
              <a:ln w="6350" cmpd="sng">
                <a:solidFill>
                  <a:srgbClr val="4D4D4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Freeform 74"/>
              <p:cNvSpPr>
                <a:spLocks/>
              </p:cNvSpPr>
              <p:nvPr/>
            </p:nvSpPr>
            <p:spPr bwMode="auto">
              <a:xfrm>
                <a:off x="2062" y="2047"/>
                <a:ext cx="745" cy="192"/>
              </a:xfrm>
              <a:custGeom>
                <a:avLst/>
                <a:gdLst>
                  <a:gd name="T0" fmla="*/ 2147483647 w 248"/>
                  <a:gd name="T1" fmla="*/ 2147483647 h 64"/>
                  <a:gd name="T2" fmla="*/ 0 w 248"/>
                  <a:gd name="T3" fmla="*/ 2147483647 h 64"/>
                  <a:gd name="T4" fmla="*/ 2147483647 w 248"/>
                  <a:gd name="T5" fmla="*/ 2147483647 h 64"/>
                  <a:gd name="T6" fmla="*/ 2147483647 w 248"/>
                  <a:gd name="T7" fmla="*/ 2147483647 h 64"/>
                  <a:gd name="T8" fmla="*/ 2147483647 w 248"/>
                  <a:gd name="T9" fmla="*/ 0 h 64"/>
                  <a:gd name="T10" fmla="*/ 2147483647 w 248"/>
                  <a:gd name="T11" fmla="*/ 2147483647 h 64"/>
                  <a:gd name="T12" fmla="*/ 2147483647 w 248"/>
                  <a:gd name="T13" fmla="*/ 2147483647 h 64"/>
                  <a:gd name="T14" fmla="*/ 2147483647 w 248"/>
                  <a:gd name="T15" fmla="*/ 2147483647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8"/>
                  <a:gd name="T25" fmla="*/ 0 h 64"/>
                  <a:gd name="T26" fmla="*/ 248 w 248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8" h="64">
                    <a:moveTo>
                      <a:pt x="96" y="64"/>
                    </a:moveTo>
                    <a:lnTo>
                      <a:pt x="0" y="56"/>
                    </a:lnTo>
                    <a:lnTo>
                      <a:pt x="120" y="16"/>
                    </a:lnTo>
                    <a:lnTo>
                      <a:pt x="64" y="16"/>
                    </a:lnTo>
                    <a:lnTo>
                      <a:pt x="184" y="0"/>
                    </a:lnTo>
                    <a:lnTo>
                      <a:pt x="248" y="16"/>
                    </a:lnTo>
                    <a:lnTo>
                      <a:pt x="192" y="16"/>
                    </a:lnTo>
                    <a:lnTo>
                      <a:pt x="96" y="64"/>
                    </a:lnTo>
                    <a:close/>
                  </a:path>
                </a:pathLst>
              </a:custGeom>
              <a:solidFill>
                <a:schemeClr val="hlink"/>
              </a:solidFill>
              <a:ln w="6350" cmpd="sng">
                <a:solidFill>
                  <a:srgbClr val="4D4D4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Freeform 75"/>
              <p:cNvSpPr>
                <a:spLocks/>
              </p:cNvSpPr>
              <p:nvPr/>
            </p:nvSpPr>
            <p:spPr bwMode="auto">
              <a:xfrm>
                <a:off x="3384" y="2047"/>
                <a:ext cx="746" cy="192"/>
              </a:xfrm>
              <a:custGeom>
                <a:avLst/>
                <a:gdLst>
                  <a:gd name="T0" fmla="*/ 2147483647 w 248"/>
                  <a:gd name="T1" fmla="*/ 2147483647 h 64"/>
                  <a:gd name="T2" fmla="*/ 2147483647 w 248"/>
                  <a:gd name="T3" fmla="*/ 2147483647 h 64"/>
                  <a:gd name="T4" fmla="*/ 2147483647 w 248"/>
                  <a:gd name="T5" fmla="*/ 2147483647 h 64"/>
                  <a:gd name="T6" fmla="*/ 2147483647 w 248"/>
                  <a:gd name="T7" fmla="*/ 2147483647 h 64"/>
                  <a:gd name="T8" fmla="*/ 2147483647 w 248"/>
                  <a:gd name="T9" fmla="*/ 0 h 64"/>
                  <a:gd name="T10" fmla="*/ 0 w 248"/>
                  <a:gd name="T11" fmla="*/ 2147483647 h 64"/>
                  <a:gd name="T12" fmla="*/ 2147483647 w 248"/>
                  <a:gd name="T13" fmla="*/ 2147483647 h 64"/>
                  <a:gd name="T14" fmla="*/ 2147483647 w 248"/>
                  <a:gd name="T15" fmla="*/ 2147483647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8"/>
                  <a:gd name="T25" fmla="*/ 0 h 64"/>
                  <a:gd name="T26" fmla="*/ 248 w 248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8" h="64">
                    <a:moveTo>
                      <a:pt x="152" y="64"/>
                    </a:moveTo>
                    <a:lnTo>
                      <a:pt x="248" y="56"/>
                    </a:lnTo>
                    <a:lnTo>
                      <a:pt x="128" y="16"/>
                    </a:lnTo>
                    <a:lnTo>
                      <a:pt x="184" y="16"/>
                    </a:lnTo>
                    <a:lnTo>
                      <a:pt x="64" y="0"/>
                    </a:lnTo>
                    <a:lnTo>
                      <a:pt x="0" y="16"/>
                    </a:lnTo>
                    <a:lnTo>
                      <a:pt x="56" y="16"/>
                    </a:lnTo>
                    <a:lnTo>
                      <a:pt x="152" y="64"/>
                    </a:lnTo>
                    <a:close/>
                  </a:path>
                </a:pathLst>
              </a:custGeom>
              <a:solidFill>
                <a:schemeClr val="hlink"/>
              </a:solidFill>
              <a:ln w="6350" cmpd="sng">
                <a:solidFill>
                  <a:srgbClr val="4D4D4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TextBox 38"/>
            <p:cNvSpPr txBox="1">
              <a:spLocks noChangeArrowheads="1"/>
            </p:cNvSpPr>
            <p:nvPr/>
          </p:nvSpPr>
          <p:spPr bwMode="auto">
            <a:xfrm>
              <a:off x="1716691" y="3706912"/>
              <a:ext cx="1660908" cy="365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700">
                  <a:latin typeface="Calibri" panose="020F0502020204030204" pitchFamily="34" charset="0"/>
                  <a:cs typeface="Calibri" panose="020F0502020204030204" pitchFamily="34" charset="0"/>
                </a:rPr>
                <a:t>From all regions</a:t>
              </a:r>
            </a:p>
          </p:txBody>
        </p:sp>
        <p:sp>
          <p:nvSpPr>
            <p:cNvPr id="32" name="TextBox 39"/>
            <p:cNvSpPr txBox="1">
              <a:spLocks noChangeArrowheads="1"/>
            </p:cNvSpPr>
            <p:nvPr/>
          </p:nvSpPr>
          <p:spPr bwMode="auto">
            <a:xfrm>
              <a:off x="3808652" y="3706912"/>
              <a:ext cx="1609348" cy="365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700">
                  <a:latin typeface="Calibri" panose="020F0502020204030204" pitchFamily="34" charset="0"/>
                  <a:cs typeface="Calibri" panose="020F0502020204030204" pitchFamily="34" charset="0"/>
                </a:rPr>
                <a:t>With Biz and IS </a:t>
              </a:r>
            </a:p>
          </p:txBody>
        </p:sp>
        <p:sp>
          <p:nvSpPr>
            <p:cNvPr id="33" name="TextBox 40"/>
            <p:cNvSpPr txBox="1">
              <a:spLocks noChangeArrowheads="1"/>
            </p:cNvSpPr>
            <p:nvPr/>
          </p:nvSpPr>
          <p:spPr bwMode="auto">
            <a:xfrm>
              <a:off x="5595143" y="3706912"/>
              <a:ext cx="2313998" cy="365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700">
                  <a:latin typeface="Calibri" panose="020F0502020204030204" pitchFamily="34" charset="0"/>
                  <a:cs typeface="Calibri" panose="020F0502020204030204" pitchFamily="34" charset="0"/>
                </a:rPr>
                <a:t>To support performance</a:t>
              </a:r>
            </a:p>
          </p:txBody>
        </p:sp>
      </p:grpSp>
      <p:sp>
        <p:nvSpPr>
          <p:cNvPr id="51" name="Isosceles Triangle 1"/>
          <p:cNvSpPr/>
          <p:nvPr/>
        </p:nvSpPr>
        <p:spPr>
          <a:xfrm rot="10800000">
            <a:off x="465138" y="3386138"/>
            <a:ext cx="8056562" cy="18732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130"/>
          <p:cNvGrpSpPr>
            <a:grpSpLocks/>
          </p:cNvGrpSpPr>
          <p:nvPr/>
        </p:nvGrpSpPr>
        <p:grpSpPr bwMode="auto">
          <a:xfrm>
            <a:off x="708025" y="4071649"/>
            <a:ext cx="3684684" cy="2140239"/>
            <a:chOff x="420688" y="1137949"/>
            <a:chExt cx="3684683" cy="2140239"/>
          </a:xfrm>
        </p:grpSpPr>
        <p:sp>
          <p:nvSpPr>
            <p:cNvPr id="53" name="Oval 131"/>
            <p:cNvSpPr/>
            <p:nvPr/>
          </p:nvSpPr>
          <p:spPr>
            <a:xfrm>
              <a:off x="1709738" y="1989138"/>
              <a:ext cx="742950" cy="673100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tIns="91440" bIns="91440"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charset="-128"/>
                  <a:cs typeface="Calibri" panose="020F0502020204030204" pitchFamily="34" charset="0"/>
                </a:rPr>
                <a:t>COE</a:t>
              </a:r>
            </a:p>
          </p:txBody>
        </p:sp>
        <p:cxnSp>
          <p:nvCxnSpPr>
            <p:cNvPr id="54" name="Straight Arrow Connector 132"/>
            <p:cNvCxnSpPr/>
            <p:nvPr/>
          </p:nvCxnSpPr>
          <p:spPr>
            <a:xfrm>
              <a:off x="2954337" y="1670050"/>
              <a:ext cx="0" cy="13096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133"/>
            <p:cNvCxnSpPr/>
            <p:nvPr/>
          </p:nvCxnSpPr>
          <p:spPr>
            <a:xfrm>
              <a:off x="1235076" y="1670050"/>
              <a:ext cx="0" cy="13096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134"/>
            <p:cNvCxnSpPr/>
            <p:nvPr/>
          </p:nvCxnSpPr>
          <p:spPr>
            <a:xfrm flipH="1">
              <a:off x="1357313" y="3076575"/>
              <a:ext cx="1446213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135"/>
            <p:cNvCxnSpPr/>
            <p:nvPr/>
          </p:nvCxnSpPr>
          <p:spPr>
            <a:xfrm flipH="1">
              <a:off x="1357313" y="1560513"/>
              <a:ext cx="1446213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31"/>
            <p:cNvSpPr txBox="1">
              <a:spLocks noChangeArrowheads="1"/>
            </p:cNvSpPr>
            <p:nvPr/>
          </p:nvSpPr>
          <p:spPr bwMode="auto">
            <a:xfrm>
              <a:off x="2949575" y="2928938"/>
              <a:ext cx="579005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Calibri" panose="020F0502020204030204" pitchFamily="34" charset="0"/>
                  <a:cs typeface="Calibri" panose="020F0502020204030204" pitchFamily="34" charset="0"/>
                </a:rPr>
                <a:t>Nis IS</a:t>
              </a:r>
            </a:p>
          </p:txBody>
        </p:sp>
        <p:cxnSp>
          <p:nvCxnSpPr>
            <p:cNvPr id="59" name="Straight Connector 137"/>
            <p:cNvCxnSpPr/>
            <p:nvPr/>
          </p:nvCxnSpPr>
          <p:spPr>
            <a:xfrm>
              <a:off x="3035300" y="2928938"/>
              <a:ext cx="5889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138"/>
            <p:cNvCxnSpPr/>
            <p:nvPr/>
          </p:nvCxnSpPr>
          <p:spPr>
            <a:xfrm flipV="1">
              <a:off x="3624262" y="2922588"/>
              <a:ext cx="0" cy="1539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139"/>
            <p:cNvCxnSpPr/>
            <p:nvPr/>
          </p:nvCxnSpPr>
          <p:spPr>
            <a:xfrm>
              <a:off x="3136900" y="2852738"/>
              <a:ext cx="6286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140"/>
            <p:cNvCxnSpPr/>
            <p:nvPr/>
          </p:nvCxnSpPr>
          <p:spPr>
            <a:xfrm flipV="1">
              <a:off x="3760787" y="2852738"/>
              <a:ext cx="0" cy="1539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141"/>
            <p:cNvCxnSpPr/>
            <p:nvPr/>
          </p:nvCxnSpPr>
          <p:spPr>
            <a:xfrm>
              <a:off x="3262312" y="2778125"/>
              <a:ext cx="6159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142"/>
            <p:cNvCxnSpPr/>
            <p:nvPr/>
          </p:nvCxnSpPr>
          <p:spPr>
            <a:xfrm flipV="1">
              <a:off x="3879850" y="2779713"/>
              <a:ext cx="0" cy="1539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143"/>
            <p:cNvCxnSpPr/>
            <p:nvPr/>
          </p:nvCxnSpPr>
          <p:spPr>
            <a:xfrm flipV="1">
              <a:off x="3994150" y="2701925"/>
              <a:ext cx="0" cy="1539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40"/>
            <p:cNvSpPr txBox="1">
              <a:spLocks noChangeArrowheads="1"/>
            </p:cNvSpPr>
            <p:nvPr/>
          </p:nvSpPr>
          <p:spPr bwMode="auto">
            <a:xfrm rot="10800000">
              <a:off x="3557493" y="2831842"/>
              <a:ext cx="295466" cy="283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NNA</a:t>
              </a:r>
            </a:p>
          </p:txBody>
        </p:sp>
        <p:sp>
          <p:nvSpPr>
            <p:cNvPr id="67" name="TextBox 41"/>
            <p:cNvSpPr txBox="1">
              <a:spLocks noChangeArrowheads="1"/>
            </p:cNvSpPr>
            <p:nvPr/>
          </p:nvSpPr>
          <p:spPr bwMode="auto">
            <a:xfrm rot="10800000">
              <a:off x="3680524" y="2769500"/>
              <a:ext cx="295466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NE</a:t>
              </a:r>
            </a:p>
          </p:txBody>
        </p:sp>
        <p:sp>
          <p:nvSpPr>
            <p:cNvPr id="68" name="TextBox 42"/>
            <p:cNvSpPr txBox="1">
              <a:spLocks noChangeArrowheads="1"/>
            </p:cNvSpPr>
            <p:nvPr/>
          </p:nvSpPr>
          <p:spPr bwMode="auto">
            <a:xfrm rot="10800000">
              <a:off x="3790855" y="2666711"/>
              <a:ext cx="295466" cy="289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NML</a:t>
              </a:r>
            </a:p>
          </p:txBody>
        </p:sp>
        <p:sp>
          <p:nvSpPr>
            <p:cNvPr id="69" name="TextBox 43"/>
            <p:cNvSpPr txBox="1">
              <a:spLocks noChangeArrowheads="1"/>
            </p:cNvSpPr>
            <p:nvPr/>
          </p:nvSpPr>
          <p:spPr bwMode="auto">
            <a:xfrm>
              <a:off x="420688" y="1379538"/>
              <a:ext cx="71372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Calibri" panose="020F0502020204030204" pitchFamily="34" charset="0"/>
                  <a:cs typeface="Calibri" panose="020F0502020204030204" pitchFamily="34" charset="0"/>
                </a:rPr>
                <a:t>Ren Biz</a:t>
              </a:r>
            </a:p>
          </p:txBody>
        </p:sp>
        <p:cxnSp>
          <p:nvCxnSpPr>
            <p:cNvPr id="70" name="Straight Connector 148"/>
            <p:cNvCxnSpPr/>
            <p:nvPr/>
          </p:nvCxnSpPr>
          <p:spPr>
            <a:xfrm>
              <a:off x="420688" y="1370013"/>
              <a:ext cx="0" cy="3079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149"/>
            <p:cNvCxnSpPr/>
            <p:nvPr/>
          </p:nvCxnSpPr>
          <p:spPr>
            <a:xfrm>
              <a:off x="420688" y="1374775"/>
              <a:ext cx="81121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50"/>
            <p:cNvSpPr txBox="1">
              <a:spLocks noChangeArrowheads="1"/>
            </p:cNvSpPr>
            <p:nvPr/>
          </p:nvSpPr>
          <p:spPr bwMode="auto">
            <a:xfrm>
              <a:off x="496888" y="2979738"/>
              <a:ext cx="630365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Calibri" panose="020F0502020204030204" pitchFamily="34" charset="0"/>
                  <a:cs typeface="Calibri" panose="020F0502020204030204" pitchFamily="34" charset="0"/>
                </a:rPr>
                <a:t>Ren IS</a:t>
              </a:r>
            </a:p>
          </p:txBody>
        </p:sp>
        <p:cxnSp>
          <p:nvCxnSpPr>
            <p:cNvPr id="73" name="Straight Connector 151"/>
            <p:cNvCxnSpPr/>
            <p:nvPr/>
          </p:nvCxnSpPr>
          <p:spPr>
            <a:xfrm>
              <a:off x="496888" y="2970213"/>
              <a:ext cx="0" cy="3079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152"/>
            <p:cNvCxnSpPr/>
            <p:nvPr/>
          </p:nvCxnSpPr>
          <p:spPr>
            <a:xfrm>
              <a:off x="496888" y="2974975"/>
              <a:ext cx="7270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153"/>
            <p:cNvCxnSpPr>
              <a:stCxn id="69" idx="3"/>
              <a:endCxn id="53" idx="1"/>
            </p:cNvCxnSpPr>
            <p:nvPr/>
          </p:nvCxnSpPr>
          <p:spPr>
            <a:xfrm>
              <a:off x="1134410" y="1522654"/>
              <a:ext cx="684131" cy="56505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54"/>
            <p:cNvCxnSpPr>
              <a:stCxn id="80" idx="1"/>
              <a:endCxn id="53" idx="7"/>
            </p:cNvCxnSpPr>
            <p:nvPr/>
          </p:nvCxnSpPr>
          <p:spPr>
            <a:xfrm flipH="1">
              <a:off x="2343884" y="1543291"/>
              <a:ext cx="624741" cy="54442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155"/>
            <p:cNvCxnSpPr>
              <a:stCxn id="58" idx="1"/>
              <a:endCxn id="53" idx="5"/>
            </p:cNvCxnSpPr>
            <p:nvPr/>
          </p:nvCxnSpPr>
          <p:spPr>
            <a:xfrm flipH="1" flipV="1">
              <a:off x="2343884" y="2563665"/>
              <a:ext cx="605691" cy="50838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156"/>
            <p:cNvCxnSpPr>
              <a:endCxn id="53" idx="3"/>
            </p:cNvCxnSpPr>
            <p:nvPr/>
          </p:nvCxnSpPr>
          <p:spPr>
            <a:xfrm flipV="1">
              <a:off x="1235076" y="2563813"/>
              <a:ext cx="582612" cy="53816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57"/>
            <p:cNvCxnSpPr/>
            <p:nvPr/>
          </p:nvCxnSpPr>
          <p:spPr>
            <a:xfrm>
              <a:off x="3373437" y="2701925"/>
              <a:ext cx="62071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128"/>
            <p:cNvSpPr txBox="1">
              <a:spLocks noChangeArrowheads="1"/>
            </p:cNvSpPr>
            <p:nvPr/>
          </p:nvSpPr>
          <p:spPr bwMode="auto">
            <a:xfrm>
              <a:off x="2968625" y="1400175"/>
              <a:ext cx="662361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Calibri" panose="020F0502020204030204" pitchFamily="34" charset="0"/>
                  <a:cs typeface="Calibri" panose="020F0502020204030204" pitchFamily="34" charset="0"/>
                </a:rPr>
                <a:t>Nis Biz</a:t>
              </a:r>
            </a:p>
          </p:txBody>
        </p:sp>
        <p:cxnSp>
          <p:nvCxnSpPr>
            <p:cNvPr id="81" name="Straight Connector 159"/>
            <p:cNvCxnSpPr/>
            <p:nvPr/>
          </p:nvCxnSpPr>
          <p:spPr>
            <a:xfrm>
              <a:off x="3054350" y="1400175"/>
              <a:ext cx="5889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160"/>
            <p:cNvCxnSpPr/>
            <p:nvPr/>
          </p:nvCxnSpPr>
          <p:spPr>
            <a:xfrm flipV="1">
              <a:off x="3643312" y="1393825"/>
              <a:ext cx="0" cy="1539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161"/>
            <p:cNvCxnSpPr/>
            <p:nvPr/>
          </p:nvCxnSpPr>
          <p:spPr>
            <a:xfrm>
              <a:off x="3155950" y="1323975"/>
              <a:ext cx="6286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162"/>
            <p:cNvCxnSpPr/>
            <p:nvPr/>
          </p:nvCxnSpPr>
          <p:spPr>
            <a:xfrm flipV="1">
              <a:off x="3779837" y="1323975"/>
              <a:ext cx="0" cy="1539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163"/>
            <p:cNvCxnSpPr/>
            <p:nvPr/>
          </p:nvCxnSpPr>
          <p:spPr>
            <a:xfrm>
              <a:off x="3281362" y="1249363"/>
              <a:ext cx="6159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164"/>
            <p:cNvCxnSpPr/>
            <p:nvPr/>
          </p:nvCxnSpPr>
          <p:spPr>
            <a:xfrm flipV="1">
              <a:off x="3898900" y="1250950"/>
              <a:ext cx="0" cy="1539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165"/>
            <p:cNvCxnSpPr/>
            <p:nvPr/>
          </p:nvCxnSpPr>
          <p:spPr>
            <a:xfrm flipV="1">
              <a:off x="4013200" y="1173163"/>
              <a:ext cx="0" cy="1539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136"/>
            <p:cNvSpPr txBox="1">
              <a:spLocks noChangeArrowheads="1"/>
            </p:cNvSpPr>
            <p:nvPr/>
          </p:nvSpPr>
          <p:spPr bwMode="auto">
            <a:xfrm rot="10800000">
              <a:off x="3576543" y="1303080"/>
              <a:ext cx="295466" cy="283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NNA</a:t>
              </a:r>
            </a:p>
          </p:txBody>
        </p:sp>
        <p:sp>
          <p:nvSpPr>
            <p:cNvPr id="89" name="TextBox 137"/>
            <p:cNvSpPr txBox="1">
              <a:spLocks noChangeArrowheads="1"/>
            </p:cNvSpPr>
            <p:nvPr/>
          </p:nvSpPr>
          <p:spPr bwMode="auto">
            <a:xfrm rot="10800000">
              <a:off x="3699574" y="1240738"/>
              <a:ext cx="295466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NE</a:t>
              </a:r>
            </a:p>
          </p:txBody>
        </p:sp>
        <p:sp>
          <p:nvSpPr>
            <p:cNvPr id="90" name="TextBox 138"/>
            <p:cNvSpPr txBox="1">
              <a:spLocks noChangeArrowheads="1"/>
            </p:cNvSpPr>
            <p:nvPr/>
          </p:nvSpPr>
          <p:spPr bwMode="auto">
            <a:xfrm rot="10800000">
              <a:off x="3809905" y="1137949"/>
              <a:ext cx="295466" cy="289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NML</a:t>
              </a:r>
            </a:p>
          </p:txBody>
        </p:sp>
        <p:cxnSp>
          <p:nvCxnSpPr>
            <p:cNvPr id="91" name="Straight Connector 169"/>
            <p:cNvCxnSpPr/>
            <p:nvPr/>
          </p:nvCxnSpPr>
          <p:spPr>
            <a:xfrm>
              <a:off x="3392487" y="1173163"/>
              <a:ext cx="62071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2291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-36512" y="44624"/>
            <a:ext cx="918051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15" tIns="45658" rIns="91315" bIns="4565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5pPr>
            <a:lvl6pPr marL="456576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6pPr>
            <a:lvl7pPr marL="913141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7pPr>
            <a:lvl8pPr marL="1369712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8pPr>
            <a:lvl9pPr marL="1826282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altLang="ja-JP" sz="2800" b="0" kern="0" dirty="0" smtClean="0">
                <a:solidFill>
                  <a:srgbClr val="000008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Vision &amp; Mission</a:t>
            </a:r>
            <a:endParaRPr lang="en-US" altLang="ja-JP" sz="2800" b="0" dirty="0">
              <a:solidFill>
                <a:srgbClr val="000008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gray">
          <a:xfrm>
            <a:off x="293016" y="1208088"/>
            <a:ext cx="1477963" cy="1077912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en-US" sz="2400" kern="0" dirty="0" smtClean="0">
                <a:solidFill>
                  <a:srgbClr val="FFFFFF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VISION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gray">
          <a:xfrm>
            <a:off x="293016" y="2776538"/>
            <a:ext cx="1477963" cy="1176337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en-US" sz="2400" b="1" kern="0" dirty="0">
                <a:solidFill>
                  <a:srgbClr val="FFFFFF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MISSION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gray">
          <a:xfrm>
            <a:off x="293016" y="4443412"/>
            <a:ext cx="1477963" cy="1584000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en-US" sz="2400" b="1" kern="0" dirty="0">
                <a:solidFill>
                  <a:srgbClr val="FFFFFF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WHY WE NEED </a:t>
            </a:r>
          </a:p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en-US" sz="2400" b="1" kern="0" dirty="0" err="1" smtClean="0">
                <a:solidFill>
                  <a:srgbClr val="C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CoE</a:t>
            </a:r>
            <a:endParaRPr kumimoji="0" lang="en-US" altLang="en-US" sz="2400" b="1" kern="0" dirty="0">
              <a:solidFill>
                <a:srgbClr val="C00000"/>
              </a:solidFill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gray">
          <a:xfrm>
            <a:off x="1790255" y="1208088"/>
            <a:ext cx="6866641" cy="1077912"/>
          </a:xfrm>
          <a:prstGeom prst="rect">
            <a:avLst/>
          </a:prstGeom>
          <a:noFill/>
          <a:ln w="9525" algn="ctr">
            <a:solidFill>
              <a:srgbClr val="808080">
                <a:lumMod val="20000"/>
                <a:lumOff val="80000"/>
              </a:srgbClr>
            </a:solidFill>
            <a:miter lim="800000"/>
            <a:headEnd type="none" w="lg" len="lg"/>
            <a:tailEnd type="none" w="lg" len="lg"/>
          </a:ln>
        </p:spPr>
        <p:txBody>
          <a:bodyPr lIns="36000" tIns="91440" rIns="36000" bIns="91440" anchor="ctr"/>
          <a:lstStyle/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Deliver maximum business value and operation efficiency by providing standard solution through Center of Excellence 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1790255" y="4443411"/>
            <a:ext cx="7200000" cy="1584000"/>
          </a:xfrm>
          <a:prstGeom prst="rect">
            <a:avLst/>
          </a:prstGeom>
          <a:noFill/>
          <a:ln w="9525" algn="ctr">
            <a:solidFill>
              <a:srgbClr val="808080">
                <a:lumMod val="20000"/>
                <a:lumOff val="80000"/>
              </a:srgbClr>
            </a:solidFill>
            <a:miter lim="800000"/>
            <a:headEnd type="none" w="lg" len="lg"/>
            <a:tailEnd type="none" w="lg" len="lg"/>
          </a:ln>
        </p:spPr>
        <p:txBody>
          <a:bodyPr lIns="36000" tIns="91440" rIns="36000" bIns="91440" anchor="ctr"/>
          <a:lstStyle/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kumimoji="0"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Develop future added value processes</a:t>
            </a: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kumimoji="0"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Develop sustainable global knowledge center process and organization (skills and ability development)</a:t>
            </a: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kumimoji="0"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Improve roll out methodology/activities to accelerate business and IS profitability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gray">
          <a:xfrm>
            <a:off x="1790255" y="2776537"/>
            <a:ext cx="7200000" cy="1176337"/>
          </a:xfrm>
          <a:prstGeom prst="rect">
            <a:avLst/>
          </a:prstGeom>
          <a:noFill/>
          <a:ln w="9525" algn="ctr">
            <a:solidFill>
              <a:srgbClr val="808080">
                <a:lumMod val="20000"/>
                <a:lumOff val="80000"/>
              </a:srgbClr>
            </a:solidFill>
            <a:miter lim="800000"/>
            <a:headEnd type="none" w="lg" len="lg"/>
            <a:tailEnd type="none" w="lg" len="lg"/>
          </a:ln>
        </p:spPr>
        <p:txBody>
          <a:bodyPr lIns="36000" tIns="91440" rIns="36000" bIns="91440" anchor="ctr"/>
          <a:lstStyle/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kumimoji="0"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Process harmonization: standardize process to reduce complexity</a:t>
            </a: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kumimoji="0"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Knowledge center: Drive development of best practice</a:t>
            </a: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kumimoji="0" lang="en-US" altLang="en-US" sz="20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Support overall converging process to achieve business efficiency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111342" y="646186"/>
            <a:ext cx="3647152" cy="42473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solidFill>
                  <a:schemeClr val="bg1"/>
                </a:solidFill>
              </a:rPr>
              <a:t>Quoted from Nissan’s doc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101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タイトル 1"/>
          <p:cNvSpPr txBox="1">
            <a:spLocks/>
          </p:cNvSpPr>
          <p:nvPr/>
        </p:nvSpPr>
        <p:spPr bwMode="gray">
          <a:xfrm>
            <a:off x="113191" y="179482"/>
            <a:ext cx="533030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Activity Category in SCM/MES</a:t>
            </a:r>
            <a:r>
              <a:rPr lang="ja-JP" altLang="en-US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Domain</a:t>
            </a:r>
            <a:endParaRPr lang="ja-JP" altLang="en-US" sz="2400" kern="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56" name="角丸四角形 55"/>
          <p:cNvSpPr/>
          <p:nvPr/>
        </p:nvSpPr>
        <p:spPr bwMode="auto">
          <a:xfrm>
            <a:off x="833515" y="265170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PCS+M-BOM</a:t>
            </a:r>
            <a:endParaRPr lang="ja-JP" altLang="en-US" sz="1800" dirty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1" name="角丸四角形 60"/>
          <p:cNvSpPr/>
          <p:nvPr/>
        </p:nvSpPr>
        <p:spPr bwMode="auto">
          <a:xfrm>
            <a:off x="833515" y="324632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MES+Quality</a:t>
            </a:r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US" altLang="ja-JP" sz="1800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Mgt</a:t>
            </a:r>
            <a:endParaRPr lang="en-US" altLang="ja-JP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2" name="角丸四角形 61"/>
          <p:cNvSpPr/>
          <p:nvPr/>
        </p:nvSpPr>
        <p:spPr bwMode="auto">
          <a:xfrm>
            <a:off x="833515" y="384094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Outbound Logistics</a:t>
            </a:r>
          </a:p>
          <a:p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3" name="角丸四角形 62"/>
          <p:cNvSpPr/>
          <p:nvPr/>
        </p:nvSpPr>
        <p:spPr bwMode="auto">
          <a:xfrm>
            <a:off x="833515" y="443556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OTD</a:t>
            </a:r>
            <a:r>
              <a:rPr kumimoji="1" lang="ja-JP" altLang="en-US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VOM/SIS</a:t>
            </a:r>
            <a:r>
              <a:rPr lang="ja-JP" altLang="en-US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）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70" name="角丸四角形 69"/>
          <p:cNvSpPr/>
          <p:nvPr/>
        </p:nvSpPr>
        <p:spPr bwMode="auto">
          <a:xfrm>
            <a:off x="833515" y="503018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Production Eng.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2" name="角丸四角形 81"/>
          <p:cNvSpPr/>
          <p:nvPr/>
        </p:nvSpPr>
        <p:spPr bwMode="auto">
          <a:xfrm>
            <a:off x="846739" y="5624806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Packing </a:t>
            </a:r>
            <a:r>
              <a:rPr kumimoji="1" lang="en-US" altLang="ja-JP" sz="1800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Mgt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16" name="正方形/長方形 215"/>
          <p:cNvSpPr/>
          <p:nvPr/>
        </p:nvSpPr>
        <p:spPr>
          <a:xfrm>
            <a:off x="161364" y="889488"/>
            <a:ext cx="483818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err="1" smtClean="0">
                <a:solidFill>
                  <a:schemeClr val="tx1"/>
                </a:solidFill>
                <a:latin typeface="+mj-ea"/>
                <a:ea typeface="+mj-ea"/>
              </a:rPr>
              <a:t>CoE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 Project Activity Category</a:t>
            </a:r>
          </a:p>
        </p:txBody>
      </p:sp>
      <p:sp>
        <p:nvSpPr>
          <p:cNvPr id="87" name="角丸四角形 86"/>
          <p:cNvSpPr/>
          <p:nvPr/>
        </p:nvSpPr>
        <p:spPr bwMode="auto">
          <a:xfrm>
            <a:off x="6911587" y="2142117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Renault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27" name="直線コネクタ 126"/>
          <p:cNvCxnSpPr/>
          <p:nvPr/>
        </p:nvCxnSpPr>
        <p:spPr bwMode="auto">
          <a:xfrm>
            <a:off x="201304" y="1301247"/>
            <a:ext cx="8719930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線矢印コネクタ 16"/>
          <p:cNvCxnSpPr/>
          <p:nvPr/>
        </p:nvCxnSpPr>
        <p:spPr bwMode="auto">
          <a:xfrm>
            <a:off x="624112" y="2622680"/>
            <a:ext cx="0" cy="3456000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42" name="角丸四角形 41"/>
          <p:cNvSpPr/>
          <p:nvPr/>
        </p:nvSpPr>
        <p:spPr bwMode="auto">
          <a:xfrm>
            <a:off x="2958681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Europe</a:t>
            </a:r>
          </a:p>
        </p:txBody>
      </p:sp>
      <p:sp>
        <p:nvSpPr>
          <p:cNvPr id="44" name="角丸四角形 43"/>
          <p:cNvSpPr/>
          <p:nvPr/>
        </p:nvSpPr>
        <p:spPr bwMode="auto">
          <a:xfrm>
            <a:off x="4276316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JP/Asia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5593951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America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4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4860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embleme-basse-de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1173" y="1949010"/>
            <a:ext cx="293932" cy="34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39104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9724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 bwMode="auto">
          <a:xfrm>
            <a:off x="2958681" y="1861926"/>
            <a:ext cx="5434834" cy="0"/>
          </a:xfrm>
          <a:prstGeom prst="straightConnector1">
            <a:avLst/>
          </a:prstGeom>
          <a:noFill/>
          <a:ln w="317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28" name="正方形/長方形 27"/>
          <p:cNvSpPr/>
          <p:nvPr/>
        </p:nvSpPr>
        <p:spPr>
          <a:xfrm>
            <a:off x="5219709" y="1471880"/>
            <a:ext cx="86433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Region</a:t>
            </a:r>
          </a:p>
        </p:txBody>
      </p:sp>
      <p:sp>
        <p:nvSpPr>
          <p:cNvPr id="30" name="正方形/長方形 29"/>
          <p:cNvSpPr/>
          <p:nvPr/>
        </p:nvSpPr>
        <p:spPr>
          <a:xfrm rot="16200000">
            <a:off x="-1093185" y="4178421"/>
            <a:ext cx="29306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Business Process Category</a:t>
            </a:r>
          </a:p>
        </p:txBody>
      </p:sp>
    </p:spTree>
    <p:extLst>
      <p:ext uri="{BB962C8B-B14F-4D97-AF65-F5344CB8AC3E}">
        <p14:creationId xmlns:p14="http://schemas.microsoft.com/office/powerpoint/2010/main" xmlns="" val="350469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角丸四角形 55"/>
          <p:cNvSpPr/>
          <p:nvPr/>
        </p:nvSpPr>
        <p:spPr bwMode="auto">
          <a:xfrm>
            <a:off x="833515" y="2651708"/>
            <a:ext cx="7560000" cy="472705"/>
          </a:xfrm>
          <a:prstGeom prst="roundRec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PCS+M-BOM</a:t>
            </a:r>
            <a:endParaRPr lang="ja-JP" altLang="en-US" sz="1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角丸四角形 60"/>
          <p:cNvSpPr/>
          <p:nvPr/>
        </p:nvSpPr>
        <p:spPr bwMode="auto">
          <a:xfrm>
            <a:off x="833515" y="324632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err="1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</a:rPr>
              <a:t>MES+Quality</a:t>
            </a:r>
            <a:r>
              <a:rPr lang="en-US" altLang="ja-JP" sz="18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</a:rPr>
              <a:t> </a:t>
            </a:r>
            <a:r>
              <a:rPr lang="en-US" altLang="ja-JP" sz="1800" dirty="0" err="1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</a:rPr>
              <a:t>Mgt</a:t>
            </a:r>
            <a:endParaRPr lang="en-US" altLang="ja-JP" sz="1800" dirty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</a:endParaRPr>
          </a:p>
        </p:txBody>
      </p:sp>
      <p:sp>
        <p:nvSpPr>
          <p:cNvPr id="62" name="角丸四角形 61"/>
          <p:cNvSpPr/>
          <p:nvPr/>
        </p:nvSpPr>
        <p:spPr bwMode="auto">
          <a:xfrm>
            <a:off x="833515" y="384094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Outbound Logistics</a:t>
            </a:r>
          </a:p>
          <a:p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3" name="角丸四角形 62"/>
          <p:cNvSpPr/>
          <p:nvPr/>
        </p:nvSpPr>
        <p:spPr bwMode="auto">
          <a:xfrm>
            <a:off x="833515" y="443556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OTD</a:t>
            </a:r>
            <a:r>
              <a:rPr kumimoji="1" lang="ja-JP" altLang="en-US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VOM/SIS</a:t>
            </a:r>
            <a:r>
              <a:rPr lang="ja-JP" altLang="en-US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）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70" name="角丸四角形 69"/>
          <p:cNvSpPr/>
          <p:nvPr/>
        </p:nvSpPr>
        <p:spPr bwMode="auto">
          <a:xfrm>
            <a:off x="833515" y="503018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Production Eng.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2" name="角丸四角形 81"/>
          <p:cNvSpPr/>
          <p:nvPr/>
        </p:nvSpPr>
        <p:spPr bwMode="auto">
          <a:xfrm>
            <a:off x="846739" y="5624806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Packing </a:t>
            </a:r>
            <a:r>
              <a:rPr kumimoji="1" lang="en-US" altLang="ja-JP" sz="1800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Mgt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7" name="角丸四角形 86"/>
          <p:cNvSpPr/>
          <p:nvPr/>
        </p:nvSpPr>
        <p:spPr bwMode="auto">
          <a:xfrm>
            <a:off x="6911587" y="2142117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Renault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7" name="直線矢印コネクタ 16"/>
          <p:cNvCxnSpPr/>
          <p:nvPr/>
        </p:nvCxnSpPr>
        <p:spPr bwMode="auto">
          <a:xfrm>
            <a:off x="624112" y="2622680"/>
            <a:ext cx="0" cy="3456000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42" name="角丸四角形 41"/>
          <p:cNvSpPr/>
          <p:nvPr/>
        </p:nvSpPr>
        <p:spPr bwMode="auto">
          <a:xfrm>
            <a:off x="2958681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Europe</a:t>
            </a:r>
          </a:p>
        </p:txBody>
      </p:sp>
      <p:sp>
        <p:nvSpPr>
          <p:cNvPr id="44" name="角丸四角形 43"/>
          <p:cNvSpPr/>
          <p:nvPr/>
        </p:nvSpPr>
        <p:spPr bwMode="auto">
          <a:xfrm>
            <a:off x="4276316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JP/Asia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5593951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America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4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4860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embleme-basse-de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1173" y="1949010"/>
            <a:ext cx="293932" cy="34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39104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9724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 bwMode="auto">
          <a:xfrm>
            <a:off x="2958681" y="1861926"/>
            <a:ext cx="5434834" cy="0"/>
          </a:xfrm>
          <a:prstGeom prst="straightConnector1">
            <a:avLst/>
          </a:prstGeom>
          <a:noFill/>
          <a:ln w="317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28" name="正方形/長方形 27"/>
          <p:cNvSpPr/>
          <p:nvPr/>
        </p:nvSpPr>
        <p:spPr>
          <a:xfrm>
            <a:off x="5219709" y="1471880"/>
            <a:ext cx="86433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Region</a:t>
            </a:r>
          </a:p>
        </p:txBody>
      </p:sp>
      <p:sp>
        <p:nvSpPr>
          <p:cNvPr id="26" name="角丸四角形 25"/>
          <p:cNvSpPr/>
          <p:nvPr/>
        </p:nvSpPr>
        <p:spPr bwMode="auto">
          <a:xfrm>
            <a:off x="5658802" y="2709709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EPIC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7023346" y="2709709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GPI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9" name="角丸四角形 28"/>
          <p:cNvSpPr/>
          <p:nvPr/>
        </p:nvSpPr>
        <p:spPr bwMode="auto">
          <a:xfrm>
            <a:off x="4315802" y="2699114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PCS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2972276" y="2702517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IL&amp;M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 rot="16200000">
            <a:off x="-1093185" y="4178421"/>
            <a:ext cx="29306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Business Process Category</a:t>
            </a:r>
          </a:p>
        </p:txBody>
      </p:sp>
      <p:sp>
        <p:nvSpPr>
          <p:cNvPr id="32" name="タイトル 1"/>
          <p:cNvSpPr txBox="1">
            <a:spLocks/>
          </p:cNvSpPr>
          <p:nvPr/>
        </p:nvSpPr>
        <p:spPr bwMode="gray">
          <a:xfrm>
            <a:off x="113191" y="179482"/>
            <a:ext cx="533030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Activity Category in SCM/MES</a:t>
            </a:r>
            <a:r>
              <a:rPr lang="ja-JP" altLang="en-US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Domain</a:t>
            </a:r>
            <a:endParaRPr lang="ja-JP" altLang="en-US" sz="2400" kern="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61364" y="889488"/>
            <a:ext cx="483818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err="1" smtClean="0">
                <a:solidFill>
                  <a:schemeClr val="tx1"/>
                </a:solidFill>
                <a:latin typeface="+mj-ea"/>
                <a:ea typeface="+mj-ea"/>
              </a:rPr>
              <a:t>CoE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 Project Activity Category</a:t>
            </a:r>
          </a:p>
        </p:txBody>
      </p:sp>
      <p:cxnSp>
        <p:nvCxnSpPr>
          <p:cNvPr id="34" name="直線コネクタ 33"/>
          <p:cNvCxnSpPr/>
          <p:nvPr/>
        </p:nvCxnSpPr>
        <p:spPr bwMode="auto">
          <a:xfrm>
            <a:off x="201304" y="1301247"/>
            <a:ext cx="8719930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4251760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角丸四角形 55"/>
          <p:cNvSpPr/>
          <p:nvPr/>
        </p:nvSpPr>
        <p:spPr bwMode="auto">
          <a:xfrm>
            <a:off x="833515" y="2651708"/>
            <a:ext cx="7560000" cy="472705"/>
          </a:xfrm>
          <a:prstGeom prst="roundRec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PCS+M-BOM</a:t>
            </a:r>
            <a:endParaRPr lang="ja-JP" altLang="en-US" sz="1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角丸四角形 60"/>
          <p:cNvSpPr/>
          <p:nvPr/>
        </p:nvSpPr>
        <p:spPr bwMode="auto">
          <a:xfrm>
            <a:off x="833515" y="324632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err="1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</a:rPr>
              <a:t>MES+Quality</a:t>
            </a:r>
            <a:r>
              <a:rPr lang="en-US" altLang="ja-JP" sz="18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</a:rPr>
              <a:t> </a:t>
            </a:r>
            <a:r>
              <a:rPr lang="en-US" altLang="ja-JP" sz="1800" dirty="0" err="1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</a:rPr>
              <a:t>Mgt</a:t>
            </a:r>
            <a:endParaRPr lang="en-US" altLang="ja-JP" sz="1800" dirty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</a:endParaRPr>
          </a:p>
        </p:txBody>
      </p:sp>
      <p:sp>
        <p:nvSpPr>
          <p:cNvPr id="62" name="角丸四角形 61"/>
          <p:cNvSpPr/>
          <p:nvPr/>
        </p:nvSpPr>
        <p:spPr bwMode="auto">
          <a:xfrm>
            <a:off x="833515" y="384094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Outbound Logistics</a:t>
            </a:r>
          </a:p>
          <a:p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3" name="角丸四角形 62"/>
          <p:cNvSpPr/>
          <p:nvPr/>
        </p:nvSpPr>
        <p:spPr bwMode="auto">
          <a:xfrm>
            <a:off x="833515" y="443556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OTD</a:t>
            </a:r>
            <a:r>
              <a:rPr kumimoji="1" lang="ja-JP" altLang="en-US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VOM/SIS</a:t>
            </a:r>
            <a:r>
              <a:rPr lang="ja-JP" altLang="en-US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）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70" name="角丸四角形 69"/>
          <p:cNvSpPr/>
          <p:nvPr/>
        </p:nvSpPr>
        <p:spPr bwMode="auto">
          <a:xfrm>
            <a:off x="833515" y="503018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Production Eng.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2" name="角丸四角形 81"/>
          <p:cNvSpPr/>
          <p:nvPr/>
        </p:nvSpPr>
        <p:spPr bwMode="auto">
          <a:xfrm>
            <a:off x="846739" y="5624806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Packing </a:t>
            </a:r>
            <a:r>
              <a:rPr kumimoji="1" lang="en-US" altLang="ja-JP" sz="1800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Mgt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17" name="直線矢印コネクタ 16"/>
          <p:cNvCxnSpPr/>
          <p:nvPr/>
        </p:nvCxnSpPr>
        <p:spPr bwMode="auto">
          <a:xfrm>
            <a:off x="624112" y="2622680"/>
            <a:ext cx="0" cy="3456000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/>
          </a:ln>
          <a:effectLst/>
        </p:spPr>
      </p:cxnSp>
      <p:pic>
        <p:nvPicPr>
          <p:cNvPr id="94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4860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embleme-basse-de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1173" y="1949010"/>
            <a:ext cx="293932" cy="34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39104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9724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 bwMode="auto">
          <a:xfrm>
            <a:off x="2958681" y="1861926"/>
            <a:ext cx="5434834" cy="0"/>
          </a:xfrm>
          <a:prstGeom prst="straightConnector1">
            <a:avLst/>
          </a:prstGeom>
          <a:noFill/>
          <a:ln w="317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28" name="正方形/長方形 27"/>
          <p:cNvSpPr/>
          <p:nvPr/>
        </p:nvSpPr>
        <p:spPr>
          <a:xfrm>
            <a:off x="5219709" y="1471880"/>
            <a:ext cx="86433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Region</a:t>
            </a:r>
          </a:p>
        </p:txBody>
      </p:sp>
      <p:sp>
        <p:nvSpPr>
          <p:cNvPr id="2" name="四角形吹き出し 1"/>
          <p:cNvSpPr/>
          <p:nvPr/>
        </p:nvSpPr>
        <p:spPr bwMode="auto">
          <a:xfrm>
            <a:off x="819837" y="3231814"/>
            <a:ext cx="7787971" cy="3204626"/>
          </a:xfrm>
          <a:prstGeom prst="wedgeRectCallout">
            <a:avLst>
              <a:gd name="adj1" fmla="val -41148"/>
              <a:gd name="adj2" fmla="val -57975"/>
            </a:avLst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42" name="角丸四角形 41"/>
          <p:cNvSpPr/>
          <p:nvPr/>
        </p:nvSpPr>
        <p:spPr bwMode="auto">
          <a:xfrm>
            <a:off x="2958681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Europe</a:t>
            </a:r>
          </a:p>
        </p:txBody>
      </p:sp>
      <p:sp>
        <p:nvSpPr>
          <p:cNvPr id="87" name="角丸四角形 86"/>
          <p:cNvSpPr/>
          <p:nvPr/>
        </p:nvSpPr>
        <p:spPr bwMode="auto">
          <a:xfrm>
            <a:off x="6911587" y="2142117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Renault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4276316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JP/Asia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5593951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America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4315802" y="2699114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PCS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2972276" y="2702517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IL&amp;M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5658802" y="2709709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EPIC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7023346" y="2709709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GPI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36" name="グループ化 212"/>
          <p:cNvGrpSpPr/>
          <p:nvPr/>
        </p:nvGrpSpPr>
        <p:grpSpPr>
          <a:xfrm>
            <a:off x="2928678" y="4284381"/>
            <a:ext cx="942043" cy="857718"/>
            <a:chOff x="2634874" y="5589495"/>
            <a:chExt cx="942043" cy="857718"/>
          </a:xfrm>
        </p:grpSpPr>
        <p:grpSp>
          <p:nvGrpSpPr>
            <p:cNvPr id="37" name="グループ化 108"/>
            <p:cNvGrpSpPr/>
            <p:nvPr/>
          </p:nvGrpSpPr>
          <p:grpSpPr>
            <a:xfrm>
              <a:off x="2817810" y="5876362"/>
              <a:ext cx="234674" cy="570851"/>
              <a:chOff x="800750" y="1108617"/>
              <a:chExt cx="388907" cy="941410"/>
            </a:xfrm>
          </p:grpSpPr>
          <p:cxnSp>
            <p:nvCxnSpPr>
              <p:cNvPr id="58" name="直線コネクタ 57"/>
              <p:cNvCxnSpPr/>
              <p:nvPr/>
            </p:nvCxnSpPr>
            <p:spPr>
              <a:xfrm flipH="1">
                <a:off x="882752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/>
              <p:cNvCxnSpPr/>
              <p:nvPr/>
            </p:nvCxnSpPr>
            <p:spPr>
              <a:xfrm>
                <a:off x="1038523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円/楕円 59"/>
              <p:cNvSpPr/>
              <p:nvPr/>
            </p:nvSpPr>
            <p:spPr>
              <a:xfrm>
                <a:off x="811767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1062185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865991" y="1428911"/>
                <a:ext cx="234643" cy="37069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804434" y="1108617"/>
                <a:ext cx="357758" cy="35775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grpSp>
            <p:nvGrpSpPr>
              <p:cNvPr id="67" name="グループ化 94"/>
              <p:cNvGrpSpPr/>
              <p:nvPr/>
            </p:nvGrpSpPr>
            <p:grpSpPr>
              <a:xfrm>
                <a:off x="877587" y="1209610"/>
                <a:ext cx="211453" cy="68071"/>
                <a:chOff x="6493101" y="3193256"/>
                <a:chExt cx="255362" cy="82206"/>
              </a:xfrm>
            </p:grpSpPr>
            <p:sp>
              <p:nvSpPr>
                <p:cNvPr id="72" name="円/楕円 71"/>
                <p:cNvSpPr/>
                <p:nvPr/>
              </p:nvSpPr>
              <p:spPr>
                <a:xfrm>
                  <a:off x="6493101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  <p:sp>
              <p:nvSpPr>
                <p:cNvPr id="73" name="円/楕円 72"/>
                <p:cNvSpPr/>
                <p:nvPr/>
              </p:nvSpPr>
              <p:spPr>
                <a:xfrm>
                  <a:off x="6695505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8" name="円弧 67"/>
              <p:cNvSpPr/>
              <p:nvPr/>
            </p:nvSpPr>
            <p:spPr>
              <a:xfrm rot="4686034">
                <a:off x="911948" y="1398686"/>
                <a:ext cx="153560" cy="360574"/>
              </a:xfrm>
              <a:prstGeom prst="arc">
                <a:avLst>
                  <a:gd name="adj1" fmla="val 14308983"/>
                  <a:gd name="adj2" fmla="val 3361328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69" name="円弧 68"/>
              <p:cNvSpPr/>
              <p:nvPr/>
            </p:nvSpPr>
            <p:spPr>
              <a:xfrm rot="16913966" flipH="1">
                <a:off x="923711" y="1387238"/>
                <a:ext cx="142985" cy="388907"/>
              </a:xfrm>
              <a:prstGeom prst="arc">
                <a:avLst>
                  <a:gd name="adj1" fmla="val 14670440"/>
                  <a:gd name="adj2" fmla="val 3327609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71" name="アーチ 70"/>
              <p:cNvSpPr/>
              <p:nvPr/>
            </p:nvSpPr>
            <p:spPr bwMode="auto">
              <a:xfrm flipV="1">
                <a:off x="920750" y="1323975"/>
                <a:ext cx="130175" cy="69847"/>
              </a:xfrm>
              <a:prstGeom prst="blockArc">
                <a:avLst>
                  <a:gd name="adj1" fmla="val 10800000"/>
                  <a:gd name="adj2" fmla="val 152711"/>
                  <a:gd name="adj3" fmla="val 1038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smtClean="0">
                  <a:solidFill>
                    <a:schemeClr val="lt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8" name="グループ化 109"/>
            <p:cNvGrpSpPr/>
            <p:nvPr/>
          </p:nvGrpSpPr>
          <p:grpSpPr>
            <a:xfrm>
              <a:off x="3180880" y="5876362"/>
              <a:ext cx="234674" cy="570851"/>
              <a:chOff x="800750" y="1108617"/>
              <a:chExt cx="388907" cy="941410"/>
            </a:xfrm>
          </p:grpSpPr>
          <p:cxnSp>
            <p:nvCxnSpPr>
              <p:cNvPr id="41" name="直線コネクタ 40"/>
              <p:cNvCxnSpPr/>
              <p:nvPr/>
            </p:nvCxnSpPr>
            <p:spPr>
              <a:xfrm flipH="1">
                <a:off x="882752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/>
              <p:cNvCxnSpPr/>
              <p:nvPr/>
            </p:nvCxnSpPr>
            <p:spPr>
              <a:xfrm>
                <a:off x="1038523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円/楕円 44"/>
              <p:cNvSpPr/>
              <p:nvPr/>
            </p:nvSpPr>
            <p:spPr>
              <a:xfrm>
                <a:off x="811767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1062185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865991" y="1428911"/>
                <a:ext cx="234643" cy="37069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804434" y="1108617"/>
                <a:ext cx="357758" cy="35775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grpSp>
            <p:nvGrpSpPr>
              <p:cNvPr id="49" name="グループ化 94"/>
              <p:cNvGrpSpPr/>
              <p:nvPr/>
            </p:nvGrpSpPr>
            <p:grpSpPr>
              <a:xfrm>
                <a:off x="877587" y="1209610"/>
                <a:ext cx="211453" cy="68071"/>
                <a:chOff x="6493101" y="3193256"/>
                <a:chExt cx="255362" cy="82206"/>
              </a:xfrm>
            </p:grpSpPr>
            <p:sp>
              <p:nvSpPr>
                <p:cNvPr id="55" name="円/楕円 54"/>
                <p:cNvSpPr/>
                <p:nvPr/>
              </p:nvSpPr>
              <p:spPr>
                <a:xfrm>
                  <a:off x="6493101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  <p:sp>
              <p:nvSpPr>
                <p:cNvPr id="57" name="円/楕円 56"/>
                <p:cNvSpPr/>
                <p:nvPr/>
              </p:nvSpPr>
              <p:spPr>
                <a:xfrm>
                  <a:off x="6695505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1" name="円弧 50"/>
              <p:cNvSpPr/>
              <p:nvPr/>
            </p:nvSpPr>
            <p:spPr>
              <a:xfrm rot="4686034">
                <a:off x="911948" y="1398686"/>
                <a:ext cx="153560" cy="360574"/>
              </a:xfrm>
              <a:prstGeom prst="arc">
                <a:avLst>
                  <a:gd name="adj1" fmla="val 14308983"/>
                  <a:gd name="adj2" fmla="val 3361328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52" name="円弧 51"/>
              <p:cNvSpPr/>
              <p:nvPr/>
            </p:nvSpPr>
            <p:spPr>
              <a:xfrm rot="16913966" flipH="1">
                <a:off x="923711" y="1387238"/>
                <a:ext cx="142985" cy="388907"/>
              </a:xfrm>
              <a:prstGeom prst="arc">
                <a:avLst>
                  <a:gd name="adj1" fmla="val 14670440"/>
                  <a:gd name="adj2" fmla="val 3327609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54" name="アーチ 53"/>
              <p:cNvSpPr/>
              <p:nvPr/>
            </p:nvSpPr>
            <p:spPr bwMode="auto">
              <a:xfrm flipV="1">
                <a:off x="920750" y="1323975"/>
                <a:ext cx="130175" cy="69847"/>
              </a:xfrm>
              <a:prstGeom prst="blockArc">
                <a:avLst>
                  <a:gd name="adj1" fmla="val 10800000"/>
                  <a:gd name="adj2" fmla="val 152711"/>
                  <a:gd name="adj3" fmla="val 1038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smtClean="0">
                  <a:solidFill>
                    <a:schemeClr val="lt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9" name="角丸四角形 38"/>
            <p:cNvSpPr/>
            <p:nvPr/>
          </p:nvSpPr>
          <p:spPr bwMode="auto">
            <a:xfrm>
              <a:off x="2634874" y="5589495"/>
              <a:ext cx="565525" cy="246529"/>
            </a:xfrm>
            <a:prstGeom prst="round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t" anchorCtr="0">
              <a:no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chemeClr val="tx1"/>
                  </a:solidFill>
                  <a:latin typeface="+mj-ea"/>
                  <a:ea typeface="+mj-ea"/>
                </a:rPr>
                <a:t>Biz</a:t>
              </a:r>
            </a:p>
          </p:txBody>
        </p:sp>
        <p:sp>
          <p:nvSpPr>
            <p:cNvPr id="40" name="角丸四角形 39"/>
            <p:cNvSpPr/>
            <p:nvPr/>
          </p:nvSpPr>
          <p:spPr bwMode="auto">
            <a:xfrm>
              <a:off x="3011392" y="5589495"/>
              <a:ext cx="565525" cy="246529"/>
            </a:xfrm>
            <a:prstGeom prst="round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t" anchorCtr="0">
              <a:no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chemeClr val="tx1"/>
                  </a:solidFill>
                  <a:latin typeface="+mj-ea"/>
                  <a:ea typeface="+mj-ea"/>
                </a:rPr>
                <a:t>IS</a:t>
              </a:r>
            </a:p>
          </p:txBody>
        </p:sp>
      </p:grpSp>
      <p:sp>
        <p:nvSpPr>
          <p:cNvPr id="74" name="環状矢印 19"/>
          <p:cNvSpPr/>
          <p:nvPr/>
        </p:nvSpPr>
        <p:spPr>
          <a:xfrm rot="20152779">
            <a:off x="3212861" y="4104539"/>
            <a:ext cx="1028042" cy="421982"/>
          </a:xfrm>
          <a:custGeom>
            <a:avLst/>
            <a:gdLst>
              <a:gd name="connsiteX0" fmla="*/ 99011 w 1584176"/>
              <a:gd name="connsiteY0" fmla="*/ 792088 h 1584176"/>
              <a:gd name="connsiteX1" fmla="*/ 694213 w 1584176"/>
              <a:gd name="connsiteY1" fmla="*/ 105957 h 1584176"/>
              <a:gd name="connsiteX2" fmla="*/ 1457521 w 1584176"/>
              <a:gd name="connsiteY2" fmla="*/ 598301 h 1584176"/>
              <a:gd name="connsiteX3" fmla="*/ 1551680 w 1584176"/>
              <a:gd name="connsiteY3" fmla="*/ 598300 h 1584176"/>
              <a:gd name="connsiteX4" fmla="*/ 1386154 w 1584176"/>
              <a:gd name="connsiteY4" fmla="*/ 792088 h 1584176"/>
              <a:gd name="connsiteX5" fmla="*/ 1155636 w 1584176"/>
              <a:gd name="connsiteY5" fmla="*/ 598300 h 1584176"/>
              <a:gd name="connsiteX6" fmla="*/ 1247638 w 1584176"/>
              <a:gd name="connsiteY6" fmla="*/ 598300 h 1584176"/>
              <a:gd name="connsiteX7" fmla="*/ 693201 w 1584176"/>
              <a:gd name="connsiteY7" fmla="*/ 307010 h 1584176"/>
              <a:gd name="connsiteX8" fmla="*/ 297033 w 1584176"/>
              <a:gd name="connsiteY8" fmla="*/ 792088 h 1584176"/>
              <a:gd name="connsiteX9" fmla="*/ 99011 w 1584176"/>
              <a:gd name="connsiteY9" fmla="*/ 792088 h 1584176"/>
              <a:gd name="connsiteX0" fmla="*/ 1 w 1452670"/>
              <a:gd name="connsiteY0" fmla="*/ 693134 h 694788"/>
              <a:gd name="connsiteX1" fmla="*/ 595203 w 1452670"/>
              <a:gd name="connsiteY1" fmla="*/ 7003 h 694788"/>
              <a:gd name="connsiteX2" fmla="*/ 1358511 w 1452670"/>
              <a:gd name="connsiteY2" fmla="*/ 499347 h 694788"/>
              <a:gd name="connsiteX3" fmla="*/ 1452670 w 1452670"/>
              <a:gd name="connsiteY3" fmla="*/ 499346 h 694788"/>
              <a:gd name="connsiteX4" fmla="*/ 1287144 w 1452670"/>
              <a:gd name="connsiteY4" fmla="*/ 693134 h 694788"/>
              <a:gd name="connsiteX5" fmla="*/ 1056626 w 1452670"/>
              <a:gd name="connsiteY5" fmla="*/ 499346 h 694788"/>
              <a:gd name="connsiteX6" fmla="*/ 1148628 w 1452670"/>
              <a:gd name="connsiteY6" fmla="*/ 499346 h 694788"/>
              <a:gd name="connsiteX7" fmla="*/ 594191 w 1452670"/>
              <a:gd name="connsiteY7" fmla="*/ 208056 h 694788"/>
              <a:gd name="connsiteX8" fmla="*/ 1 w 1452670"/>
              <a:gd name="connsiteY8" fmla="*/ 693134 h 694788"/>
              <a:gd name="connsiteX0" fmla="*/ 155 w 1452824"/>
              <a:gd name="connsiteY0" fmla="*/ 693134 h 694788"/>
              <a:gd name="connsiteX1" fmla="*/ 595357 w 1452824"/>
              <a:gd name="connsiteY1" fmla="*/ 7003 h 694788"/>
              <a:gd name="connsiteX2" fmla="*/ 1358665 w 1452824"/>
              <a:gd name="connsiteY2" fmla="*/ 499347 h 694788"/>
              <a:gd name="connsiteX3" fmla="*/ 1452824 w 1452824"/>
              <a:gd name="connsiteY3" fmla="*/ 499346 h 694788"/>
              <a:gd name="connsiteX4" fmla="*/ 1287298 w 1452824"/>
              <a:gd name="connsiteY4" fmla="*/ 693134 h 694788"/>
              <a:gd name="connsiteX5" fmla="*/ 1056780 w 1452824"/>
              <a:gd name="connsiteY5" fmla="*/ 499346 h 694788"/>
              <a:gd name="connsiteX6" fmla="*/ 1148782 w 1452824"/>
              <a:gd name="connsiteY6" fmla="*/ 499346 h 694788"/>
              <a:gd name="connsiteX7" fmla="*/ 594345 w 1452824"/>
              <a:gd name="connsiteY7" fmla="*/ 208056 h 694788"/>
              <a:gd name="connsiteX8" fmla="*/ 155 w 1452824"/>
              <a:gd name="connsiteY8" fmla="*/ 693134 h 694788"/>
              <a:gd name="connsiteX0" fmla="*/ 1 w 1452670"/>
              <a:gd name="connsiteY0" fmla="*/ 693134 h 694788"/>
              <a:gd name="connsiteX1" fmla="*/ 595203 w 1452670"/>
              <a:gd name="connsiteY1" fmla="*/ 7003 h 694788"/>
              <a:gd name="connsiteX2" fmla="*/ 1358511 w 1452670"/>
              <a:gd name="connsiteY2" fmla="*/ 499347 h 694788"/>
              <a:gd name="connsiteX3" fmla="*/ 1452670 w 1452670"/>
              <a:gd name="connsiteY3" fmla="*/ 499346 h 694788"/>
              <a:gd name="connsiteX4" fmla="*/ 1287144 w 1452670"/>
              <a:gd name="connsiteY4" fmla="*/ 693134 h 694788"/>
              <a:gd name="connsiteX5" fmla="*/ 1056626 w 1452670"/>
              <a:gd name="connsiteY5" fmla="*/ 499346 h 694788"/>
              <a:gd name="connsiteX6" fmla="*/ 1148628 w 1452670"/>
              <a:gd name="connsiteY6" fmla="*/ 499346 h 694788"/>
              <a:gd name="connsiteX7" fmla="*/ 594191 w 1452670"/>
              <a:gd name="connsiteY7" fmla="*/ 208056 h 694788"/>
              <a:gd name="connsiteX8" fmla="*/ 1 w 1452670"/>
              <a:gd name="connsiteY8" fmla="*/ 693134 h 694788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760270 h 760270"/>
              <a:gd name="connsiteX1" fmla="*/ 625682 w 1452669"/>
              <a:gd name="connsiteY1" fmla="*/ 5559 h 760270"/>
              <a:gd name="connsiteX2" fmla="*/ 1358510 w 1452669"/>
              <a:gd name="connsiteY2" fmla="*/ 566483 h 760270"/>
              <a:gd name="connsiteX3" fmla="*/ 1452669 w 1452669"/>
              <a:gd name="connsiteY3" fmla="*/ 566482 h 760270"/>
              <a:gd name="connsiteX4" fmla="*/ 1287143 w 1452669"/>
              <a:gd name="connsiteY4" fmla="*/ 760270 h 760270"/>
              <a:gd name="connsiteX5" fmla="*/ 1056625 w 1452669"/>
              <a:gd name="connsiteY5" fmla="*/ 566482 h 760270"/>
              <a:gd name="connsiteX6" fmla="*/ 1148627 w 1452669"/>
              <a:gd name="connsiteY6" fmla="*/ 566482 h 760270"/>
              <a:gd name="connsiteX7" fmla="*/ 594190 w 1452669"/>
              <a:gd name="connsiteY7" fmla="*/ 275192 h 760270"/>
              <a:gd name="connsiteX8" fmla="*/ 0 w 1452669"/>
              <a:gd name="connsiteY8" fmla="*/ 760270 h 760270"/>
              <a:gd name="connsiteX0" fmla="*/ 0 w 1452669"/>
              <a:gd name="connsiteY0" fmla="*/ 754740 h 754740"/>
              <a:gd name="connsiteX1" fmla="*/ 625682 w 1452669"/>
              <a:gd name="connsiteY1" fmla="*/ 29 h 754740"/>
              <a:gd name="connsiteX2" fmla="*/ 1358510 w 1452669"/>
              <a:gd name="connsiteY2" fmla="*/ 560953 h 754740"/>
              <a:gd name="connsiteX3" fmla="*/ 1452669 w 1452669"/>
              <a:gd name="connsiteY3" fmla="*/ 560952 h 754740"/>
              <a:gd name="connsiteX4" fmla="*/ 1287143 w 1452669"/>
              <a:gd name="connsiteY4" fmla="*/ 754740 h 754740"/>
              <a:gd name="connsiteX5" fmla="*/ 1056625 w 1452669"/>
              <a:gd name="connsiteY5" fmla="*/ 560952 h 754740"/>
              <a:gd name="connsiteX6" fmla="*/ 1148627 w 1452669"/>
              <a:gd name="connsiteY6" fmla="*/ 560952 h 754740"/>
              <a:gd name="connsiteX7" fmla="*/ 594190 w 1452669"/>
              <a:gd name="connsiteY7" fmla="*/ 269662 h 754740"/>
              <a:gd name="connsiteX8" fmla="*/ 0 w 1452669"/>
              <a:gd name="connsiteY8" fmla="*/ 754740 h 754740"/>
              <a:gd name="connsiteX0" fmla="*/ 0 w 1452669"/>
              <a:gd name="connsiteY0" fmla="*/ 754754 h 754754"/>
              <a:gd name="connsiteX1" fmla="*/ 625682 w 1452669"/>
              <a:gd name="connsiteY1" fmla="*/ 43 h 754754"/>
              <a:gd name="connsiteX2" fmla="*/ 1358510 w 1452669"/>
              <a:gd name="connsiteY2" fmla="*/ 560967 h 754754"/>
              <a:gd name="connsiteX3" fmla="*/ 1452669 w 1452669"/>
              <a:gd name="connsiteY3" fmla="*/ 560966 h 754754"/>
              <a:gd name="connsiteX4" fmla="*/ 1287143 w 1452669"/>
              <a:gd name="connsiteY4" fmla="*/ 754754 h 754754"/>
              <a:gd name="connsiteX5" fmla="*/ 1056625 w 1452669"/>
              <a:gd name="connsiteY5" fmla="*/ 560966 h 754754"/>
              <a:gd name="connsiteX6" fmla="*/ 1148627 w 1452669"/>
              <a:gd name="connsiteY6" fmla="*/ 560966 h 754754"/>
              <a:gd name="connsiteX7" fmla="*/ 594190 w 1452669"/>
              <a:gd name="connsiteY7" fmla="*/ 269676 h 754754"/>
              <a:gd name="connsiteX8" fmla="*/ 0 w 1452669"/>
              <a:gd name="connsiteY8" fmla="*/ 754754 h 754754"/>
              <a:gd name="connsiteX0" fmla="*/ 0 w 1452669"/>
              <a:gd name="connsiteY0" fmla="*/ 701422 h 701422"/>
              <a:gd name="connsiteX1" fmla="*/ 747602 w 1452669"/>
              <a:gd name="connsiteY1" fmla="*/ 51 h 701422"/>
              <a:gd name="connsiteX2" fmla="*/ 1358510 w 1452669"/>
              <a:gd name="connsiteY2" fmla="*/ 507635 h 701422"/>
              <a:gd name="connsiteX3" fmla="*/ 1452669 w 1452669"/>
              <a:gd name="connsiteY3" fmla="*/ 507634 h 701422"/>
              <a:gd name="connsiteX4" fmla="*/ 1287143 w 1452669"/>
              <a:gd name="connsiteY4" fmla="*/ 701422 h 701422"/>
              <a:gd name="connsiteX5" fmla="*/ 1056625 w 1452669"/>
              <a:gd name="connsiteY5" fmla="*/ 507634 h 701422"/>
              <a:gd name="connsiteX6" fmla="*/ 1148627 w 1452669"/>
              <a:gd name="connsiteY6" fmla="*/ 507634 h 701422"/>
              <a:gd name="connsiteX7" fmla="*/ 594190 w 1452669"/>
              <a:gd name="connsiteY7" fmla="*/ 216344 h 701422"/>
              <a:gd name="connsiteX8" fmla="*/ 0 w 1452669"/>
              <a:gd name="connsiteY8" fmla="*/ 701422 h 701422"/>
              <a:gd name="connsiteX0" fmla="*/ 0 w 1452669"/>
              <a:gd name="connsiteY0" fmla="*/ 686184 h 686184"/>
              <a:gd name="connsiteX1" fmla="*/ 770462 w 1452669"/>
              <a:gd name="connsiteY1" fmla="*/ 53 h 686184"/>
              <a:gd name="connsiteX2" fmla="*/ 1358510 w 1452669"/>
              <a:gd name="connsiteY2" fmla="*/ 492397 h 686184"/>
              <a:gd name="connsiteX3" fmla="*/ 1452669 w 1452669"/>
              <a:gd name="connsiteY3" fmla="*/ 492396 h 686184"/>
              <a:gd name="connsiteX4" fmla="*/ 1287143 w 1452669"/>
              <a:gd name="connsiteY4" fmla="*/ 686184 h 686184"/>
              <a:gd name="connsiteX5" fmla="*/ 1056625 w 1452669"/>
              <a:gd name="connsiteY5" fmla="*/ 492396 h 686184"/>
              <a:gd name="connsiteX6" fmla="*/ 1148627 w 1452669"/>
              <a:gd name="connsiteY6" fmla="*/ 492396 h 686184"/>
              <a:gd name="connsiteX7" fmla="*/ 594190 w 1452669"/>
              <a:gd name="connsiteY7" fmla="*/ 201106 h 686184"/>
              <a:gd name="connsiteX8" fmla="*/ 0 w 1452669"/>
              <a:gd name="connsiteY8" fmla="*/ 686184 h 686184"/>
              <a:gd name="connsiteX0" fmla="*/ 0 w 1452669"/>
              <a:gd name="connsiteY0" fmla="*/ 686184 h 686184"/>
              <a:gd name="connsiteX1" fmla="*/ 747602 w 1452669"/>
              <a:gd name="connsiteY1" fmla="*/ 53 h 686184"/>
              <a:gd name="connsiteX2" fmla="*/ 1358510 w 1452669"/>
              <a:gd name="connsiteY2" fmla="*/ 492397 h 686184"/>
              <a:gd name="connsiteX3" fmla="*/ 1452669 w 1452669"/>
              <a:gd name="connsiteY3" fmla="*/ 492396 h 686184"/>
              <a:gd name="connsiteX4" fmla="*/ 1287143 w 1452669"/>
              <a:gd name="connsiteY4" fmla="*/ 686184 h 686184"/>
              <a:gd name="connsiteX5" fmla="*/ 1056625 w 1452669"/>
              <a:gd name="connsiteY5" fmla="*/ 492396 h 686184"/>
              <a:gd name="connsiteX6" fmla="*/ 1148627 w 1452669"/>
              <a:gd name="connsiteY6" fmla="*/ 492396 h 686184"/>
              <a:gd name="connsiteX7" fmla="*/ 594190 w 1452669"/>
              <a:gd name="connsiteY7" fmla="*/ 201106 h 686184"/>
              <a:gd name="connsiteX8" fmla="*/ 0 w 1452669"/>
              <a:gd name="connsiteY8" fmla="*/ 686184 h 686184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594190 w 1452669"/>
              <a:gd name="connsiteY7" fmla="*/ 20109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754210 w 1452669"/>
              <a:gd name="connsiteY7" fmla="*/ 1477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754210 w 1452669"/>
              <a:gd name="connsiteY7" fmla="*/ 1477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571330 w 1452669"/>
              <a:gd name="connsiteY7" fmla="*/ 2239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54 h 686154"/>
              <a:gd name="connsiteX1" fmla="*/ 747602 w 1452669"/>
              <a:gd name="connsiteY1" fmla="*/ 23 h 686154"/>
              <a:gd name="connsiteX2" fmla="*/ 1358510 w 1452669"/>
              <a:gd name="connsiteY2" fmla="*/ 492367 h 686154"/>
              <a:gd name="connsiteX3" fmla="*/ 1452669 w 1452669"/>
              <a:gd name="connsiteY3" fmla="*/ 492366 h 686154"/>
              <a:gd name="connsiteX4" fmla="*/ 1287143 w 1452669"/>
              <a:gd name="connsiteY4" fmla="*/ 686154 h 686154"/>
              <a:gd name="connsiteX5" fmla="*/ 1056625 w 1452669"/>
              <a:gd name="connsiteY5" fmla="*/ 492366 h 686154"/>
              <a:gd name="connsiteX6" fmla="*/ 1148627 w 1452669"/>
              <a:gd name="connsiteY6" fmla="*/ 492366 h 686154"/>
              <a:gd name="connsiteX7" fmla="*/ 662770 w 1452669"/>
              <a:gd name="connsiteY7" fmla="*/ 140116 h 686154"/>
              <a:gd name="connsiteX8" fmla="*/ 0 w 1452669"/>
              <a:gd name="connsiteY8" fmla="*/ 686154 h 686154"/>
              <a:gd name="connsiteX0" fmla="*/ 0 w 1452669"/>
              <a:gd name="connsiteY0" fmla="*/ 686154 h 686154"/>
              <a:gd name="connsiteX1" fmla="*/ 747602 w 1452669"/>
              <a:gd name="connsiteY1" fmla="*/ 23 h 686154"/>
              <a:gd name="connsiteX2" fmla="*/ 1358510 w 1452669"/>
              <a:gd name="connsiteY2" fmla="*/ 492367 h 686154"/>
              <a:gd name="connsiteX3" fmla="*/ 1452669 w 1452669"/>
              <a:gd name="connsiteY3" fmla="*/ 492366 h 686154"/>
              <a:gd name="connsiteX4" fmla="*/ 1287143 w 1452669"/>
              <a:gd name="connsiteY4" fmla="*/ 686154 h 686154"/>
              <a:gd name="connsiteX5" fmla="*/ 1056625 w 1452669"/>
              <a:gd name="connsiteY5" fmla="*/ 492366 h 686154"/>
              <a:gd name="connsiteX6" fmla="*/ 1148627 w 1452669"/>
              <a:gd name="connsiteY6" fmla="*/ 492366 h 686154"/>
              <a:gd name="connsiteX7" fmla="*/ 662770 w 1452669"/>
              <a:gd name="connsiteY7" fmla="*/ 140116 h 686154"/>
              <a:gd name="connsiteX8" fmla="*/ 0 w 1452669"/>
              <a:gd name="connsiteY8" fmla="*/ 686154 h 68615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9476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80755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586570 w 1452669"/>
              <a:gd name="connsiteY7" fmla="*/ 13249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7801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902044 h 1069684"/>
              <a:gd name="connsiteX1" fmla="*/ 747602 w 1452669"/>
              <a:gd name="connsiteY1" fmla="*/ 13 h 1069684"/>
              <a:gd name="connsiteX2" fmla="*/ 1358510 w 1452669"/>
              <a:gd name="connsiteY2" fmla="*/ 708257 h 1069684"/>
              <a:gd name="connsiteX3" fmla="*/ 1452669 w 1452669"/>
              <a:gd name="connsiteY3" fmla="*/ 708256 h 1069684"/>
              <a:gd name="connsiteX4" fmla="*/ 1287143 w 1452669"/>
              <a:gd name="connsiteY4" fmla="*/ 1069684 h 1069684"/>
              <a:gd name="connsiteX5" fmla="*/ 1056625 w 1452669"/>
              <a:gd name="connsiteY5" fmla="*/ 708256 h 1069684"/>
              <a:gd name="connsiteX6" fmla="*/ 1148627 w 1452669"/>
              <a:gd name="connsiteY6" fmla="*/ 708256 h 1069684"/>
              <a:gd name="connsiteX7" fmla="*/ 632290 w 1452669"/>
              <a:gd name="connsiteY7" fmla="*/ 302666 h 1069684"/>
              <a:gd name="connsiteX8" fmla="*/ 0 w 1452669"/>
              <a:gd name="connsiteY8" fmla="*/ 902044 h 1069684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1056625 w 1522519"/>
              <a:gd name="connsiteY5" fmla="*/ 63206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923275 w 1522519"/>
              <a:gd name="connsiteY5" fmla="*/ 74001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929625 w 1522519"/>
              <a:gd name="connsiteY5" fmla="*/ 72731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23638"/>
              <a:gd name="connsiteX1" fmla="*/ 703152 w 1522519"/>
              <a:gd name="connsiteY1" fmla="*/ 17 h 923638"/>
              <a:gd name="connsiteX2" fmla="*/ 1358510 w 1522519"/>
              <a:gd name="connsiteY2" fmla="*/ 632061 h 923638"/>
              <a:gd name="connsiteX3" fmla="*/ 1522519 w 1522519"/>
              <a:gd name="connsiteY3" fmla="*/ 505060 h 923638"/>
              <a:gd name="connsiteX4" fmla="*/ 1458593 w 1522519"/>
              <a:gd name="connsiteY4" fmla="*/ 923638 h 923638"/>
              <a:gd name="connsiteX5" fmla="*/ 929625 w 1522519"/>
              <a:gd name="connsiteY5" fmla="*/ 727310 h 923638"/>
              <a:gd name="connsiteX6" fmla="*/ 1148627 w 1522519"/>
              <a:gd name="connsiteY6" fmla="*/ 632060 h 923638"/>
              <a:gd name="connsiteX7" fmla="*/ 632290 w 1522519"/>
              <a:gd name="connsiteY7" fmla="*/ 226470 h 923638"/>
              <a:gd name="connsiteX8" fmla="*/ 0 w 1522519"/>
              <a:gd name="connsiteY8" fmla="*/ 825848 h 9236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48627 w 1522519"/>
              <a:gd name="connsiteY6" fmla="*/ 6320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48627 w 1522519"/>
              <a:gd name="connsiteY6" fmla="*/ 67651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16925 w 1522519"/>
              <a:gd name="connsiteY5" fmla="*/ 8162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16925 w 1522519"/>
              <a:gd name="connsiteY5" fmla="*/ 7781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66969"/>
              <a:gd name="connsiteY0" fmla="*/ 825848 h 936338"/>
              <a:gd name="connsiteX1" fmla="*/ 703152 w 1566969"/>
              <a:gd name="connsiteY1" fmla="*/ 17 h 936338"/>
              <a:gd name="connsiteX2" fmla="*/ 1358510 w 1566969"/>
              <a:gd name="connsiteY2" fmla="*/ 632061 h 936338"/>
              <a:gd name="connsiteX3" fmla="*/ 1566969 w 1566969"/>
              <a:gd name="connsiteY3" fmla="*/ 524110 h 936338"/>
              <a:gd name="connsiteX4" fmla="*/ 1426843 w 1566969"/>
              <a:gd name="connsiteY4" fmla="*/ 936338 h 936338"/>
              <a:gd name="connsiteX5" fmla="*/ 916925 w 1566969"/>
              <a:gd name="connsiteY5" fmla="*/ 778110 h 936338"/>
              <a:gd name="connsiteX6" fmla="*/ 1154977 w 1566969"/>
              <a:gd name="connsiteY6" fmla="*/ 670160 h 936338"/>
              <a:gd name="connsiteX7" fmla="*/ 632290 w 1566969"/>
              <a:gd name="connsiteY7" fmla="*/ 226470 h 936338"/>
              <a:gd name="connsiteX8" fmla="*/ 0 w 1566969"/>
              <a:gd name="connsiteY8" fmla="*/ 825848 h 936338"/>
              <a:gd name="connsiteX0" fmla="*/ 0 w 1566969"/>
              <a:gd name="connsiteY0" fmla="*/ 828689 h 939179"/>
              <a:gd name="connsiteX1" fmla="*/ 703152 w 1566969"/>
              <a:gd name="connsiteY1" fmla="*/ 2858 h 939179"/>
              <a:gd name="connsiteX2" fmla="*/ 1345810 w 1566969"/>
              <a:gd name="connsiteY2" fmla="*/ 584102 h 939179"/>
              <a:gd name="connsiteX3" fmla="*/ 1566969 w 1566969"/>
              <a:gd name="connsiteY3" fmla="*/ 526951 h 939179"/>
              <a:gd name="connsiteX4" fmla="*/ 1426843 w 1566969"/>
              <a:gd name="connsiteY4" fmla="*/ 939179 h 939179"/>
              <a:gd name="connsiteX5" fmla="*/ 916925 w 1566969"/>
              <a:gd name="connsiteY5" fmla="*/ 780951 h 939179"/>
              <a:gd name="connsiteX6" fmla="*/ 1154977 w 1566969"/>
              <a:gd name="connsiteY6" fmla="*/ 673001 h 939179"/>
              <a:gd name="connsiteX7" fmla="*/ 632290 w 1566969"/>
              <a:gd name="connsiteY7" fmla="*/ 229311 h 939179"/>
              <a:gd name="connsiteX8" fmla="*/ 0 w 1566969"/>
              <a:gd name="connsiteY8" fmla="*/ 828689 h 939179"/>
              <a:gd name="connsiteX0" fmla="*/ 0 w 1566969"/>
              <a:gd name="connsiteY0" fmla="*/ 829732 h 940222"/>
              <a:gd name="connsiteX1" fmla="*/ 703152 w 1566969"/>
              <a:gd name="connsiteY1" fmla="*/ 3901 h 940222"/>
              <a:gd name="connsiteX2" fmla="*/ 1345810 w 1566969"/>
              <a:gd name="connsiteY2" fmla="*/ 585145 h 940222"/>
              <a:gd name="connsiteX3" fmla="*/ 1566969 w 1566969"/>
              <a:gd name="connsiteY3" fmla="*/ 527994 h 940222"/>
              <a:gd name="connsiteX4" fmla="*/ 1426843 w 1566969"/>
              <a:gd name="connsiteY4" fmla="*/ 940222 h 940222"/>
              <a:gd name="connsiteX5" fmla="*/ 916925 w 1566969"/>
              <a:gd name="connsiteY5" fmla="*/ 781994 h 940222"/>
              <a:gd name="connsiteX6" fmla="*/ 1154977 w 1566969"/>
              <a:gd name="connsiteY6" fmla="*/ 674044 h 940222"/>
              <a:gd name="connsiteX7" fmla="*/ 632290 w 1566969"/>
              <a:gd name="connsiteY7" fmla="*/ 230354 h 940222"/>
              <a:gd name="connsiteX8" fmla="*/ 0 w 1566969"/>
              <a:gd name="connsiteY8" fmla="*/ 829732 h 940222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6738 h 937228"/>
              <a:gd name="connsiteX1" fmla="*/ 703152 w 1566969"/>
              <a:gd name="connsiteY1" fmla="*/ 907 h 937228"/>
              <a:gd name="connsiteX2" fmla="*/ 1345810 w 1566969"/>
              <a:gd name="connsiteY2" fmla="*/ 582151 h 937228"/>
              <a:gd name="connsiteX3" fmla="*/ 1566969 w 1566969"/>
              <a:gd name="connsiteY3" fmla="*/ 525000 h 937228"/>
              <a:gd name="connsiteX4" fmla="*/ 1426843 w 1566969"/>
              <a:gd name="connsiteY4" fmla="*/ 937228 h 937228"/>
              <a:gd name="connsiteX5" fmla="*/ 916925 w 1566969"/>
              <a:gd name="connsiteY5" fmla="*/ 779000 h 937228"/>
              <a:gd name="connsiteX6" fmla="*/ 1154977 w 1566969"/>
              <a:gd name="connsiteY6" fmla="*/ 671050 h 937228"/>
              <a:gd name="connsiteX7" fmla="*/ 632290 w 1566969"/>
              <a:gd name="connsiteY7" fmla="*/ 227360 h 937228"/>
              <a:gd name="connsiteX8" fmla="*/ 0 w 1566969"/>
              <a:gd name="connsiteY8" fmla="*/ 826738 h 937228"/>
              <a:gd name="connsiteX0" fmla="*/ 0 w 1566969"/>
              <a:gd name="connsiteY0" fmla="*/ 825857 h 936347"/>
              <a:gd name="connsiteX1" fmla="*/ 703152 w 1566969"/>
              <a:gd name="connsiteY1" fmla="*/ 26 h 936347"/>
              <a:gd name="connsiteX2" fmla="*/ 1345810 w 1566969"/>
              <a:gd name="connsiteY2" fmla="*/ 581270 h 936347"/>
              <a:gd name="connsiteX3" fmla="*/ 1566969 w 1566969"/>
              <a:gd name="connsiteY3" fmla="*/ 524119 h 936347"/>
              <a:gd name="connsiteX4" fmla="*/ 1426843 w 1566969"/>
              <a:gd name="connsiteY4" fmla="*/ 936347 h 936347"/>
              <a:gd name="connsiteX5" fmla="*/ 916925 w 1566969"/>
              <a:gd name="connsiteY5" fmla="*/ 778119 h 936347"/>
              <a:gd name="connsiteX6" fmla="*/ 1154977 w 1566969"/>
              <a:gd name="connsiteY6" fmla="*/ 670169 h 936347"/>
              <a:gd name="connsiteX7" fmla="*/ 632290 w 1566969"/>
              <a:gd name="connsiteY7" fmla="*/ 226479 h 936347"/>
              <a:gd name="connsiteX8" fmla="*/ 0 w 1566969"/>
              <a:gd name="connsiteY8" fmla="*/ 825857 h 936347"/>
              <a:gd name="connsiteX0" fmla="*/ 0 w 1566969"/>
              <a:gd name="connsiteY0" fmla="*/ 825851 h 936341"/>
              <a:gd name="connsiteX1" fmla="*/ 703152 w 1566969"/>
              <a:gd name="connsiteY1" fmla="*/ 20 h 936341"/>
              <a:gd name="connsiteX2" fmla="*/ 1345810 w 1566969"/>
              <a:gd name="connsiteY2" fmla="*/ 581264 h 936341"/>
              <a:gd name="connsiteX3" fmla="*/ 1566969 w 1566969"/>
              <a:gd name="connsiteY3" fmla="*/ 524113 h 936341"/>
              <a:gd name="connsiteX4" fmla="*/ 1426843 w 1566969"/>
              <a:gd name="connsiteY4" fmla="*/ 936341 h 936341"/>
              <a:gd name="connsiteX5" fmla="*/ 916925 w 1566969"/>
              <a:gd name="connsiteY5" fmla="*/ 778113 h 936341"/>
              <a:gd name="connsiteX6" fmla="*/ 1154977 w 1566969"/>
              <a:gd name="connsiteY6" fmla="*/ 670163 h 936341"/>
              <a:gd name="connsiteX7" fmla="*/ 632290 w 1566969"/>
              <a:gd name="connsiteY7" fmla="*/ 226473 h 936341"/>
              <a:gd name="connsiteX8" fmla="*/ 0 w 1566969"/>
              <a:gd name="connsiteY8" fmla="*/ 825851 h 936341"/>
              <a:gd name="connsiteX0" fmla="*/ 0 w 1566969"/>
              <a:gd name="connsiteY0" fmla="*/ 829766 h 940256"/>
              <a:gd name="connsiteX1" fmla="*/ 703152 w 1566969"/>
              <a:gd name="connsiteY1" fmla="*/ 3935 h 940256"/>
              <a:gd name="connsiteX2" fmla="*/ 1415660 w 1566969"/>
              <a:gd name="connsiteY2" fmla="*/ 578829 h 940256"/>
              <a:gd name="connsiteX3" fmla="*/ 1566969 w 1566969"/>
              <a:gd name="connsiteY3" fmla="*/ 528028 h 940256"/>
              <a:gd name="connsiteX4" fmla="*/ 1426843 w 1566969"/>
              <a:gd name="connsiteY4" fmla="*/ 940256 h 940256"/>
              <a:gd name="connsiteX5" fmla="*/ 916925 w 1566969"/>
              <a:gd name="connsiteY5" fmla="*/ 782028 h 940256"/>
              <a:gd name="connsiteX6" fmla="*/ 1154977 w 1566969"/>
              <a:gd name="connsiteY6" fmla="*/ 674078 h 940256"/>
              <a:gd name="connsiteX7" fmla="*/ 632290 w 1566969"/>
              <a:gd name="connsiteY7" fmla="*/ 230388 h 940256"/>
              <a:gd name="connsiteX8" fmla="*/ 0 w 1566969"/>
              <a:gd name="connsiteY8" fmla="*/ 829766 h 940256"/>
              <a:gd name="connsiteX0" fmla="*/ 0 w 1566969"/>
              <a:gd name="connsiteY0" fmla="*/ 829766 h 940256"/>
              <a:gd name="connsiteX1" fmla="*/ 703152 w 1566969"/>
              <a:gd name="connsiteY1" fmla="*/ 3935 h 940256"/>
              <a:gd name="connsiteX2" fmla="*/ 1415660 w 1566969"/>
              <a:gd name="connsiteY2" fmla="*/ 578829 h 940256"/>
              <a:gd name="connsiteX3" fmla="*/ 1566969 w 1566969"/>
              <a:gd name="connsiteY3" fmla="*/ 528028 h 940256"/>
              <a:gd name="connsiteX4" fmla="*/ 1426843 w 1566969"/>
              <a:gd name="connsiteY4" fmla="*/ 940256 h 940256"/>
              <a:gd name="connsiteX5" fmla="*/ 916925 w 1566969"/>
              <a:gd name="connsiteY5" fmla="*/ 782028 h 940256"/>
              <a:gd name="connsiteX6" fmla="*/ 1154977 w 1566969"/>
              <a:gd name="connsiteY6" fmla="*/ 674078 h 940256"/>
              <a:gd name="connsiteX7" fmla="*/ 632290 w 1566969"/>
              <a:gd name="connsiteY7" fmla="*/ 230388 h 940256"/>
              <a:gd name="connsiteX8" fmla="*/ 0 w 1566969"/>
              <a:gd name="connsiteY8" fmla="*/ 829766 h 940256"/>
              <a:gd name="connsiteX0" fmla="*/ 0 w 1566969"/>
              <a:gd name="connsiteY0" fmla="*/ 830965 h 941455"/>
              <a:gd name="connsiteX1" fmla="*/ 703152 w 1566969"/>
              <a:gd name="connsiteY1" fmla="*/ 5134 h 941455"/>
              <a:gd name="connsiteX2" fmla="*/ 1415660 w 1566969"/>
              <a:gd name="connsiteY2" fmla="*/ 580028 h 941455"/>
              <a:gd name="connsiteX3" fmla="*/ 1566969 w 1566969"/>
              <a:gd name="connsiteY3" fmla="*/ 529227 h 941455"/>
              <a:gd name="connsiteX4" fmla="*/ 1426843 w 1566969"/>
              <a:gd name="connsiteY4" fmla="*/ 941455 h 941455"/>
              <a:gd name="connsiteX5" fmla="*/ 916925 w 1566969"/>
              <a:gd name="connsiteY5" fmla="*/ 783227 h 941455"/>
              <a:gd name="connsiteX6" fmla="*/ 1154977 w 1566969"/>
              <a:gd name="connsiteY6" fmla="*/ 675277 h 941455"/>
              <a:gd name="connsiteX7" fmla="*/ 632290 w 1566969"/>
              <a:gd name="connsiteY7" fmla="*/ 231587 h 941455"/>
              <a:gd name="connsiteX8" fmla="*/ 0 w 1566969"/>
              <a:gd name="connsiteY8" fmla="*/ 830965 h 941455"/>
              <a:gd name="connsiteX0" fmla="*/ 0 w 1566969"/>
              <a:gd name="connsiteY0" fmla="*/ 832452 h 942942"/>
              <a:gd name="connsiteX1" fmla="*/ 703152 w 1566969"/>
              <a:gd name="connsiteY1" fmla="*/ 6621 h 942942"/>
              <a:gd name="connsiteX2" fmla="*/ 1415660 w 1566969"/>
              <a:gd name="connsiteY2" fmla="*/ 581515 h 942942"/>
              <a:gd name="connsiteX3" fmla="*/ 1566969 w 1566969"/>
              <a:gd name="connsiteY3" fmla="*/ 530714 h 942942"/>
              <a:gd name="connsiteX4" fmla="*/ 1426843 w 1566969"/>
              <a:gd name="connsiteY4" fmla="*/ 942942 h 942942"/>
              <a:gd name="connsiteX5" fmla="*/ 916925 w 1566969"/>
              <a:gd name="connsiteY5" fmla="*/ 784714 h 942942"/>
              <a:gd name="connsiteX6" fmla="*/ 1154977 w 1566969"/>
              <a:gd name="connsiteY6" fmla="*/ 676764 h 942942"/>
              <a:gd name="connsiteX7" fmla="*/ 632290 w 1566969"/>
              <a:gd name="connsiteY7" fmla="*/ 233074 h 942942"/>
              <a:gd name="connsiteX8" fmla="*/ 0 w 1566969"/>
              <a:gd name="connsiteY8" fmla="*/ 832452 h 942942"/>
              <a:gd name="connsiteX0" fmla="*/ 0 w 1566969"/>
              <a:gd name="connsiteY0" fmla="*/ 830633 h 941123"/>
              <a:gd name="connsiteX1" fmla="*/ 703152 w 1566969"/>
              <a:gd name="connsiteY1" fmla="*/ 4802 h 941123"/>
              <a:gd name="connsiteX2" fmla="*/ 1415660 w 1566969"/>
              <a:gd name="connsiteY2" fmla="*/ 579696 h 941123"/>
              <a:gd name="connsiteX3" fmla="*/ 1566969 w 1566969"/>
              <a:gd name="connsiteY3" fmla="*/ 528895 h 941123"/>
              <a:gd name="connsiteX4" fmla="*/ 1426843 w 1566969"/>
              <a:gd name="connsiteY4" fmla="*/ 941123 h 941123"/>
              <a:gd name="connsiteX5" fmla="*/ 916925 w 1566969"/>
              <a:gd name="connsiteY5" fmla="*/ 782895 h 941123"/>
              <a:gd name="connsiteX6" fmla="*/ 1154977 w 1566969"/>
              <a:gd name="connsiteY6" fmla="*/ 674945 h 941123"/>
              <a:gd name="connsiteX7" fmla="*/ 632290 w 1566969"/>
              <a:gd name="connsiteY7" fmla="*/ 231255 h 941123"/>
              <a:gd name="connsiteX8" fmla="*/ 0 w 1566969"/>
              <a:gd name="connsiteY8" fmla="*/ 830633 h 941123"/>
              <a:gd name="connsiteX0" fmla="*/ 0 w 1566969"/>
              <a:gd name="connsiteY0" fmla="*/ 830338 h 940828"/>
              <a:gd name="connsiteX1" fmla="*/ 703152 w 1566969"/>
              <a:gd name="connsiteY1" fmla="*/ 4507 h 940828"/>
              <a:gd name="connsiteX2" fmla="*/ 1415660 w 1566969"/>
              <a:gd name="connsiteY2" fmla="*/ 579401 h 940828"/>
              <a:gd name="connsiteX3" fmla="*/ 1566969 w 1566969"/>
              <a:gd name="connsiteY3" fmla="*/ 528600 h 940828"/>
              <a:gd name="connsiteX4" fmla="*/ 1426843 w 1566969"/>
              <a:gd name="connsiteY4" fmla="*/ 940828 h 940828"/>
              <a:gd name="connsiteX5" fmla="*/ 916925 w 1566969"/>
              <a:gd name="connsiteY5" fmla="*/ 782600 h 940828"/>
              <a:gd name="connsiteX6" fmla="*/ 1154977 w 1566969"/>
              <a:gd name="connsiteY6" fmla="*/ 674650 h 940828"/>
              <a:gd name="connsiteX7" fmla="*/ 632290 w 1566969"/>
              <a:gd name="connsiteY7" fmla="*/ 230960 h 940828"/>
              <a:gd name="connsiteX8" fmla="*/ 0 w 1566969"/>
              <a:gd name="connsiteY8" fmla="*/ 830338 h 940828"/>
              <a:gd name="connsiteX0" fmla="*/ 0 w 1630469"/>
              <a:gd name="connsiteY0" fmla="*/ 830338 h 940828"/>
              <a:gd name="connsiteX1" fmla="*/ 703152 w 1630469"/>
              <a:gd name="connsiteY1" fmla="*/ 4507 h 940828"/>
              <a:gd name="connsiteX2" fmla="*/ 1415660 w 1630469"/>
              <a:gd name="connsiteY2" fmla="*/ 579401 h 940828"/>
              <a:gd name="connsiteX3" fmla="*/ 1630469 w 1630469"/>
              <a:gd name="connsiteY3" fmla="*/ 509550 h 940828"/>
              <a:gd name="connsiteX4" fmla="*/ 1426843 w 1630469"/>
              <a:gd name="connsiteY4" fmla="*/ 940828 h 940828"/>
              <a:gd name="connsiteX5" fmla="*/ 916925 w 1630469"/>
              <a:gd name="connsiteY5" fmla="*/ 782600 h 940828"/>
              <a:gd name="connsiteX6" fmla="*/ 1154977 w 1630469"/>
              <a:gd name="connsiteY6" fmla="*/ 674650 h 940828"/>
              <a:gd name="connsiteX7" fmla="*/ 632290 w 1630469"/>
              <a:gd name="connsiteY7" fmla="*/ 230960 h 940828"/>
              <a:gd name="connsiteX8" fmla="*/ 0 w 1630469"/>
              <a:gd name="connsiteY8" fmla="*/ 830338 h 940828"/>
              <a:gd name="connsiteX0" fmla="*/ 0 w 1630469"/>
              <a:gd name="connsiteY0" fmla="*/ 830338 h 1105928"/>
              <a:gd name="connsiteX1" fmla="*/ 703152 w 1630469"/>
              <a:gd name="connsiteY1" fmla="*/ 4507 h 1105928"/>
              <a:gd name="connsiteX2" fmla="*/ 1415660 w 1630469"/>
              <a:gd name="connsiteY2" fmla="*/ 579401 h 1105928"/>
              <a:gd name="connsiteX3" fmla="*/ 1630469 w 1630469"/>
              <a:gd name="connsiteY3" fmla="*/ 509550 h 1105928"/>
              <a:gd name="connsiteX4" fmla="*/ 1426843 w 1630469"/>
              <a:gd name="connsiteY4" fmla="*/ 1105928 h 1105928"/>
              <a:gd name="connsiteX5" fmla="*/ 916925 w 1630469"/>
              <a:gd name="connsiteY5" fmla="*/ 782600 h 1105928"/>
              <a:gd name="connsiteX6" fmla="*/ 1154977 w 1630469"/>
              <a:gd name="connsiteY6" fmla="*/ 674650 h 1105928"/>
              <a:gd name="connsiteX7" fmla="*/ 632290 w 1630469"/>
              <a:gd name="connsiteY7" fmla="*/ 230960 h 1105928"/>
              <a:gd name="connsiteX8" fmla="*/ 0 w 1630469"/>
              <a:gd name="connsiteY8" fmla="*/ 830338 h 1105928"/>
              <a:gd name="connsiteX0" fmla="*/ 0 w 1630469"/>
              <a:gd name="connsiteY0" fmla="*/ 830338 h 1042428"/>
              <a:gd name="connsiteX1" fmla="*/ 703152 w 1630469"/>
              <a:gd name="connsiteY1" fmla="*/ 4507 h 1042428"/>
              <a:gd name="connsiteX2" fmla="*/ 1415660 w 1630469"/>
              <a:gd name="connsiteY2" fmla="*/ 579401 h 1042428"/>
              <a:gd name="connsiteX3" fmla="*/ 1630469 w 1630469"/>
              <a:gd name="connsiteY3" fmla="*/ 509550 h 1042428"/>
              <a:gd name="connsiteX4" fmla="*/ 1464943 w 1630469"/>
              <a:gd name="connsiteY4" fmla="*/ 1042428 h 1042428"/>
              <a:gd name="connsiteX5" fmla="*/ 916925 w 1630469"/>
              <a:gd name="connsiteY5" fmla="*/ 782600 h 1042428"/>
              <a:gd name="connsiteX6" fmla="*/ 1154977 w 1630469"/>
              <a:gd name="connsiteY6" fmla="*/ 674650 h 1042428"/>
              <a:gd name="connsiteX7" fmla="*/ 632290 w 1630469"/>
              <a:gd name="connsiteY7" fmla="*/ 230960 h 1042428"/>
              <a:gd name="connsiteX8" fmla="*/ 0 w 1630469"/>
              <a:gd name="connsiteY8" fmla="*/ 830338 h 1042428"/>
              <a:gd name="connsiteX0" fmla="*/ 0 w 1630469"/>
              <a:gd name="connsiteY0" fmla="*/ 830338 h 1080528"/>
              <a:gd name="connsiteX1" fmla="*/ 703152 w 1630469"/>
              <a:gd name="connsiteY1" fmla="*/ 4507 h 1080528"/>
              <a:gd name="connsiteX2" fmla="*/ 1415660 w 1630469"/>
              <a:gd name="connsiteY2" fmla="*/ 579401 h 1080528"/>
              <a:gd name="connsiteX3" fmla="*/ 1630469 w 1630469"/>
              <a:gd name="connsiteY3" fmla="*/ 509550 h 1080528"/>
              <a:gd name="connsiteX4" fmla="*/ 1464943 w 1630469"/>
              <a:gd name="connsiteY4" fmla="*/ 1080528 h 1080528"/>
              <a:gd name="connsiteX5" fmla="*/ 916925 w 1630469"/>
              <a:gd name="connsiteY5" fmla="*/ 782600 h 1080528"/>
              <a:gd name="connsiteX6" fmla="*/ 1154977 w 1630469"/>
              <a:gd name="connsiteY6" fmla="*/ 674650 h 1080528"/>
              <a:gd name="connsiteX7" fmla="*/ 632290 w 1630469"/>
              <a:gd name="connsiteY7" fmla="*/ 230960 h 1080528"/>
              <a:gd name="connsiteX8" fmla="*/ 0 w 1630469"/>
              <a:gd name="connsiteY8" fmla="*/ 830338 h 1080528"/>
              <a:gd name="connsiteX0" fmla="*/ 0 w 1630469"/>
              <a:gd name="connsiteY0" fmla="*/ 835869 h 1086059"/>
              <a:gd name="connsiteX1" fmla="*/ 703152 w 1630469"/>
              <a:gd name="connsiteY1" fmla="*/ 10038 h 1086059"/>
              <a:gd name="connsiteX2" fmla="*/ 1415660 w 1630469"/>
              <a:gd name="connsiteY2" fmla="*/ 584932 h 1086059"/>
              <a:gd name="connsiteX3" fmla="*/ 1630469 w 1630469"/>
              <a:gd name="connsiteY3" fmla="*/ 515081 h 1086059"/>
              <a:gd name="connsiteX4" fmla="*/ 1464943 w 1630469"/>
              <a:gd name="connsiteY4" fmla="*/ 1086059 h 1086059"/>
              <a:gd name="connsiteX5" fmla="*/ 916925 w 1630469"/>
              <a:gd name="connsiteY5" fmla="*/ 788131 h 1086059"/>
              <a:gd name="connsiteX6" fmla="*/ 1154977 w 1630469"/>
              <a:gd name="connsiteY6" fmla="*/ 680181 h 1086059"/>
              <a:gd name="connsiteX7" fmla="*/ 632290 w 1630469"/>
              <a:gd name="connsiteY7" fmla="*/ 236491 h 1086059"/>
              <a:gd name="connsiteX8" fmla="*/ 0 w 1630469"/>
              <a:gd name="connsiteY8" fmla="*/ 835869 h 1086059"/>
              <a:gd name="connsiteX0" fmla="*/ 0 w 1630469"/>
              <a:gd name="connsiteY0" fmla="*/ 834355 h 1084545"/>
              <a:gd name="connsiteX1" fmla="*/ 703152 w 1630469"/>
              <a:gd name="connsiteY1" fmla="*/ 8524 h 1084545"/>
              <a:gd name="connsiteX2" fmla="*/ 1415660 w 1630469"/>
              <a:gd name="connsiteY2" fmla="*/ 583418 h 1084545"/>
              <a:gd name="connsiteX3" fmla="*/ 1630469 w 1630469"/>
              <a:gd name="connsiteY3" fmla="*/ 513567 h 1084545"/>
              <a:gd name="connsiteX4" fmla="*/ 1464943 w 1630469"/>
              <a:gd name="connsiteY4" fmla="*/ 1084545 h 1084545"/>
              <a:gd name="connsiteX5" fmla="*/ 916925 w 1630469"/>
              <a:gd name="connsiteY5" fmla="*/ 786617 h 1084545"/>
              <a:gd name="connsiteX6" fmla="*/ 1154977 w 1630469"/>
              <a:gd name="connsiteY6" fmla="*/ 678667 h 1084545"/>
              <a:gd name="connsiteX7" fmla="*/ 632290 w 1630469"/>
              <a:gd name="connsiteY7" fmla="*/ 234977 h 1084545"/>
              <a:gd name="connsiteX8" fmla="*/ 0 w 1630469"/>
              <a:gd name="connsiteY8" fmla="*/ 834355 h 1084545"/>
              <a:gd name="connsiteX0" fmla="*/ 0 w 1630469"/>
              <a:gd name="connsiteY0" fmla="*/ 828167 h 1078357"/>
              <a:gd name="connsiteX1" fmla="*/ 601552 w 1630469"/>
              <a:gd name="connsiteY1" fmla="*/ 8686 h 1078357"/>
              <a:gd name="connsiteX2" fmla="*/ 1415660 w 1630469"/>
              <a:gd name="connsiteY2" fmla="*/ 577230 h 1078357"/>
              <a:gd name="connsiteX3" fmla="*/ 1630469 w 1630469"/>
              <a:gd name="connsiteY3" fmla="*/ 507379 h 1078357"/>
              <a:gd name="connsiteX4" fmla="*/ 1464943 w 1630469"/>
              <a:gd name="connsiteY4" fmla="*/ 1078357 h 1078357"/>
              <a:gd name="connsiteX5" fmla="*/ 916925 w 1630469"/>
              <a:gd name="connsiteY5" fmla="*/ 780429 h 1078357"/>
              <a:gd name="connsiteX6" fmla="*/ 1154977 w 1630469"/>
              <a:gd name="connsiteY6" fmla="*/ 672479 h 1078357"/>
              <a:gd name="connsiteX7" fmla="*/ 632290 w 1630469"/>
              <a:gd name="connsiteY7" fmla="*/ 228789 h 1078357"/>
              <a:gd name="connsiteX8" fmla="*/ 0 w 1630469"/>
              <a:gd name="connsiteY8" fmla="*/ 828167 h 1078357"/>
              <a:gd name="connsiteX0" fmla="*/ 0 w 1630469"/>
              <a:gd name="connsiteY0" fmla="*/ 828167 h 1078357"/>
              <a:gd name="connsiteX1" fmla="*/ 620602 w 1630469"/>
              <a:gd name="connsiteY1" fmla="*/ 8686 h 1078357"/>
              <a:gd name="connsiteX2" fmla="*/ 1415660 w 1630469"/>
              <a:gd name="connsiteY2" fmla="*/ 577230 h 1078357"/>
              <a:gd name="connsiteX3" fmla="*/ 1630469 w 1630469"/>
              <a:gd name="connsiteY3" fmla="*/ 507379 h 1078357"/>
              <a:gd name="connsiteX4" fmla="*/ 1464943 w 1630469"/>
              <a:gd name="connsiteY4" fmla="*/ 1078357 h 1078357"/>
              <a:gd name="connsiteX5" fmla="*/ 916925 w 1630469"/>
              <a:gd name="connsiteY5" fmla="*/ 780429 h 1078357"/>
              <a:gd name="connsiteX6" fmla="*/ 1154977 w 1630469"/>
              <a:gd name="connsiteY6" fmla="*/ 672479 h 1078357"/>
              <a:gd name="connsiteX7" fmla="*/ 632290 w 1630469"/>
              <a:gd name="connsiteY7" fmla="*/ 228789 h 1078357"/>
              <a:gd name="connsiteX8" fmla="*/ 0 w 1630469"/>
              <a:gd name="connsiteY8" fmla="*/ 828167 h 1078357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469" h="1076902">
                <a:moveTo>
                  <a:pt x="0" y="826712"/>
                </a:moveTo>
                <a:cubicBezTo>
                  <a:pt x="95419" y="405853"/>
                  <a:pt x="264009" y="61754"/>
                  <a:pt x="620602" y="7231"/>
                </a:cubicBezTo>
                <a:cubicBezTo>
                  <a:pt x="977195" y="-47292"/>
                  <a:pt x="1342067" y="212819"/>
                  <a:pt x="1415660" y="575775"/>
                </a:cubicBezTo>
                <a:lnTo>
                  <a:pt x="1630469" y="505924"/>
                </a:lnTo>
                <a:lnTo>
                  <a:pt x="1464943" y="1076902"/>
                </a:lnTo>
                <a:lnTo>
                  <a:pt x="916925" y="778974"/>
                </a:lnTo>
                <a:lnTo>
                  <a:pt x="1154977" y="671024"/>
                </a:lnTo>
                <a:cubicBezTo>
                  <a:pt x="1062872" y="454507"/>
                  <a:pt x="817122" y="233674"/>
                  <a:pt x="632290" y="227334"/>
                </a:cubicBezTo>
                <a:cubicBezTo>
                  <a:pt x="410372" y="236772"/>
                  <a:pt x="304631" y="319201"/>
                  <a:pt x="0" y="826712"/>
                </a:cubicBezTo>
                <a:close/>
              </a:path>
            </a:pathLst>
          </a:custGeom>
          <a:solidFill>
            <a:srgbClr val="FF00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 sz="1400" b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75" name="グループ化 213"/>
          <p:cNvGrpSpPr/>
          <p:nvPr/>
        </p:nvGrpSpPr>
        <p:grpSpPr>
          <a:xfrm>
            <a:off x="5821078" y="4284381"/>
            <a:ext cx="942043" cy="857718"/>
            <a:chOff x="5570816" y="5674660"/>
            <a:chExt cx="942043" cy="857718"/>
          </a:xfrm>
        </p:grpSpPr>
        <p:grpSp>
          <p:nvGrpSpPr>
            <p:cNvPr id="76" name="グループ化 183"/>
            <p:cNvGrpSpPr/>
            <p:nvPr/>
          </p:nvGrpSpPr>
          <p:grpSpPr>
            <a:xfrm>
              <a:off x="5753752" y="5961527"/>
              <a:ext cx="234674" cy="570851"/>
              <a:chOff x="800750" y="1108617"/>
              <a:chExt cx="388907" cy="941410"/>
            </a:xfrm>
          </p:grpSpPr>
          <p:cxnSp>
            <p:nvCxnSpPr>
              <p:cNvPr id="96" name="直線コネクタ 95"/>
              <p:cNvCxnSpPr/>
              <p:nvPr/>
            </p:nvCxnSpPr>
            <p:spPr>
              <a:xfrm flipH="1">
                <a:off x="882752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/>
              <p:cNvCxnSpPr/>
              <p:nvPr/>
            </p:nvCxnSpPr>
            <p:spPr>
              <a:xfrm>
                <a:off x="1038523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円/楕円 97"/>
              <p:cNvSpPr/>
              <p:nvPr/>
            </p:nvSpPr>
            <p:spPr>
              <a:xfrm>
                <a:off x="811767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99" name="円/楕円 98"/>
              <p:cNvSpPr/>
              <p:nvPr/>
            </p:nvSpPr>
            <p:spPr>
              <a:xfrm>
                <a:off x="1062185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00" name="円/楕円 99"/>
              <p:cNvSpPr/>
              <p:nvPr/>
            </p:nvSpPr>
            <p:spPr>
              <a:xfrm>
                <a:off x="865991" y="1428911"/>
                <a:ext cx="234643" cy="37069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01" name="円/楕円 100"/>
              <p:cNvSpPr/>
              <p:nvPr/>
            </p:nvSpPr>
            <p:spPr>
              <a:xfrm>
                <a:off x="804434" y="1108617"/>
                <a:ext cx="357758" cy="35775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grpSp>
            <p:nvGrpSpPr>
              <p:cNvPr id="103" name="グループ化 94"/>
              <p:cNvGrpSpPr/>
              <p:nvPr/>
            </p:nvGrpSpPr>
            <p:grpSpPr>
              <a:xfrm>
                <a:off x="877587" y="1209610"/>
                <a:ext cx="211453" cy="68071"/>
                <a:chOff x="6493101" y="3193256"/>
                <a:chExt cx="255362" cy="82206"/>
              </a:xfrm>
            </p:grpSpPr>
            <p:sp>
              <p:nvSpPr>
                <p:cNvPr id="108" name="円/楕円 107"/>
                <p:cNvSpPr/>
                <p:nvPr/>
              </p:nvSpPr>
              <p:spPr>
                <a:xfrm>
                  <a:off x="6493101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  <p:sp>
              <p:nvSpPr>
                <p:cNvPr id="109" name="円/楕円 108"/>
                <p:cNvSpPr/>
                <p:nvPr/>
              </p:nvSpPr>
              <p:spPr>
                <a:xfrm>
                  <a:off x="6695505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04" name="円弧 103"/>
              <p:cNvSpPr/>
              <p:nvPr/>
            </p:nvSpPr>
            <p:spPr>
              <a:xfrm rot="4686034">
                <a:off x="911948" y="1398686"/>
                <a:ext cx="153560" cy="360574"/>
              </a:xfrm>
              <a:prstGeom prst="arc">
                <a:avLst>
                  <a:gd name="adj1" fmla="val 14308983"/>
                  <a:gd name="adj2" fmla="val 3361328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06" name="円弧 105"/>
              <p:cNvSpPr/>
              <p:nvPr/>
            </p:nvSpPr>
            <p:spPr>
              <a:xfrm rot="16913966" flipH="1">
                <a:off x="923711" y="1387238"/>
                <a:ext cx="142985" cy="388907"/>
              </a:xfrm>
              <a:prstGeom prst="arc">
                <a:avLst>
                  <a:gd name="adj1" fmla="val 14670440"/>
                  <a:gd name="adj2" fmla="val 3327609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07" name="アーチ 106"/>
              <p:cNvSpPr/>
              <p:nvPr/>
            </p:nvSpPr>
            <p:spPr bwMode="auto">
              <a:xfrm flipV="1">
                <a:off x="920750" y="1323975"/>
                <a:ext cx="130175" cy="69847"/>
              </a:xfrm>
              <a:prstGeom prst="blockArc">
                <a:avLst>
                  <a:gd name="adj1" fmla="val 10800000"/>
                  <a:gd name="adj2" fmla="val 152711"/>
                  <a:gd name="adj3" fmla="val 1038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smtClean="0">
                  <a:solidFill>
                    <a:schemeClr val="lt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7" name="グループ化 196"/>
            <p:cNvGrpSpPr/>
            <p:nvPr/>
          </p:nvGrpSpPr>
          <p:grpSpPr>
            <a:xfrm>
              <a:off x="6116822" y="5961527"/>
              <a:ext cx="234674" cy="570851"/>
              <a:chOff x="800750" y="1108617"/>
              <a:chExt cx="388907" cy="941410"/>
            </a:xfrm>
          </p:grpSpPr>
          <p:cxnSp>
            <p:nvCxnSpPr>
              <p:cNvPr id="80" name="直線コネクタ 79"/>
              <p:cNvCxnSpPr/>
              <p:nvPr/>
            </p:nvCxnSpPr>
            <p:spPr>
              <a:xfrm flipH="1">
                <a:off x="882752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/>
              <p:cNvCxnSpPr/>
              <p:nvPr/>
            </p:nvCxnSpPr>
            <p:spPr>
              <a:xfrm>
                <a:off x="1038523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円/楕円 82"/>
              <p:cNvSpPr/>
              <p:nvPr/>
            </p:nvSpPr>
            <p:spPr>
              <a:xfrm>
                <a:off x="811767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84" name="円/楕円 83"/>
              <p:cNvSpPr/>
              <p:nvPr/>
            </p:nvSpPr>
            <p:spPr>
              <a:xfrm>
                <a:off x="1062185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85" name="円/楕円 84"/>
              <p:cNvSpPr/>
              <p:nvPr/>
            </p:nvSpPr>
            <p:spPr>
              <a:xfrm>
                <a:off x="865991" y="1428911"/>
                <a:ext cx="234643" cy="37069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86" name="円/楕円 85"/>
              <p:cNvSpPr/>
              <p:nvPr/>
            </p:nvSpPr>
            <p:spPr>
              <a:xfrm>
                <a:off x="804434" y="1108617"/>
                <a:ext cx="357758" cy="35775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grpSp>
            <p:nvGrpSpPr>
              <p:cNvPr id="88" name="グループ化 94"/>
              <p:cNvGrpSpPr/>
              <p:nvPr/>
            </p:nvGrpSpPr>
            <p:grpSpPr>
              <a:xfrm>
                <a:off x="877587" y="1209610"/>
                <a:ext cx="211453" cy="68071"/>
                <a:chOff x="6493101" y="3193256"/>
                <a:chExt cx="255362" cy="82206"/>
              </a:xfrm>
            </p:grpSpPr>
            <p:sp>
              <p:nvSpPr>
                <p:cNvPr id="92" name="円/楕円 91"/>
                <p:cNvSpPr/>
                <p:nvPr/>
              </p:nvSpPr>
              <p:spPr>
                <a:xfrm>
                  <a:off x="6493101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  <p:sp>
              <p:nvSpPr>
                <p:cNvPr id="93" name="円/楕円 92"/>
                <p:cNvSpPr/>
                <p:nvPr/>
              </p:nvSpPr>
              <p:spPr>
                <a:xfrm>
                  <a:off x="6695505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89" name="円弧 88"/>
              <p:cNvSpPr/>
              <p:nvPr/>
            </p:nvSpPr>
            <p:spPr>
              <a:xfrm rot="4686034">
                <a:off x="911948" y="1398686"/>
                <a:ext cx="153560" cy="360574"/>
              </a:xfrm>
              <a:prstGeom prst="arc">
                <a:avLst>
                  <a:gd name="adj1" fmla="val 14308983"/>
                  <a:gd name="adj2" fmla="val 3361328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90" name="円弧 89"/>
              <p:cNvSpPr/>
              <p:nvPr/>
            </p:nvSpPr>
            <p:spPr>
              <a:xfrm rot="16913966" flipH="1">
                <a:off x="923711" y="1387238"/>
                <a:ext cx="142985" cy="388907"/>
              </a:xfrm>
              <a:prstGeom prst="arc">
                <a:avLst>
                  <a:gd name="adj1" fmla="val 14670440"/>
                  <a:gd name="adj2" fmla="val 3327609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91" name="アーチ 90"/>
              <p:cNvSpPr/>
              <p:nvPr/>
            </p:nvSpPr>
            <p:spPr bwMode="auto">
              <a:xfrm flipV="1">
                <a:off x="920750" y="1323975"/>
                <a:ext cx="130175" cy="69847"/>
              </a:xfrm>
              <a:prstGeom prst="blockArc">
                <a:avLst>
                  <a:gd name="adj1" fmla="val 10800000"/>
                  <a:gd name="adj2" fmla="val 152711"/>
                  <a:gd name="adj3" fmla="val 1038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smtClean="0">
                  <a:solidFill>
                    <a:schemeClr val="lt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8" name="角丸四角形 77"/>
            <p:cNvSpPr/>
            <p:nvPr/>
          </p:nvSpPr>
          <p:spPr bwMode="auto">
            <a:xfrm>
              <a:off x="5570816" y="5674660"/>
              <a:ext cx="565525" cy="246529"/>
            </a:xfrm>
            <a:prstGeom prst="round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t" anchorCtr="0">
              <a:no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chemeClr val="tx1"/>
                  </a:solidFill>
                  <a:latin typeface="+mj-ea"/>
                  <a:ea typeface="+mj-ea"/>
                </a:rPr>
                <a:t>Biz</a:t>
              </a:r>
            </a:p>
          </p:txBody>
        </p:sp>
        <p:sp>
          <p:nvSpPr>
            <p:cNvPr id="79" name="角丸四角形 78"/>
            <p:cNvSpPr/>
            <p:nvPr/>
          </p:nvSpPr>
          <p:spPr bwMode="auto">
            <a:xfrm>
              <a:off x="5947334" y="5674660"/>
              <a:ext cx="565525" cy="246529"/>
            </a:xfrm>
            <a:prstGeom prst="round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t" anchorCtr="0">
              <a:no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chemeClr val="tx1"/>
                  </a:solidFill>
                  <a:latin typeface="+mj-ea"/>
                  <a:ea typeface="+mj-ea"/>
                </a:rPr>
                <a:t>IS</a:t>
              </a:r>
            </a:p>
          </p:txBody>
        </p:sp>
      </p:grpSp>
      <p:grpSp>
        <p:nvGrpSpPr>
          <p:cNvPr id="111" name="グループ化 110"/>
          <p:cNvGrpSpPr/>
          <p:nvPr/>
        </p:nvGrpSpPr>
        <p:grpSpPr>
          <a:xfrm>
            <a:off x="4233344" y="3691977"/>
            <a:ext cx="1260000" cy="1260000"/>
            <a:chOff x="1435716" y="4129065"/>
            <a:chExt cx="1008000" cy="1008000"/>
          </a:xfrm>
        </p:grpSpPr>
        <p:sp>
          <p:nvSpPr>
            <p:cNvPr id="112" name="円/楕円 111"/>
            <p:cNvSpPr/>
            <p:nvPr/>
          </p:nvSpPr>
          <p:spPr bwMode="gray">
            <a:xfrm>
              <a:off x="1435716" y="4129065"/>
              <a:ext cx="1008000" cy="1008000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9525">
              <a:noFill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13" name="円/楕円 112"/>
            <p:cNvSpPr/>
            <p:nvPr/>
          </p:nvSpPr>
          <p:spPr bwMode="gray">
            <a:xfrm>
              <a:off x="1489770" y="4177260"/>
              <a:ext cx="900000" cy="900000"/>
            </a:xfrm>
            <a:prstGeom prst="ellipse">
              <a:avLst/>
            </a:prstGeom>
            <a:gradFill rotWithShape="0">
              <a:gsLst>
                <a:gs pos="0">
                  <a:srgbClr val="BA4E56"/>
                </a:gs>
                <a:gs pos="63000">
                  <a:srgbClr val="772335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14" name="テキスト ボックス 113"/>
            <p:cNvSpPr txBox="1"/>
            <p:nvPr/>
          </p:nvSpPr>
          <p:spPr bwMode="gray">
            <a:xfrm>
              <a:off x="1677004" y="4452778"/>
              <a:ext cx="523220" cy="443198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42939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ja-JP" sz="2800" kern="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ｺﾞｼｯｸE"/>
                </a:rPr>
                <a:t>COE</a:t>
              </a: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42939"/>
                </a:buClr>
                <a:buSzTx/>
                <a:buFont typeface="Wingdings" pitchFamily="2" charset="2"/>
                <a:buNone/>
                <a:tabLst/>
                <a:defRPr/>
              </a:pPr>
              <a:endParaRPr lang="ja-JP" altLang="en-US" sz="8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endParaRPr>
            </a:p>
          </p:txBody>
        </p:sp>
      </p:grpSp>
      <p:grpSp>
        <p:nvGrpSpPr>
          <p:cNvPr id="115" name="グループ化 213"/>
          <p:cNvGrpSpPr/>
          <p:nvPr/>
        </p:nvGrpSpPr>
        <p:grpSpPr>
          <a:xfrm>
            <a:off x="7033000" y="4277127"/>
            <a:ext cx="942043" cy="857718"/>
            <a:chOff x="5570816" y="5674660"/>
            <a:chExt cx="942043" cy="857718"/>
          </a:xfrm>
        </p:grpSpPr>
        <p:grpSp>
          <p:nvGrpSpPr>
            <p:cNvPr id="116" name="グループ化 183"/>
            <p:cNvGrpSpPr/>
            <p:nvPr/>
          </p:nvGrpSpPr>
          <p:grpSpPr>
            <a:xfrm>
              <a:off x="5753752" y="5961527"/>
              <a:ext cx="234674" cy="570851"/>
              <a:chOff x="800750" y="1108617"/>
              <a:chExt cx="388907" cy="941410"/>
            </a:xfrm>
          </p:grpSpPr>
          <p:cxnSp>
            <p:nvCxnSpPr>
              <p:cNvPr id="134" name="直線コネクタ 133"/>
              <p:cNvCxnSpPr/>
              <p:nvPr/>
            </p:nvCxnSpPr>
            <p:spPr>
              <a:xfrm flipH="1">
                <a:off x="882752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コネクタ 134"/>
              <p:cNvCxnSpPr/>
              <p:nvPr/>
            </p:nvCxnSpPr>
            <p:spPr>
              <a:xfrm>
                <a:off x="1038523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円/楕円 135"/>
              <p:cNvSpPr/>
              <p:nvPr/>
            </p:nvSpPr>
            <p:spPr>
              <a:xfrm>
                <a:off x="811767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37" name="円/楕円 136"/>
              <p:cNvSpPr/>
              <p:nvPr/>
            </p:nvSpPr>
            <p:spPr>
              <a:xfrm>
                <a:off x="1062185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38" name="円/楕円 137"/>
              <p:cNvSpPr/>
              <p:nvPr/>
            </p:nvSpPr>
            <p:spPr>
              <a:xfrm>
                <a:off x="865991" y="1428911"/>
                <a:ext cx="234643" cy="37069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39" name="円/楕円 138"/>
              <p:cNvSpPr/>
              <p:nvPr/>
            </p:nvSpPr>
            <p:spPr>
              <a:xfrm>
                <a:off x="804434" y="1108617"/>
                <a:ext cx="357758" cy="35775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grpSp>
            <p:nvGrpSpPr>
              <p:cNvPr id="140" name="グループ化 94"/>
              <p:cNvGrpSpPr/>
              <p:nvPr/>
            </p:nvGrpSpPr>
            <p:grpSpPr>
              <a:xfrm>
                <a:off x="877587" y="1209610"/>
                <a:ext cx="211453" cy="68071"/>
                <a:chOff x="6493101" y="3193256"/>
                <a:chExt cx="255362" cy="82206"/>
              </a:xfrm>
            </p:grpSpPr>
            <p:sp>
              <p:nvSpPr>
                <p:cNvPr id="144" name="円/楕円 143"/>
                <p:cNvSpPr/>
                <p:nvPr/>
              </p:nvSpPr>
              <p:spPr>
                <a:xfrm>
                  <a:off x="6493101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  <p:sp>
              <p:nvSpPr>
                <p:cNvPr id="145" name="円/楕円 144"/>
                <p:cNvSpPr/>
                <p:nvPr/>
              </p:nvSpPr>
              <p:spPr>
                <a:xfrm>
                  <a:off x="6695505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41" name="円弧 140"/>
              <p:cNvSpPr/>
              <p:nvPr/>
            </p:nvSpPr>
            <p:spPr>
              <a:xfrm rot="4686034">
                <a:off x="911948" y="1398686"/>
                <a:ext cx="153560" cy="360574"/>
              </a:xfrm>
              <a:prstGeom prst="arc">
                <a:avLst>
                  <a:gd name="adj1" fmla="val 14308983"/>
                  <a:gd name="adj2" fmla="val 3361328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42" name="円弧 141"/>
              <p:cNvSpPr/>
              <p:nvPr/>
            </p:nvSpPr>
            <p:spPr>
              <a:xfrm rot="16913966" flipH="1">
                <a:off x="923711" y="1387238"/>
                <a:ext cx="142985" cy="388907"/>
              </a:xfrm>
              <a:prstGeom prst="arc">
                <a:avLst>
                  <a:gd name="adj1" fmla="val 14670440"/>
                  <a:gd name="adj2" fmla="val 3327609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43" name="アーチ 142"/>
              <p:cNvSpPr/>
              <p:nvPr/>
            </p:nvSpPr>
            <p:spPr bwMode="auto">
              <a:xfrm flipV="1">
                <a:off x="920750" y="1323975"/>
                <a:ext cx="130175" cy="69847"/>
              </a:xfrm>
              <a:prstGeom prst="blockArc">
                <a:avLst>
                  <a:gd name="adj1" fmla="val 10800000"/>
                  <a:gd name="adj2" fmla="val 152711"/>
                  <a:gd name="adj3" fmla="val 1038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smtClean="0">
                  <a:solidFill>
                    <a:schemeClr val="lt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17" name="グループ化 196"/>
            <p:cNvGrpSpPr/>
            <p:nvPr/>
          </p:nvGrpSpPr>
          <p:grpSpPr>
            <a:xfrm>
              <a:off x="6116822" y="5961527"/>
              <a:ext cx="234674" cy="570851"/>
              <a:chOff x="800750" y="1108617"/>
              <a:chExt cx="388907" cy="941410"/>
            </a:xfrm>
          </p:grpSpPr>
          <p:cxnSp>
            <p:nvCxnSpPr>
              <p:cNvPr id="120" name="直線コネクタ 119"/>
              <p:cNvCxnSpPr/>
              <p:nvPr/>
            </p:nvCxnSpPr>
            <p:spPr>
              <a:xfrm flipH="1">
                <a:off x="882752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コネクタ 120"/>
              <p:cNvCxnSpPr/>
              <p:nvPr/>
            </p:nvCxnSpPr>
            <p:spPr>
              <a:xfrm>
                <a:off x="1038523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円/楕円 121"/>
              <p:cNvSpPr/>
              <p:nvPr/>
            </p:nvSpPr>
            <p:spPr>
              <a:xfrm>
                <a:off x="811767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23" name="円/楕円 122"/>
              <p:cNvSpPr/>
              <p:nvPr/>
            </p:nvSpPr>
            <p:spPr>
              <a:xfrm>
                <a:off x="1062185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24" name="円/楕円 123"/>
              <p:cNvSpPr/>
              <p:nvPr/>
            </p:nvSpPr>
            <p:spPr>
              <a:xfrm>
                <a:off x="865991" y="1428911"/>
                <a:ext cx="234643" cy="37069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25" name="円/楕円 124"/>
              <p:cNvSpPr/>
              <p:nvPr/>
            </p:nvSpPr>
            <p:spPr>
              <a:xfrm>
                <a:off x="804434" y="1108617"/>
                <a:ext cx="357758" cy="35775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grpSp>
            <p:nvGrpSpPr>
              <p:cNvPr id="126" name="グループ化 94"/>
              <p:cNvGrpSpPr/>
              <p:nvPr/>
            </p:nvGrpSpPr>
            <p:grpSpPr>
              <a:xfrm>
                <a:off x="877587" y="1209610"/>
                <a:ext cx="211453" cy="68071"/>
                <a:chOff x="6493101" y="3193256"/>
                <a:chExt cx="255362" cy="82206"/>
              </a:xfrm>
            </p:grpSpPr>
            <p:sp>
              <p:nvSpPr>
                <p:cNvPr id="132" name="円/楕円 131"/>
                <p:cNvSpPr/>
                <p:nvPr/>
              </p:nvSpPr>
              <p:spPr>
                <a:xfrm>
                  <a:off x="6493101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  <p:sp>
              <p:nvSpPr>
                <p:cNvPr id="133" name="円/楕円 132"/>
                <p:cNvSpPr/>
                <p:nvPr/>
              </p:nvSpPr>
              <p:spPr>
                <a:xfrm>
                  <a:off x="6695505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29" name="円弧 128"/>
              <p:cNvSpPr/>
              <p:nvPr/>
            </p:nvSpPr>
            <p:spPr>
              <a:xfrm rot="4686034">
                <a:off x="911948" y="1398686"/>
                <a:ext cx="153560" cy="360574"/>
              </a:xfrm>
              <a:prstGeom prst="arc">
                <a:avLst>
                  <a:gd name="adj1" fmla="val 14308983"/>
                  <a:gd name="adj2" fmla="val 3361328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30" name="円弧 129"/>
              <p:cNvSpPr/>
              <p:nvPr/>
            </p:nvSpPr>
            <p:spPr>
              <a:xfrm rot="16913966" flipH="1">
                <a:off x="923711" y="1387238"/>
                <a:ext cx="142985" cy="388907"/>
              </a:xfrm>
              <a:prstGeom prst="arc">
                <a:avLst>
                  <a:gd name="adj1" fmla="val 14670440"/>
                  <a:gd name="adj2" fmla="val 3327609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31" name="アーチ 130"/>
              <p:cNvSpPr/>
              <p:nvPr/>
            </p:nvSpPr>
            <p:spPr bwMode="auto">
              <a:xfrm flipV="1">
                <a:off x="920750" y="1323975"/>
                <a:ext cx="130175" cy="69847"/>
              </a:xfrm>
              <a:prstGeom prst="blockArc">
                <a:avLst>
                  <a:gd name="adj1" fmla="val 10800000"/>
                  <a:gd name="adj2" fmla="val 152711"/>
                  <a:gd name="adj3" fmla="val 1038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smtClean="0">
                  <a:solidFill>
                    <a:schemeClr val="lt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18" name="角丸四角形 117"/>
            <p:cNvSpPr/>
            <p:nvPr/>
          </p:nvSpPr>
          <p:spPr bwMode="auto">
            <a:xfrm>
              <a:off x="5570816" y="5674660"/>
              <a:ext cx="565525" cy="246529"/>
            </a:xfrm>
            <a:prstGeom prst="round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t" anchorCtr="0">
              <a:no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chemeClr val="tx1"/>
                  </a:solidFill>
                  <a:latin typeface="+mj-ea"/>
                  <a:ea typeface="+mj-ea"/>
                </a:rPr>
                <a:t>Biz</a:t>
              </a:r>
            </a:p>
          </p:txBody>
        </p:sp>
        <p:sp>
          <p:nvSpPr>
            <p:cNvPr id="119" name="角丸四角形 118"/>
            <p:cNvSpPr/>
            <p:nvPr/>
          </p:nvSpPr>
          <p:spPr bwMode="auto">
            <a:xfrm>
              <a:off x="5947334" y="5674660"/>
              <a:ext cx="565525" cy="246529"/>
            </a:xfrm>
            <a:prstGeom prst="round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t" anchorCtr="0">
              <a:no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chemeClr val="tx1"/>
                  </a:solidFill>
                  <a:latin typeface="+mj-ea"/>
                  <a:ea typeface="+mj-ea"/>
                </a:rPr>
                <a:t>IS</a:t>
              </a:r>
            </a:p>
          </p:txBody>
        </p:sp>
      </p:grpSp>
      <p:sp>
        <p:nvSpPr>
          <p:cNvPr id="147" name="環状矢印 19"/>
          <p:cNvSpPr/>
          <p:nvPr/>
        </p:nvSpPr>
        <p:spPr>
          <a:xfrm rot="1447221" flipH="1">
            <a:off x="5259932" y="3796574"/>
            <a:ext cx="1694546" cy="421982"/>
          </a:xfrm>
          <a:custGeom>
            <a:avLst/>
            <a:gdLst>
              <a:gd name="connsiteX0" fmla="*/ 99011 w 1584176"/>
              <a:gd name="connsiteY0" fmla="*/ 792088 h 1584176"/>
              <a:gd name="connsiteX1" fmla="*/ 694213 w 1584176"/>
              <a:gd name="connsiteY1" fmla="*/ 105957 h 1584176"/>
              <a:gd name="connsiteX2" fmla="*/ 1457521 w 1584176"/>
              <a:gd name="connsiteY2" fmla="*/ 598301 h 1584176"/>
              <a:gd name="connsiteX3" fmla="*/ 1551680 w 1584176"/>
              <a:gd name="connsiteY3" fmla="*/ 598300 h 1584176"/>
              <a:gd name="connsiteX4" fmla="*/ 1386154 w 1584176"/>
              <a:gd name="connsiteY4" fmla="*/ 792088 h 1584176"/>
              <a:gd name="connsiteX5" fmla="*/ 1155636 w 1584176"/>
              <a:gd name="connsiteY5" fmla="*/ 598300 h 1584176"/>
              <a:gd name="connsiteX6" fmla="*/ 1247638 w 1584176"/>
              <a:gd name="connsiteY6" fmla="*/ 598300 h 1584176"/>
              <a:gd name="connsiteX7" fmla="*/ 693201 w 1584176"/>
              <a:gd name="connsiteY7" fmla="*/ 307010 h 1584176"/>
              <a:gd name="connsiteX8" fmla="*/ 297033 w 1584176"/>
              <a:gd name="connsiteY8" fmla="*/ 792088 h 1584176"/>
              <a:gd name="connsiteX9" fmla="*/ 99011 w 1584176"/>
              <a:gd name="connsiteY9" fmla="*/ 792088 h 1584176"/>
              <a:gd name="connsiteX0" fmla="*/ 1 w 1452670"/>
              <a:gd name="connsiteY0" fmla="*/ 693134 h 694788"/>
              <a:gd name="connsiteX1" fmla="*/ 595203 w 1452670"/>
              <a:gd name="connsiteY1" fmla="*/ 7003 h 694788"/>
              <a:gd name="connsiteX2" fmla="*/ 1358511 w 1452670"/>
              <a:gd name="connsiteY2" fmla="*/ 499347 h 694788"/>
              <a:gd name="connsiteX3" fmla="*/ 1452670 w 1452670"/>
              <a:gd name="connsiteY3" fmla="*/ 499346 h 694788"/>
              <a:gd name="connsiteX4" fmla="*/ 1287144 w 1452670"/>
              <a:gd name="connsiteY4" fmla="*/ 693134 h 694788"/>
              <a:gd name="connsiteX5" fmla="*/ 1056626 w 1452670"/>
              <a:gd name="connsiteY5" fmla="*/ 499346 h 694788"/>
              <a:gd name="connsiteX6" fmla="*/ 1148628 w 1452670"/>
              <a:gd name="connsiteY6" fmla="*/ 499346 h 694788"/>
              <a:gd name="connsiteX7" fmla="*/ 594191 w 1452670"/>
              <a:gd name="connsiteY7" fmla="*/ 208056 h 694788"/>
              <a:gd name="connsiteX8" fmla="*/ 1 w 1452670"/>
              <a:gd name="connsiteY8" fmla="*/ 693134 h 694788"/>
              <a:gd name="connsiteX0" fmla="*/ 155 w 1452824"/>
              <a:gd name="connsiteY0" fmla="*/ 693134 h 694788"/>
              <a:gd name="connsiteX1" fmla="*/ 595357 w 1452824"/>
              <a:gd name="connsiteY1" fmla="*/ 7003 h 694788"/>
              <a:gd name="connsiteX2" fmla="*/ 1358665 w 1452824"/>
              <a:gd name="connsiteY2" fmla="*/ 499347 h 694788"/>
              <a:gd name="connsiteX3" fmla="*/ 1452824 w 1452824"/>
              <a:gd name="connsiteY3" fmla="*/ 499346 h 694788"/>
              <a:gd name="connsiteX4" fmla="*/ 1287298 w 1452824"/>
              <a:gd name="connsiteY4" fmla="*/ 693134 h 694788"/>
              <a:gd name="connsiteX5" fmla="*/ 1056780 w 1452824"/>
              <a:gd name="connsiteY5" fmla="*/ 499346 h 694788"/>
              <a:gd name="connsiteX6" fmla="*/ 1148782 w 1452824"/>
              <a:gd name="connsiteY6" fmla="*/ 499346 h 694788"/>
              <a:gd name="connsiteX7" fmla="*/ 594345 w 1452824"/>
              <a:gd name="connsiteY7" fmla="*/ 208056 h 694788"/>
              <a:gd name="connsiteX8" fmla="*/ 155 w 1452824"/>
              <a:gd name="connsiteY8" fmla="*/ 693134 h 694788"/>
              <a:gd name="connsiteX0" fmla="*/ 1 w 1452670"/>
              <a:gd name="connsiteY0" fmla="*/ 693134 h 694788"/>
              <a:gd name="connsiteX1" fmla="*/ 595203 w 1452670"/>
              <a:gd name="connsiteY1" fmla="*/ 7003 h 694788"/>
              <a:gd name="connsiteX2" fmla="*/ 1358511 w 1452670"/>
              <a:gd name="connsiteY2" fmla="*/ 499347 h 694788"/>
              <a:gd name="connsiteX3" fmla="*/ 1452670 w 1452670"/>
              <a:gd name="connsiteY3" fmla="*/ 499346 h 694788"/>
              <a:gd name="connsiteX4" fmla="*/ 1287144 w 1452670"/>
              <a:gd name="connsiteY4" fmla="*/ 693134 h 694788"/>
              <a:gd name="connsiteX5" fmla="*/ 1056626 w 1452670"/>
              <a:gd name="connsiteY5" fmla="*/ 499346 h 694788"/>
              <a:gd name="connsiteX6" fmla="*/ 1148628 w 1452670"/>
              <a:gd name="connsiteY6" fmla="*/ 499346 h 694788"/>
              <a:gd name="connsiteX7" fmla="*/ 594191 w 1452670"/>
              <a:gd name="connsiteY7" fmla="*/ 208056 h 694788"/>
              <a:gd name="connsiteX8" fmla="*/ 1 w 1452670"/>
              <a:gd name="connsiteY8" fmla="*/ 693134 h 694788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760270 h 760270"/>
              <a:gd name="connsiteX1" fmla="*/ 625682 w 1452669"/>
              <a:gd name="connsiteY1" fmla="*/ 5559 h 760270"/>
              <a:gd name="connsiteX2" fmla="*/ 1358510 w 1452669"/>
              <a:gd name="connsiteY2" fmla="*/ 566483 h 760270"/>
              <a:gd name="connsiteX3" fmla="*/ 1452669 w 1452669"/>
              <a:gd name="connsiteY3" fmla="*/ 566482 h 760270"/>
              <a:gd name="connsiteX4" fmla="*/ 1287143 w 1452669"/>
              <a:gd name="connsiteY4" fmla="*/ 760270 h 760270"/>
              <a:gd name="connsiteX5" fmla="*/ 1056625 w 1452669"/>
              <a:gd name="connsiteY5" fmla="*/ 566482 h 760270"/>
              <a:gd name="connsiteX6" fmla="*/ 1148627 w 1452669"/>
              <a:gd name="connsiteY6" fmla="*/ 566482 h 760270"/>
              <a:gd name="connsiteX7" fmla="*/ 594190 w 1452669"/>
              <a:gd name="connsiteY7" fmla="*/ 275192 h 760270"/>
              <a:gd name="connsiteX8" fmla="*/ 0 w 1452669"/>
              <a:gd name="connsiteY8" fmla="*/ 760270 h 760270"/>
              <a:gd name="connsiteX0" fmla="*/ 0 w 1452669"/>
              <a:gd name="connsiteY0" fmla="*/ 754740 h 754740"/>
              <a:gd name="connsiteX1" fmla="*/ 625682 w 1452669"/>
              <a:gd name="connsiteY1" fmla="*/ 29 h 754740"/>
              <a:gd name="connsiteX2" fmla="*/ 1358510 w 1452669"/>
              <a:gd name="connsiteY2" fmla="*/ 560953 h 754740"/>
              <a:gd name="connsiteX3" fmla="*/ 1452669 w 1452669"/>
              <a:gd name="connsiteY3" fmla="*/ 560952 h 754740"/>
              <a:gd name="connsiteX4" fmla="*/ 1287143 w 1452669"/>
              <a:gd name="connsiteY4" fmla="*/ 754740 h 754740"/>
              <a:gd name="connsiteX5" fmla="*/ 1056625 w 1452669"/>
              <a:gd name="connsiteY5" fmla="*/ 560952 h 754740"/>
              <a:gd name="connsiteX6" fmla="*/ 1148627 w 1452669"/>
              <a:gd name="connsiteY6" fmla="*/ 560952 h 754740"/>
              <a:gd name="connsiteX7" fmla="*/ 594190 w 1452669"/>
              <a:gd name="connsiteY7" fmla="*/ 269662 h 754740"/>
              <a:gd name="connsiteX8" fmla="*/ 0 w 1452669"/>
              <a:gd name="connsiteY8" fmla="*/ 754740 h 754740"/>
              <a:gd name="connsiteX0" fmla="*/ 0 w 1452669"/>
              <a:gd name="connsiteY0" fmla="*/ 754754 h 754754"/>
              <a:gd name="connsiteX1" fmla="*/ 625682 w 1452669"/>
              <a:gd name="connsiteY1" fmla="*/ 43 h 754754"/>
              <a:gd name="connsiteX2" fmla="*/ 1358510 w 1452669"/>
              <a:gd name="connsiteY2" fmla="*/ 560967 h 754754"/>
              <a:gd name="connsiteX3" fmla="*/ 1452669 w 1452669"/>
              <a:gd name="connsiteY3" fmla="*/ 560966 h 754754"/>
              <a:gd name="connsiteX4" fmla="*/ 1287143 w 1452669"/>
              <a:gd name="connsiteY4" fmla="*/ 754754 h 754754"/>
              <a:gd name="connsiteX5" fmla="*/ 1056625 w 1452669"/>
              <a:gd name="connsiteY5" fmla="*/ 560966 h 754754"/>
              <a:gd name="connsiteX6" fmla="*/ 1148627 w 1452669"/>
              <a:gd name="connsiteY6" fmla="*/ 560966 h 754754"/>
              <a:gd name="connsiteX7" fmla="*/ 594190 w 1452669"/>
              <a:gd name="connsiteY7" fmla="*/ 269676 h 754754"/>
              <a:gd name="connsiteX8" fmla="*/ 0 w 1452669"/>
              <a:gd name="connsiteY8" fmla="*/ 754754 h 754754"/>
              <a:gd name="connsiteX0" fmla="*/ 0 w 1452669"/>
              <a:gd name="connsiteY0" fmla="*/ 701422 h 701422"/>
              <a:gd name="connsiteX1" fmla="*/ 747602 w 1452669"/>
              <a:gd name="connsiteY1" fmla="*/ 51 h 701422"/>
              <a:gd name="connsiteX2" fmla="*/ 1358510 w 1452669"/>
              <a:gd name="connsiteY2" fmla="*/ 507635 h 701422"/>
              <a:gd name="connsiteX3" fmla="*/ 1452669 w 1452669"/>
              <a:gd name="connsiteY3" fmla="*/ 507634 h 701422"/>
              <a:gd name="connsiteX4" fmla="*/ 1287143 w 1452669"/>
              <a:gd name="connsiteY4" fmla="*/ 701422 h 701422"/>
              <a:gd name="connsiteX5" fmla="*/ 1056625 w 1452669"/>
              <a:gd name="connsiteY5" fmla="*/ 507634 h 701422"/>
              <a:gd name="connsiteX6" fmla="*/ 1148627 w 1452669"/>
              <a:gd name="connsiteY6" fmla="*/ 507634 h 701422"/>
              <a:gd name="connsiteX7" fmla="*/ 594190 w 1452669"/>
              <a:gd name="connsiteY7" fmla="*/ 216344 h 701422"/>
              <a:gd name="connsiteX8" fmla="*/ 0 w 1452669"/>
              <a:gd name="connsiteY8" fmla="*/ 701422 h 701422"/>
              <a:gd name="connsiteX0" fmla="*/ 0 w 1452669"/>
              <a:gd name="connsiteY0" fmla="*/ 686184 h 686184"/>
              <a:gd name="connsiteX1" fmla="*/ 770462 w 1452669"/>
              <a:gd name="connsiteY1" fmla="*/ 53 h 686184"/>
              <a:gd name="connsiteX2" fmla="*/ 1358510 w 1452669"/>
              <a:gd name="connsiteY2" fmla="*/ 492397 h 686184"/>
              <a:gd name="connsiteX3" fmla="*/ 1452669 w 1452669"/>
              <a:gd name="connsiteY3" fmla="*/ 492396 h 686184"/>
              <a:gd name="connsiteX4" fmla="*/ 1287143 w 1452669"/>
              <a:gd name="connsiteY4" fmla="*/ 686184 h 686184"/>
              <a:gd name="connsiteX5" fmla="*/ 1056625 w 1452669"/>
              <a:gd name="connsiteY5" fmla="*/ 492396 h 686184"/>
              <a:gd name="connsiteX6" fmla="*/ 1148627 w 1452669"/>
              <a:gd name="connsiteY6" fmla="*/ 492396 h 686184"/>
              <a:gd name="connsiteX7" fmla="*/ 594190 w 1452669"/>
              <a:gd name="connsiteY7" fmla="*/ 201106 h 686184"/>
              <a:gd name="connsiteX8" fmla="*/ 0 w 1452669"/>
              <a:gd name="connsiteY8" fmla="*/ 686184 h 686184"/>
              <a:gd name="connsiteX0" fmla="*/ 0 w 1452669"/>
              <a:gd name="connsiteY0" fmla="*/ 686184 h 686184"/>
              <a:gd name="connsiteX1" fmla="*/ 747602 w 1452669"/>
              <a:gd name="connsiteY1" fmla="*/ 53 h 686184"/>
              <a:gd name="connsiteX2" fmla="*/ 1358510 w 1452669"/>
              <a:gd name="connsiteY2" fmla="*/ 492397 h 686184"/>
              <a:gd name="connsiteX3" fmla="*/ 1452669 w 1452669"/>
              <a:gd name="connsiteY3" fmla="*/ 492396 h 686184"/>
              <a:gd name="connsiteX4" fmla="*/ 1287143 w 1452669"/>
              <a:gd name="connsiteY4" fmla="*/ 686184 h 686184"/>
              <a:gd name="connsiteX5" fmla="*/ 1056625 w 1452669"/>
              <a:gd name="connsiteY5" fmla="*/ 492396 h 686184"/>
              <a:gd name="connsiteX6" fmla="*/ 1148627 w 1452669"/>
              <a:gd name="connsiteY6" fmla="*/ 492396 h 686184"/>
              <a:gd name="connsiteX7" fmla="*/ 594190 w 1452669"/>
              <a:gd name="connsiteY7" fmla="*/ 201106 h 686184"/>
              <a:gd name="connsiteX8" fmla="*/ 0 w 1452669"/>
              <a:gd name="connsiteY8" fmla="*/ 686184 h 686184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594190 w 1452669"/>
              <a:gd name="connsiteY7" fmla="*/ 20109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754210 w 1452669"/>
              <a:gd name="connsiteY7" fmla="*/ 1477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754210 w 1452669"/>
              <a:gd name="connsiteY7" fmla="*/ 1477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571330 w 1452669"/>
              <a:gd name="connsiteY7" fmla="*/ 2239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54 h 686154"/>
              <a:gd name="connsiteX1" fmla="*/ 747602 w 1452669"/>
              <a:gd name="connsiteY1" fmla="*/ 23 h 686154"/>
              <a:gd name="connsiteX2" fmla="*/ 1358510 w 1452669"/>
              <a:gd name="connsiteY2" fmla="*/ 492367 h 686154"/>
              <a:gd name="connsiteX3" fmla="*/ 1452669 w 1452669"/>
              <a:gd name="connsiteY3" fmla="*/ 492366 h 686154"/>
              <a:gd name="connsiteX4" fmla="*/ 1287143 w 1452669"/>
              <a:gd name="connsiteY4" fmla="*/ 686154 h 686154"/>
              <a:gd name="connsiteX5" fmla="*/ 1056625 w 1452669"/>
              <a:gd name="connsiteY5" fmla="*/ 492366 h 686154"/>
              <a:gd name="connsiteX6" fmla="*/ 1148627 w 1452669"/>
              <a:gd name="connsiteY6" fmla="*/ 492366 h 686154"/>
              <a:gd name="connsiteX7" fmla="*/ 662770 w 1452669"/>
              <a:gd name="connsiteY7" fmla="*/ 140116 h 686154"/>
              <a:gd name="connsiteX8" fmla="*/ 0 w 1452669"/>
              <a:gd name="connsiteY8" fmla="*/ 686154 h 686154"/>
              <a:gd name="connsiteX0" fmla="*/ 0 w 1452669"/>
              <a:gd name="connsiteY0" fmla="*/ 686154 h 686154"/>
              <a:gd name="connsiteX1" fmla="*/ 747602 w 1452669"/>
              <a:gd name="connsiteY1" fmla="*/ 23 h 686154"/>
              <a:gd name="connsiteX2" fmla="*/ 1358510 w 1452669"/>
              <a:gd name="connsiteY2" fmla="*/ 492367 h 686154"/>
              <a:gd name="connsiteX3" fmla="*/ 1452669 w 1452669"/>
              <a:gd name="connsiteY3" fmla="*/ 492366 h 686154"/>
              <a:gd name="connsiteX4" fmla="*/ 1287143 w 1452669"/>
              <a:gd name="connsiteY4" fmla="*/ 686154 h 686154"/>
              <a:gd name="connsiteX5" fmla="*/ 1056625 w 1452669"/>
              <a:gd name="connsiteY5" fmla="*/ 492366 h 686154"/>
              <a:gd name="connsiteX6" fmla="*/ 1148627 w 1452669"/>
              <a:gd name="connsiteY6" fmla="*/ 492366 h 686154"/>
              <a:gd name="connsiteX7" fmla="*/ 662770 w 1452669"/>
              <a:gd name="connsiteY7" fmla="*/ 140116 h 686154"/>
              <a:gd name="connsiteX8" fmla="*/ 0 w 1452669"/>
              <a:gd name="connsiteY8" fmla="*/ 686154 h 68615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9476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80755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586570 w 1452669"/>
              <a:gd name="connsiteY7" fmla="*/ 13249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7801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902044 h 1069684"/>
              <a:gd name="connsiteX1" fmla="*/ 747602 w 1452669"/>
              <a:gd name="connsiteY1" fmla="*/ 13 h 1069684"/>
              <a:gd name="connsiteX2" fmla="*/ 1358510 w 1452669"/>
              <a:gd name="connsiteY2" fmla="*/ 708257 h 1069684"/>
              <a:gd name="connsiteX3" fmla="*/ 1452669 w 1452669"/>
              <a:gd name="connsiteY3" fmla="*/ 708256 h 1069684"/>
              <a:gd name="connsiteX4" fmla="*/ 1287143 w 1452669"/>
              <a:gd name="connsiteY4" fmla="*/ 1069684 h 1069684"/>
              <a:gd name="connsiteX5" fmla="*/ 1056625 w 1452669"/>
              <a:gd name="connsiteY5" fmla="*/ 708256 h 1069684"/>
              <a:gd name="connsiteX6" fmla="*/ 1148627 w 1452669"/>
              <a:gd name="connsiteY6" fmla="*/ 708256 h 1069684"/>
              <a:gd name="connsiteX7" fmla="*/ 632290 w 1452669"/>
              <a:gd name="connsiteY7" fmla="*/ 302666 h 1069684"/>
              <a:gd name="connsiteX8" fmla="*/ 0 w 1452669"/>
              <a:gd name="connsiteY8" fmla="*/ 902044 h 1069684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1056625 w 1522519"/>
              <a:gd name="connsiteY5" fmla="*/ 63206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923275 w 1522519"/>
              <a:gd name="connsiteY5" fmla="*/ 74001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929625 w 1522519"/>
              <a:gd name="connsiteY5" fmla="*/ 72731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23638"/>
              <a:gd name="connsiteX1" fmla="*/ 703152 w 1522519"/>
              <a:gd name="connsiteY1" fmla="*/ 17 h 923638"/>
              <a:gd name="connsiteX2" fmla="*/ 1358510 w 1522519"/>
              <a:gd name="connsiteY2" fmla="*/ 632061 h 923638"/>
              <a:gd name="connsiteX3" fmla="*/ 1522519 w 1522519"/>
              <a:gd name="connsiteY3" fmla="*/ 505060 h 923638"/>
              <a:gd name="connsiteX4" fmla="*/ 1458593 w 1522519"/>
              <a:gd name="connsiteY4" fmla="*/ 923638 h 923638"/>
              <a:gd name="connsiteX5" fmla="*/ 929625 w 1522519"/>
              <a:gd name="connsiteY5" fmla="*/ 727310 h 923638"/>
              <a:gd name="connsiteX6" fmla="*/ 1148627 w 1522519"/>
              <a:gd name="connsiteY6" fmla="*/ 632060 h 923638"/>
              <a:gd name="connsiteX7" fmla="*/ 632290 w 1522519"/>
              <a:gd name="connsiteY7" fmla="*/ 226470 h 923638"/>
              <a:gd name="connsiteX8" fmla="*/ 0 w 1522519"/>
              <a:gd name="connsiteY8" fmla="*/ 825848 h 9236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48627 w 1522519"/>
              <a:gd name="connsiteY6" fmla="*/ 6320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48627 w 1522519"/>
              <a:gd name="connsiteY6" fmla="*/ 67651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16925 w 1522519"/>
              <a:gd name="connsiteY5" fmla="*/ 8162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16925 w 1522519"/>
              <a:gd name="connsiteY5" fmla="*/ 7781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66969"/>
              <a:gd name="connsiteY0" fmla="*/ 825848 h 936338"/>
              <a:gd name="connsiteX1" fmla="*/ 703152 w 1566969"/>
              <a:gd name="connsiteY1" fmla="*/ 17 h 936338"/>
              <a:gd name="connsiteX2" fmla="*/ 1358510 w 1566969"/>
              <a:gd name="connsiteY2" fmla="*/ 632061 h 936338"/>
              <a:gd name="connsiteX3" fmla="*/ 1566969 w 1566969"/>
              <a:gd name="connsiteY3" fmla="*/ 524110 h 936338"/>
              <a:gd name="connsiteX4" fmla="*/ 1426843 w 1566969"/>
              <a:gd name="connsiteY4" fmla="*/ 936338 h 936338"/>
              <a:gd name="connsiteX5" fmla="*/ 916925 w 1566969"/>
              <a:gd name="connsiteY5" fmla="*/ 778110 h 936338"/>
              <a:gd name="connsiteX6" fmla="*/ 1154977 w 1566969"/>
              <a:gd name="connsiteY6" fmla="*/ 670160 h 936338"/>
              <a:gd name="connsiteX7" fmla="*/ 632290 w 1566969"/>
              <a:gd name="connsiteY7" fmla="*/ 226470 h 936338"/>
              <a:gd name="connsiteX8" fmla="*/ 0 w 1566969"/>
              <a:gd name="connsiteY8" fmla="*/ 825848 h 936338"/>
              <a:gd name="connsiteX0" fmla="*/ 0 w 1566969"/>
              <a:gd name="connsiteY0" fmla="*/ 828689 h 939179"/>
              <a:gd name="connsiteX1" fmla="*/ 703152 w 1566969"/>
              <a:gd name="connsiteY1" fmla="*/ 2858 h 939179"/>
              <a:gd name="connsiteX2" fmla="*/ 1345810 w 1566969"/>
              <a:gd name="connsiteY2" fmla="*/ 584102 h 939179"/>
              <a:gd name="connsiteX3" fmla="*/ 1566969 w 1566969"/>
              <a:gd name="connsiteY3" fmla="*/ 526951 h 939179"/>
              <a:gd name="connsiteX4" fmla="*/ 1426843 w 1566969"/>
              <a:gd name="connsiteY4" fmla="*/ 939179 h 939179"/>
              <a:gd name="connsiteX5" fmla="*/ 916925 w 1566969"/>
              <a:gd name="connsiteY5" fmla="*/ 780951 h 939179"/>
              <a:gd name="connsiteX6" fmla="*/ 1154977 w 1566969"/>
              <a:gd name="connsiteY6" fmla="*/ 673001 h 939179"/>
              <a:gd name="connsiteX7" fmla="*/ 632290 w 1566969"/>
              <a:gd name="connsiteY7" fmla="*/ 229311 h 939179"/>
              <a:gd name="connsiteX8" fmla="*/ 0 w 1566969"/>
              <a:gd name="connsiteY8" fmla="*/ 828689 h 939179"/>
              <a:gd name="connsiteX0" fmla="*/ 0 w 1566969"/>
              <a:gd name="connsiteY0" fmla="*/ 829732 h 940222"/>
              <a:gd name="connsiteX1" fmla="*/ 703152 w 1566969"/>
              <a:gd name="connsiteY1" fmla="*/ 3901 h 940222"/>
              <a:gd name="connsiteX2" fmla="*/ 1345810 w 1566969"/>
              <a:gd name="connsiteY2" fmla="*/ 585145 h 940222"/>
              <a:gd name="connsiteX3" fmla="*/ 1566969 w 1566969"/>
              <a:gd name="connsiteY3" fmla="*/ 527994 h 940222"/>
              <a:gd name="connsiteX4" fmla="*/ 1426843 w 1566969"/>
              <a:gd name="connsiteY4" fmla="*/ 940222 h 940222"/>
              <a:gd name="connsiteX5" fmla="*/ 916925 w 1566969"/>
              <a:gd name="connsiteY5" fmla="*/ 781994 h 940222"/>
              <a:gd name="connsiteX6" fmla="*/ 1154977 w 1566969"/>
              <a:gd name="connsiteY6" fmla="*/ 674044 h 940222"/>
              <a:gd name="connsiteX7" fmla="*/ 632290 w 1566969"/>
              <a:gd name="connsiteY7" fmla="*/ 230354 h 940222"/>
              <a:gd name="connsiteX8" fmla="*/ 0 w 1566969"/>
              <a:gd name="connsiteY8" fmla="*/ 829732 h 940222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6738 h 937228"/>
              <a:gd name="connsiteX1" fmla="*/ 703152 w 1566969"/>
              <a:gd name="connsiteY1" fmla="*/ 907 h 937228"/>
              <a:gd name="connsiteX2" fmla="*/ 1345810 w 1566969"/>
              <a:gd name="connsiteY2" fmla="*/ 582151 h 937228"/>
              <a:gd name="connsiteX3" fmla="*/ 1566969 w 1566969"/>
              <a:gd name="connsiteY3" fmla="*/ 525000 h 937228"/>
              <a:gd name="connsiteX4" fmla="*/ 1426843 w 1566969"/>
              <a:gd name="connsiteY4" fmla="*/ 937228 h 937228"/>
              <a:gd name="connsiteX5" fmla="*/ 916925 w 1566969"/>
              <a:gd name="connsiteY5" fmla="*/ 779000 h 937228"/>
              <a:gd name="connsiteX6" fmla="*/ 1154977 w 1566969"/>
              <a:gd name="connsiteY6" fmla="*/ 671050 h 937228"/>
              <a:gd name="connsiteX7" fmla="*/ 632290 w 1566969"/>
              <a:gd name="connsiteY7" fmla="*/ 227360 h 937228"/>
              <a:gd name="connsiteX8" fmla="*/ 0 w 1566969"/>
              <a:gd name="connsiteY8" fmla="*/ 826738 h 937228"/>
              <a:gd name="connsiteX0" fmla="*/ 0 w 1566969"/>
              <a:gd name="connsiteY0" fmla="*/ 825857 h 936347"/>
              <a:gd name="connsiteX1" fmla="*/ 703152 w 1566969"/>
              <a:gd name="connsiteY1" fmla="*/ 26 h 936347"/>
              <a:gd name="connsiteX2" fmla="*/ 1345810 w 1566969"/>
              <a:gd name="connsiteY2" fmla="*/ 581270 h 936347"/>
              <a:gd name="connsiteX3" fmla="*/ 1566969 w 1566969"/>
              <a:gd name="connsiteY3" fmla="*/ 524119 h 936347"/>
              <a:gd name="connsiteX4" fmla="*/ 1426843 w 1566969"/>
              <a:gd name="connsiteY4" fmla="*/ 936347 h 936347"/>
              <a:gd name="connsiteX5" fmla="*/ 916925 w 1566969"/>
              <a:gd name="connsiteY5" fmla="*/ 778119 h 936347"/>
              <a:gd name="connsiteX6" fmla="*/ 1154977 w 1566969"/>
              <a:gd name="connsiteY6" fmla="*/ 670169 h 936347"/>
              <a:gd name="connsiteX7" fmla="*/ 632290 w 1566969"/>
              <a:gd name="connsiteY7" fmla="*/ 226479 h 936347"/>
              <a:gd name="connsiteX8" fmla="*/ 0 w 1566969"/>
              <a:gd name="connsiteY8" fmla="*/ 825857 h 936347"/>
              <a:gd name="connsiteX0" fmla="*/ 0 w 1566969"/>
              <a:gd name="connsiteY0" fmla="*/ 825851 h 936341"/>
              <a:gd name="connsiteX1" fmla="*/ 703152 w 1566969"/>
              <a:gd name="connsiteY1" fmla="*/ 20 h 936341"/>
              <a:gd name="connsiteX2" fmla="*/ 1345810 w 1566969"/>
              <a:gd name="connsiteY2" fmla="*/ 581264 h 936341"/>
              <a:gd name="connsiteX3" fmla="*/ 1566969 w 1566969"/>
              <a:gd name="connsiteY3" fmla="*/ 524113 h 936341"/>
              <a:gd name="connsiteX4" fmla="*/ 1426843 w 1566969"/>
              <a:gd name="connsiteY4" fmla="*/ 936341 h 936341"/>
              <a:gd name="connsiteX5" fmla="*/ 916925 w 1566969"/>
              <a:gd name="connsiteY5" fmla="*/ 778113 h 936341"/>
              <a:gd name="connsiteX6" fmla="*/ 1154977 w 1566969"/>
              <a:gd name="connsiteY6" fmla="*/ 670163 h 936341"/>
              <a:gd name="connsiteX7" fmla="*/ 632290 w 1566969"/>
              <a:gd name="connsiteY7" fmla="*/ 226473 h 936341"/>
              <a:gd name="connsiteX8" fmla="*/ 0 w 1566969"/>
              <a:gd name="connsiteY8" fmla="*/ 825851 h 936341"/>
              <a:gd name="connsiteX0" fmla="*/ 0 w 1566969"/>
              <a:gd name="connsiteY0" fmla="*/ 829766 h 940256"/>
              <a:gd name="connsiteX1" fmla="*/ 703152 w 1566969"/>
              <a:gd name="connsiteY1" fmla="*/ 3935 h 940256"/>
              <a:gd name="connsiteX2" fmla="*/ 1415660 w 1566969"/>
              <a:gd name="connsiteY2" fmla="*/ 578829 h 940256"/>
              <a:gd name="connsiteX3" fmla="*/ 1566969 w 1566969"/>
              <a:gd name="connsiteY3" fmla="*/ 528028 h 940256"/>
              <a:gd name="connsiteX4" fmla="*/ 1426843 w 1566969"/>
              <a:gd name="connsiteY4" fmla="*/ 940256 h 940256"/>
              <a:gd name="connsiteX5" fmla="*/ 916925 w 1566969"/>
              <a:gd name="connsiteY5" fmla="*/ 782028 h 940256"/>
              <a:gd name="connsiteX6" fmla="*/ 1154977 w 1566969"/>
              <a:gd name="connsiteY6" fmla="*/ 674078 h 940256"/>
              <a:gd name="connsiteX7" fmla="*/ 632290 w 1566969"/>
              <a:gd name="connsiteY7" fmla="*/ 230388 h 940256"/>
              <a:gd name="connsiteX8" fmla="*/ 0 w 1566969"/>
              <a:gd name="connsiteY8" fmla="*/ 829766 h 940256"/>
              <a:gd name="connsiteX0" fmla="*/ 0 w 1566969"/>
              <a:gd name="connsiteY0" fmla="*/ 829766 h 940256"/>
              <a:gd name="connsiteX1" fmla="*/ 703152 w 1566969"/>
              <a:gd name="connsiteY1" fmla="*/ 3935 h 940256"/>
              <a:gd name="connsiteX2" fmla="*/ 1415660 w 1566969"/>
              <a:gd name="connsiteY2" fmla="*/ 578829 h 940256"/>
              <a:gd name="connsiteX3" fmla="*/ 1566969 w 1566969"/>
              <a:gd name="connsiteY3" fmla="*/ 528028 h 940256"/>
              <a:gd name="connsiteX4" fmla="*/ 1426843 w 1566969"/>
              <a:gd name="connsiteY4" fmla="*/ 940256 h 940256"/>
              <a:gd name="connsiteX5" fmla="*/ 916925 w 1566969"/>
              <a:gd name="connsiteY5" fmla="*/ 782028 h 940256"/>
              <a:gd name="connsiteX6" fmla="*/ 1154977 w 1566969"/>
              <a:gd name="connsiteY6" fmla="*/ 674078 h 940256"/>
              <a:gd name="connsiteX7" fmla="*/ 632290 w 1566969"/>
              <a:gd name="connsiteY7" fmla="*/ 230388 h 940256"/>
              <a:gd name="connsiteX8" fmla="*/ 0 w 1566969"/>
              <a:gd name="connsiteY8" fmla="*/ 829766 h 940256"/>
              <a:gd name="connsiteX0" fmla="*/ 0 w 1566969"/>
              <a:gd name="connsiteY0" fmla="*/ 830965 h 941455"/>
              <a:gd name="connsiteX1" fmla="*/ 703152 w 1566969"/>
              <a:gd name="connsiteY1" fmla="*/ 5134 h 941455"/>
              <a:gd name="connsiteX2" fmla="*/ 1415660 w 1566969"/>
              <a:gd name="connsiteY2" fmla="*/ 580028 h 941455"/>
              <a:gd name="connsiteX3" fmla="*/ 1566969 w 1566969"/>
              <a:gd name="connsiteY3" fmla="*/ 529227 h 941455"/>
              <a:gd name="connsiteX4" fmla="*/ 1426843 w 1566969"/>
              <a:gd name="connsiteY4" fmla="*/ 941455 h 941455"/>
              <a:gd name="connsiteX5" fmla="*/ 916925 w 1566969"/>
              <a:gd name="connsiteY5" fmla="*/ 783227 h 941455"/>
              <a:gd name="connsiteX6" fmla="*/ 1154977 w 1566969"/>
              <a:gd name="connsiteY6" fmla="*/ 675277 h 941455"/>
              <a:gd name="connsiteX7" fmla="*/ 632290 w 1566969"/>
              <a:gd name="connsiteY7" fmla="*/ 231587 h 941455"/>
              <a:gd name="connsiteX8" fmla="*/ 0 w 1566969"/>
              <a:gd name="connsiteY8" fmla="*/ 830965 h 941455"/>
              <a:gd name="connsiteX0" fmla="*/ 0 w 1566969"/>
              <a:gd name="connsiteY0" fmla="*/ 832452 h 942942"/>
              <a:gd name="connsiteX1" fmla="*/ 703152 w 1566969"/>
              <a:gd name="connsiteY1" fmla="*/ 6621 h 942942"/>
              <a:gd name="connsiteX2" fmla="*/ 1415660 w 1566969"/>
              <a:gd name="connsiteY2" fmla="*/ 581515 h 942942"/>
              <a:gd name="connsiteX3" fmla="*/ 1566969 w 1566969"/>
              <a:gd name="connsiteY3" fmla="*/ 530714 h 942942"/>
              <a:gd name="connsiteX4" fmla="*/ 1426843 w 1566969"/>
              <a:gd name="connsiteY4" fmla="*/ 942942 h 942942"/>
              <a:gd name="connsiteX5" fmla="*/ 916925 w 1566969"/>
              <a:gd name="connsiteY5" fmla="*/ 784714 h 942942"/>
              <a:gd name="connsiteX6" fmla="*/ 1154977 w 1566969"/>
              <a:gd name="connsiteY6" fmla="*/ 676764 h 942942"/>
              <a:gd name="connsiteX7" fmla="*/ 632290 w 1566969"/>
              <a:gd name="connsiteY7" fmla="*/ 233074 h 942942"/>
              <a:gd name="connsiteX8" fmla="*/ 0 w 1566969"/>
              <a:gd name="connsiteY8" fmla="*/ 832452 h 942942"/>
              <a:gd name="connsiteX0" fmla="*/ 0 w 1566969"/>
              <a:gd name="connsiteY0" fmla="*/ 830633 h 941123"/>
              <a:gd name="connsiteX1" fmla="*/ 703152 w 1566969"/>
              <a:gd name="connsiteY1" fmla="*/ 4802 h 941123"/>
              <a:gd name="connsiteX2" fmla="*/ 1415660 w 1566969"/>
              <a:gd name="connsiteY2" fmla="*/ 579696 h 941123"/>
              <a:gd name="connsiteX3" fmla="*/ 1566969 w 1566969"/>
              <a:gd name="connsiteY3" fmla="*/ 528895 h 941123"/>
              <a:gd name="connsiteX4" fmla="*/ 1426843 w 1566969"/>
              <a:gd name="connsiteY4" fmla="*/ 941123 h 941123"/>
              <a:gd name="connsiteX5" fmla="*/ 916925 w 1566969"/>
              <a:gd name="connsiteY5" fmla="*/ 782895 h 941123"/>
              <a:gd name="connsiteX6" fmla="*/ 1154977 w 1566969"/>
              <a:gd name="connsiteY6" fmla="*/ 674945 h 941123"/>
              <a:gd name="connsiteX7" fmla="*/ 632290 w 1566969"/>
              <a:gd name="connsiteY7" fmla="*/ 231255 h 941123"/>
              <a:gd name="connsiteX8" fmla="*/ 0 w 1566969"/>
              <a:gd name="connsiteY8" fmla="*/ 830633 h 941123"/>
              <a:gd name="connsiteX0" fmla="*/ 0 w 1566969"/>
              <a:gd name="connsiteY0" fmla="*/ 830338 h 940828"/>
              <a:gd name="connsiteX1" fmla="*/ 703152 w 1566969"/>
              <a:gd name="connsiteY1" fmla="*/ 4507 h 940828"/>
              <a:gd name="connsiteX2" fmla="*/ 1415660 w 1566969"/>
              <a:gd name="connsiteY2" fmla="*/ 579401 h 940828"/>
              <a:gd name="connsiteX3" fmla="*/ 1566969 w 1566969"/>
              <a:gd name="connsiteY3" fmla="*/ 528600 h 940828"/>
              <a:gd name="connsiteX4" fmla="*/ 1426843 w 1566969"/>
              <a:gd name="connsiteY4" fmla="*/ 940828 h 940828"/>
              <a:gd name="connsiteX5" fmla="*/ 916925 w 1566969"/>
              <a:gd name="connsiteY5" fmla="*/ 782600 h 940828"/>
              <a:gd name="connsiteX6" fmla="*/ 1154977 w 1566969"/>
              <a:gd name="connsiteY6" fmla="*/ 674650 h 940828"/>
              <a:gd name="connsiteX7" fmla="*/ 632290 w 1566969"/>
              <a:gd name="connsiteY7" fmla="*/ 230960 h 940828"/>
              <a:gd name="connsiteX8" fmla="*/ 0 w 1566969"/>
              <a:gd name="connsiteY8" fmla="*/ 830338 h 940828"/>
              <a:gd name="connsiteX0" fmla="*/ 0 w 1630469"/>
              <a:gd name="connsiteY0" fmla="*/ 830338 h 940828"/>
              <a:gd name="connsiteX1" fmla="*/ 703152 w 1630469"/>
              <a:gd name="connsiteY1" fmla="*/ 4507 h 940828"/>
              <a:gd name="connsiteX2" fmla="*/ 1415660 w 1630469"/>
              <a:gd name="connsiteY2" fmla="*/ 579401 h 940828"/>
              <a:gd name="connsiteX3" fmla="*/ 1630469 w 1630469"/>
              <a:gd name="connsiteY3" fmla="*/ 509550 h 940828"/>
              <a:gd name="connsiteX4" fmla="*/ 1426843 w 1630469"/>
              <a:gd name="connsiteY4" fmla="*/ 940828 h 940828"/>
              <a:gd name="connsiteX5" fmla="*/ 916925 w 1630469"/>
              <a:gd name="connsiteY5" fmla="*/ 782600 h 940828"/>
              <a:gd name="connsiteX6" fmla="*/ 1154977 w 1630469"/>
              <a:gd name="connsiteY6" fmla="*/ 674650 h 940828"/>
              <a:gd name="connsiteX7" fmla="*/ 632290 w 1630469"/>
              <a:gd name="connsiteY7" fmla="*/ 230960 h 940828"/>
              <a:gd name="connsiteX8" fmla="*/ 0 w 1630469"/>
              <a:gd name="connsiteY8" fmla="*/ 830338 h 940828"/>
              <a:gd name="connsiteX0" fmla="*/ 0 w 1630469"/>
              <a:gd name="connsiteY0" fmla="*/ 830338 h 1105928"/>
              <a:gd name="connsiteX1" fmla="*/ 703152 w 1630469"/>
              <a:gd name="connsiteY1" fmla="*/ 4507 h 1105928"/>
              <a:gd name="connsiteX2" fmla="*/ 1415660 w 1630469"/>
              <a:gd name="connsiteY2" fmla="*/ 579401 h 1105928"/>
              <a:gd name="connsiteX3" fmla="*/ 1630469 w 1630469"/>
              <a:gd name="connsiteY3" fmla="*/ 509550 h 1105928"/>
              <a:gd name="connsiteX4" fmla="*/ 1426843 w 1630469"/>
              <a:gd name="connsiteY4" fmla="*/ 1105928 h 1105928"/>
              <a:gd name="connsiteX5" fmla="*/ 916925 w 1630469"/>
              <a:gd name="connsiteY5" fmla="*/ 782600 h 1105928"/>
              <a:gd name="connsiteX6" fmla="*/ 1154977 w 1630469"/>
              <a:gd name="connsiteY6" fmla="*/ 674650 h 1105928"/>
              <a:gd name="connsiteX7" fmla="*/ 632290 w 1630469"/>
              <a:gd name="connsiteY7" fmla="*/ 230960 h 1105928"/>
              <a:gd name="connsiteX8" fmla="*/ 0 w 1630469"/>
              <a:gd name="connsiteY8" fmla="*/ 830338 h 1105928"/>
              <a:gd name="connsiteX0" fmla="*/ 0 w 1630469"/>
              <a:gd name="connsiteY0" fmla="*/ 830338 h 1042428"/>
              <a:gd name="connsiteX1" fmla="*/ 703152 w 1630469"/>
              <a:gd name="connsiteY1" fmla="*/ 4507 h 1042428"/>
              <a:gd name="connsiteX2" fmla="*/ 1415660 w 1630469"/>
              <a:gd name="connsiteY2" fmla="*/ 579401 h 1042428"/>
              <a:gd name="connsiteX3" fmla="*/ 1630469 w 1630469"/>
              <a:gd name="connsiteY3" fmla="*/ 509550 h 1042428"/>
              <a:gd name="connsiteX4" fmla="*/ 1464943 w 1630469"/>
              <a:gd name="connsiteY4" fmla="*/ 1042428 h 1042428"/>
              <a:gd name="connsiteX5" fmla="*/ 916925 w 1630469"/>
              <a:gd name="connsiteY5" fmla="*/ 782600 h 1042428"/>
              <a:gd name="connsiteX6" fmla="*/ 1154977 w 1630469"/>
              <a:gd name="connsiteY6" fmla="*/ 674650 h 1042428"/>
              <a:gd name="connsiteX7" fmla="*/ 632290 w 1630469"/>
              <a:gd name="connsiteY7" fmla="*/ 230960 h 1042428"/>
              <a:gd name="connsiteX8" fmla="*/ 0 w 1630469"/>
              <a:gd name="connsiteY8" fmla="*/ 830338 h 1042428"/>
              <a:gd name="connsiteX0" fmla="*/ 0 w 1630469"/>
              <a:gd name="connsiteY0" fmla="*/ 830338 h 1080528"/>
              <a:gd name="connsiteX1" fmla="*/ 703152 w 1630469"/>
              <a:gd name="connsiteY1" fmla="*/ 4507 h 1080528"/>
              <a:gd name="connsiteX2" fmla="*/ 1415660 w 1630469"/>
              <a:gd name="connsiteY2" fmla="*/ 579401 h 1080528"/>
              <a:gd name="connsiteX3" fmla="*/ 1630469 w 1630469"/>
              <a:gd name="connsiteY3" fmla="*/ 509550 h 1080528"/>
              <a:gd name="connsiteX4" fmla="*/ 1464943 w 1630469"/>
              <a:gd name="connsiteY4" fmla="*/ 1080528 h 1080528"/>
              <a:gd name="connsiteX5" fmla="*/ 916925 w 1630469"/>
              <a:gd name="connsiteY5" fmla="*/ 782600 h 1080528"/>
              <a:gd name="connsiteX6" fmla="*/ 1154977 w 1630469"/>
              <a:gd name="connsiteY6" fmla="*/ 674650 h 1080528"/>
              <a:gd name="connsiteX7" fmla="*/ 632290 w 1630469"/>
              <a:gd name="connsiteY7" fmla="*/ 230960 h 1080528"/>
              <a:gd name="connsiteX8" fmla="*/ 0 w 1630469"/>
              <a:gd name="connsiteY8" fmla="*/ 830338 h 1080528"/>
              <a:gd name="connsiteX0" fmla="*/ 0 w 1630469"/>
              <a:gd name="connsiteY0" fmla="*/ 835869 h 1086059"/>
              <a:gd name="connsiteX1" fmla="*/ 703152 w 1630469"/>
              <a:gd name="connsiteY1" fmla="*/ 10038 h 1086059"/>
              <a:gd name="connsiteX2" fmla="*/ 1415660 w 1630469"/>
              <a:gd name="connsiteY2" fmla="*/ 584932 h 1086059"/>
              <a:gd name="connsiteX3" fmla="*/ 1630469 w 1630469"/>
              <a:gd name="connsiteY3" fmla="*/ 515081 h 1086059"/>
              <a:gd name="connsiteX4" fmla="*/ 1464943 w 1630469"/>
              <a:gd name="connsiteY4" fmla="*/ 1086059 h 1086059"/>
              <a:gd name="connsiteX5" fmla="*/ 916925 w 1630469"/>
              <a:gd name="connsiteY5" fmla="*/ 788131 h 1086059"/>
              <a:gd name="connsiteX6" fmla="*/ 1154977 w 1630469"/>
              <a:gd name="connsiteY6" fmla="*/ 680181 h 1086059"/>
              <a:gd name="connsiteX7" fmla="*/ 632290 w 1630469"/>
              <a:gd name="connsiteY7" fmla="*/ 236491 h 1086059"/>
              <a:gd name="connsiteX8" fmla="*/ 0 w 1630469"/>
              <a:gd name="connsiteY8" fmla="*/ 835869 h 1086059"/>
              <a:gd name="connsiteX0" fmla="*/ 0 w 1630469"/>
              <a:gd name="connsiteY0" fmla="*/ 834355 h 1084545"/>
              <a:gd name="connsiteX1" fmla="*/ 703152 w 1630469"/>
              <a:gd name="connsiteY1" fmla="*/ 8524 h 1084545"/>
              <a:gd name="connsiteX2" fmla="*/ 1415660 w 1630469"/>
              <a:gd name="connsiteY2" fmla="*/ 583418 h 1084545"/>
              <a:gd name="connsiteX3" fmla="*/ 1630469 w 1630469"/>
              <a:gd name="connsiteY3" fmla="*/ 513567 h 1084545"/>
              <a:gd name="connsiteX4" fmla="*/ 1464943 w 1630469"/>
              <a:gd name="connsiteY4" fmla="*/ 1084545 h 1084545"/>
              <a:gd name="connsiteX5" fmla="*/ 916925 w 1630469"/>
              <a:gd name="connsiteY5" fmla="*/ 786617 h 1084545"/>
              <a:gd name="connsiteX6" fmla="*/ 1154977 w 1630469"/>
              <a:gd name="connsiteY6" fmla="*/ 678667 h 1084545"/>
              <a:gd name="connsiteX7" fmla="*/ 632290 w 1630469"/>
              <a:gd name="connsiteY7" fmla="*/ 234977 h 1084545"/>
              <a:gd name="connsiteX8" fmla="*/ 0 w 1630469"/>
              <a:gd name="connsiteY8" fmla="*/ 834355 h 1084545"/>
              <a:gd name="connsiteX0" fmla="*/ 0 w 1630469"/>
              <a:gd name="connsiteY0" fmla="*/ 828167 h 1078357"/>
              <a:gd name="connsiteX1" fmla="*/ 601552 w 1630469"/>
              <a:gd name="connsiteY1" fmla="*/ 8686 h 1078357"/>
              <a:gd name="connsiteX2" fmla="*/ 1415660 w 1630469"/>
              <a:gd name="connsiteY2" fmla="*/ 577230 h 1078357"/>
              <a:gd name="connsiteX3" fmla="*/ 1630469 w 1630469"/>
              <a:gd name="connsiteY3" fmla="*/ 507379 h 1078357"/>
              <a:gd name="connsiteX4" fmla="*/ 1464943 w 1630469"/>
              <a:gd name="connsiteY4" fmla="*/ 1078357 h 1078357"/>
              <a:gd name="connsiteX5" fmla="*/ 916925 w 1630469"/>
              <a:gd name="connsiteY5" fmla="*/ 780429 h 1078357"/>
              <a:gd name="connsiteX6" fmla="*/ 1154977 w 1630469"/>
              <a:gd name="connsiteY6" fmla="*/ 672479 h 1078357"/>
              <a:gd name="connsiteX7" fmla="*/ 632290 w 1630469"/>
              <a:gd name="connsiteY7" fmla="*/ 228789 h 1078357"/>
              <a:gd name="connsiteX8" fmla="*/ 0 w 1630469"/>
              <a:gd name="connsiteY8" fmla="*/ 828167 h 1078357"/>
              <a:gd name="connsiteX0" fmla="*/ 0 w 1630469"/>
              <a:gd name="connsiteY0" fmla="*/ 828167 h 1078357"/>
              <a:gd name="connsiteX1" fmla="*/ 620602 w 1630469"/>
              <a:gd name="connsiteY1" fmla="*/ 8686 h 1078357"/>
              <a:gd name="connsiteX2" fmla="*/ 1415660 w 1630469"/>
              <a:gd name="connsiteY2" fmla="*/ 577230 h 1078357"/>
              <a:gd name="connsiteX3" fmla="*/ 1630469 w 1630469"/>
              <a:gd name="connsiteY3" fmla="*/ 507379 h 1078357"/>
              <a:gd name="connsiteX4" fmla="*/ 1464943 w 1630469"/>
              <a:gd name="connsiteY4" fmla="*/ 1078357 h 1078357"/>
              <a:gd name="connsiteX5" fmla="*/ 916925 w 1630469"/>
              <a:gd name="connsiteY5" fmla="*/ 780429 h 1078357"/>
              <a:gd name="connsiteX6" fmla="*/ 1154977 w 1630469"/>
              <a:gd name="connsiteY6" fmla="*/ 672479 h 1078357"/>
              <a:gd name="connsiteX7" fmla="*/ 632290 w 1630469"/>
              <a:gd name="connsiteY7" fmla="*/ 228789 h 1078357"/>
              <a:gd name="connsiteX8" fmla="*/ 0 w 1630469"/>
              <a:gd name="connsiteY8" fmla="*/ 828167 h 1078357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469" h="1076902">
                <a:moveTo>
                  <a:pt x="0" y="826712"/>
                </a:moveTo>
                <a:cubicBezTo>
                  <a:pt x="95419" y="405853"/>
                  <a:pt x="264009" y="61754"/>
                  <a:pt x="620602" y="7231"/>
                </a:cubicBezTo>
                <a:cubicBezTo>
                  <a:pt x="977195" y="-47292"/>
                  <a:pt x="1342067" y="212819"/>
                  <a:pt x="1415660" y="575775"/>
                </a:cubicBezTo>
                <a:lnTo>
                  <a:pt x="1630469" y="505924"/>
                </a:lnTo>
                <a:lnTo>
                  <a:pt x="1464943" y="1076902"/>
                </a:lnTo>
                <a:lnTo>
                  <a:pt x="916925" y="778974"/>
                </a:lnTo>
                <a:lnTo>
                  <a:pt x="1154977" y="671024"/>
                </a:lnTo>
                <a:cubicBezTo>
                  <a:pt x="1062872" y="454507"/>
                  <a:pt x="817122" y="233674"/>
                  <a:pt x="632290" y="227334"/>
                </a:cubicBezTo>
                <a:cubicBezTo>
                  <a:pt x="410372" y="236772"/>
                  <a:pt x="304631" y="319201"/>
                  <a:pt x="0" y="826712"/>
                </a:cubicBezTo>
                <a:close/>
              </a:path>
            </a:pathLst>
          </a:custGeom>
          <a:solidFill>
            <a:srgbClr val="FF00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 sz="1400" b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48" name="グループ化 213"/>
          <p:cNvGrpSpPr/>
          <p:nvPr/>
        </p:nvGrpSpPr>
        <p:grpSpPr>
          <a:xfrm>
            <a:off x="4879035" y="5405338"/>
            <a:ext cx="942043" cy="857718"/>
            <a:chOff x="5570816" y="5674660"/>
            <a:chExt cx="942043" cy="857718"/>
          </a:xfrm>
        </p:grpSpPr>
        <p:grpSp>
          <p:nvGrpSpPr>
            <p:cNvPr id="149" name="グループ化 183"/>
            <p:cNvGrpSpPr/>
            <p:nvPr/>
          </p:nvGrpSpPr>
          <p:grpSpPr>
            <a:xfrm>
              <a:off x="5753752" y="5961527"/>
              <a:ext cx="234674" cy="570851"/>
              <a:chOff x="800750" y="1108617"/>
              <a:chExt cx="388907" cy="941410"/>
            </a:xfrm>
          </p:grpSpPr>
          <p:cxnSp>
            <p:nvCxnSpPr>
              <p:cNvPr id="165" name="直線コネクタ 164"/>
              <p:cNvCxnSpPr/>
              <p:nvPr/>
            </p:nvCxnSpPr>
            <p:spPr>
              <a:xfrm flipH="1">
                <a:off x="882752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コネクタ 165"/>
              <p:cNvCxnSpPr/>
              <p:nvPr/>
            </p:nvCxnSpPr>
            <p:spPr>
              <a:xfrm>
                <a:off x="1038523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円/楕円 166"/>
              <p:cNvSpPr/>
              <p:nvPr/>
            </p:nvSpPr>
            <p:spPr>
              <a:xfrm>
                <a:off x="811767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68" name="円/楕円 167"/>
              <p:cNvSpPr/>
              <p:nvPr/>
            </p:nvSpPr>
            <p:spPr>
              <a:xfrm>
                <a:off x="1062185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69" name="円/楕円 168"/>
              <p:cNvSpPr/>
              <p:nvPr/>
            </p:nvSpPr>
            <p:spPr>
              <a:xfrm>
                <a:off x="865991" y="1428911"/>
                <a:ext cx="234643" cy="37069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70" name="円/楕円 169"/>
              <p:cNvSpPr/>
              <p:nvPr/>
            </p:nvSpPr>
            <p:spPr>
              <a:xfrm>
                <a:off x="804434" y="1108617"/>
                <a:ext cx="357758" cy="35775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grpSp>
            <p:nvGrpSpPr>
              <p:cNvPr id="171" name="グループ化 94"/>
              <p:cNvGrpSpPr/>
              <p:nvPr/>
            </p:nvGrpSpPr>
            <p:grpSpPr>
              <a:xfrm>
                <a:off x="877587" y="1209610"/>
                <a:ext cx="211453" cy="68071"/>
                <a:chOff x="6493101" y="3193256"/>
                <a:chExt cx="255362" cy="82206"/>
              </a:xfrm>
            </p:grpSpPr>
            <p:sp>
              <p:nvSpPr>
                <p:cNvPr id="175" name="円/楕円 174"/>
                <p:cNvSpPr/>
                <p:nvPr/>
              </p:nvSpPr>
              <p:spPr>
                <a:xfrm>
                  <a:off x="6493101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  <p:sp>
              <p:nvSpPr>
                <p:cNvPr id="176" name="円/楕円 175"/>
                <p:cNvSpPr/>
                <p:nvPr/>
              </p:nvSpPr>
              <p:spPr>
                <a:xfrm>
                  <a:off x="6695505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72" name="円弧 171"/>
              <p:cNvSpPr/>
              <p:nvPr/>
            </p:nvSpPr>
            <p:spPr>
              <a:xfrm rot="4686034">
                <a:off x="911948" y="1398686"/>
                <a:ext cx="153560" cy="360574"/>
              </a:xfrm>
              <a:prstGeom prst="arc">
                <a:avLst>
                  <a:gd name="adj1" fmla="val 14308983"/>
                  <a:gd name="adj2" fmla="val 3361328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73" name="円弧 172"/>
              <p:cNvSpPr/>
              <p:nvPr/>
            </p:nvSpPr>
            <p:spPr>
              <a:xfrm rot="16913966" flipH="1">
                <a:off x="923711" y="1387238"/>
                <a:ext cx="142985" cy="388907"/>
              </a:xfrm>
              <a:prstGeom prst="arc">
                <a:avLst>
                  <a:gd name="adj1" fmla="val 14670440"/>
                  <a:gd name="adj2" fmla="val 3327609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74" name="アーチ 173"/>
              <p:cNvSpPr/>
              <p:nvPr/>
            </p:nvSpPr>
            <p:spPr bwMode="auto">
              <a:xfrm flipV="1">
                <a:off x="920750" y="1323975"/>
                <a:ext cx="130175" cy="69847"/>
              </a:xfrm>
              <a:prstGeom prst="blockArc">
                <a:avLst>
                  <a:gd name="adj1" fmla="val 10800000"/>
                  <a:gd name="adj2" fmla="val 152711"/>
                  <a:gd name="adj3" fmla="val 1038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smtClean="0">
                  <a:solidFill>
                    <a:schemeClr val="lt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0" name="グループ化 196"/>
            <p:cNvGrpSpPr/>
            <p:nvPr/>
          </p:nvGrpSpPr>
          <p:grpSpPr>
            <a:xfrm>
              <a:off x="6116822" y="5961527"/>
              <a:ext cx="234674" cy="570851"/>
              <a:chOff x="800750" y="1108617"/>
              <a:chExt cx="388907" cy="941410"/>
            </a:xfrm>
          </p:grpSpPr>
          <p:cxnSp>
            <p:nvCxnSpPr>
              <p:cNvPr id="153" name="直線コネクタ 152"/>
              <p:cNvCxnSpPr/>
              <p:nvPr/>
            </p:nvCxnSpPr>
            <p:spPr>
              <a:xfrm flipH="1">
                <a:off x="882752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コネクタ 153"/>
              <p:cNvCxnSpPr/>
              <p:nvPr/>
            </p:nvCxnSpPr>
            <p:spPr>
              <a:xfrm>
                <a:off x="1038523" y="1694056"/>
                <a:ext cx="43315" cy="326395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円/楕円 154"/>
              <p:cNvSpPr/>
              <p:nvPr/>
            </p:nvSpPr>
            <p:spPr>
              <a:xfrm>
                <a:off x="811767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56" name="円/楕円 155"/>
              <p:cNvSpPr/>
              <p:nvPr/>
            </p:nvSpPr>
            <p:spPr>
              <a:xfrm>
                <a:off x="1062185" y="1965240"/>
                <a:ext cx="92674" cy="8478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57" name="円/楕円 156"/>
              <p:cNvSpPr/>
              <p:nvPr/>
            </p:nvSpPr>
            <p:spPr>
              <a:xfrm>
                <a:off x="865991" y="1428911"/>
                <a:ext cx="234643" cy="37069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58" name="円/楕円 157"/>
              <p:cNvSpPr/>
              <p:nvPr/>
            </p:nvSpPr>
            <p:spPr>
              <a:xfrm>
                <a:off x="804434" y="1108617"/>
                <a:ext cx="357758" cy="35775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grpSp>
            <p:nvGrpSpPr>
              <p:cNvPr id="159" name="グループ化 94"/>
              <p:cNvGrpSpPr/>
              <p:nvPr/>
            </p:nvGrpSpPr>
            <p:grpSpPr>
              <a:xfrm>
                <a:off x="877587" y="1209610"/>
                <a:ext cx="211453" cy="68071"/>
                <a:chOff x="6493101" y="3193256"/>
                <a:chExt cx="255362" cy="82206"/>
              </a:xfrm>
            </p:grpSpPr>
            <p:sp>
              <p:nvSpPr>
                <p:cNvPr id="163" name="円/楕円 162"/>
                <p:cNvSpPr/>
                <p:nvPr/>
              </p:nvSpPr>
              <p:spPr>
                <a:xfrm>
                  <a:off x="6493101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  <p:sp>
              <p:nvSpPr>
                <p:cNvPr id="164" name="円/楕円 163"/>
                <p:cNvSpPr/>
                <p:nvPr/>
              </p:nvSpPr>
              <p:spPr>
                <a:xfrm>
                  <a:off x="6695505" y="3193256"/>
                  <a:ext cx="52958" cy="82206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0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60" name="円弧 159"/>
              <p:cNvSpPr/>
              <p:nvPr/>
            </p:nvSpPr>
            <p:spPr>
              <a:xfrm rot="4686034">
                <a:off x="911948" y="1398686"/>
                <a:ext cx="153560" cy="360574"/>
              </a:xfrm>
              <a:prstGeom prst="arc">
                <a:avLst>
                  <a:gd name="adj1" fmla="val 14308983"/>
                  <a:gd name="adj2" fmla="val 3361328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61" name="円弧 160"/>
              <p:cNvSpPr/>
              <p:nvPr/>
            </p:nvSpPr>
            <p:spPr>
              <a:xfrm rot="16913966" flipH="1">
                <a:off x="923711" y="1387238"/>
                <a:ext cx="142985" cy="388907"/>
              </a:xfrm>
              <a:prstGeom prst="arc">
                <a:avLst>
                  <a:gd name="adj1" fmla="val 14670440"/>
                  <a:gd name="adj2" fmla="val 3327609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>
                  <a:latin typeface="+mj-ea"/>
                  <a:ea typeface="+mj-ea"/>
                </a:endParaRPr>
              </a:p>
            </p:txBody>
          </p:sp>
          <p:sp>
            <p:nvSpPr>
              <p:cNvPr id="162" name="アーチ 161"/>
              <p:cNvSpPr/>
              <p:nvPr/>
            </p:nvSpPr>
            <p:spPr bwMode="auto">
              <a:xfrm flipV="1">
                <a:off x="920750" y="1323975"/>
                <a:ext cx="130175" cy="69847"/>
              </a:xfrm>
              <a:prstGeom prst="blockArc">
                <a:avLst>
                  <a:gd name="adj1" fmla="val 10800000"/>
                  <a:gd name="adj2" fmla="val 152711"/>
                  <a:gd name="adj3" fmla="val 1038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000" smtClean="0">
                  <a:solidFill>
                    <a:schemeClr val="lt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51" name="角丸四角形 150"/>
            <p:cNvSpPr/>
            <p:nvPr/>
          </p:nvSpPr>
          <p:spPr bwMode="auto">
            <a:xfrm>
              <a:off x="5570816" y="5674660"/>
              <a:ext cx="565525" cy="246529"/>
            </a:xfrm>
            <a:prstGeom prst="round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t" anchorCtr="0">
              <a:no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chemeClr val="tx1"/>
                  </a:solidFill>
                  <a:latin typeface="+mj-ea"/>
                  <a:ea typeface="+mj-ea"/>
                </a:rPr>
                <a:t>Biz</a:t>
              </a:r>
            </a:p>
          </p:txBody>
        </p:sp>
        <p:sp>
          <p:nvSpPr>
            <p:cNvPr id="152" name="角丸四角形 151"/>
            <p:cNvSpPr/>
            <p:nvPr/>
          </p:nvSpPr>
          <p:spPr bwMode="auto">
            <a:xfrm>
              <a:off x="5947334" y="5674660"/>
              <a:ext cx="565525" cy="246529"/>
            </a:xfrm>
            <a:prstGeom prst="round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t" anchorCtr="0">
              <a:no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chemeClr val="tx1"/>
                  </a:solidFill>
                  <a:latin typeface="+mj-ea"/>
                  <a:ea typeface="+mj-ea"/>
                </a:rPr>
                <a:t>IS</a:t>
              </a:r>
            </a:p>
          </p:txBody>
        </p:sp>
      </p:grpSp>
      <p:sp>
        <p:nvSpPr>
          <p:cNvPr id="178" name="環状矢印 19"/>
          <p:cNvSpPr/>
          <p:nvPr/>
        </p:nvSpPr>
        <p:spPr>
          <a:xfrm rot="15125707">
            <a:off x="4139752" y="5237336"/>
            <a:ext cx="1028042" cy="421982"/>
          </a:xfrm>
          <a:custGeom>
            <a:avLst/>
            <a:gdLst>
              <a:gd name="connsiteX0" fmla="*/ 99011 w 1584176"/>
              <a:gd name="connsiteY0" fmla="*/ 792088 h 1584176"/>
              <a:gd name="connsiteX1" fmla="*/ 694213 w 1584176"/>
              <a:gd name="connsiteY1" fmla="*/ 105957 h 1584176"/>
              <a:gd name="connsiteX2" fmla="*/ 1457521 w 1584176"/>
              <a:gd name="connsiteY2" fmla="*/ 598301 h 1584176"/>
              <a:gd name="connsiteX3" fmla="*/ 1551680 w 1584176"/>
              <a:gd name="connsiteY3" fmla="*/ 598300 h 1584176"/>
              <a:gd name="connsiteX4" fmla="*/ 1386154 w 1584176"/>
              <a:gd name="connsiteY4" fmla="*/ 792088 h 1584176"/>
              <a:gd name="connsiteX5" fmla="*/ 1155636 w 1584176"/>
              <a:gd name="connsiteY5" fmla="*/ 598300 h 1584176"/>
              <a:gd name="connsiteX6" fmla="*/ 1247638 w 1584176"/>
              <a:gd name="connsiteY6" fmla="*/ 598300 h 1584176"/>
              <a:gd name="connsiteX7" fmla="*/ 693201 w 1584176"/>
              <a:gd name="connsiteY7" fmla="*/ 307010 h 1584176"/>
              <a:gd name="connsiteX8" fmla="*/ 297033 w 1584176"/>
              <a:gd name="connsiteY8" fmla="*/ 792088 h 1584176"/>
              <a:gd name="connsiteX9" fmla="*/ 99011 w 1584176"/>
              <a:gd name="connsiteY9" fmla="*/ 792088 h 1584176"/>
              <a:gd name="connsiteX0" fmla="*/ 1 w 1452670"/>
              <a:gd name="connsiteY0" fmla="*/ 693134 h 694788"/>
              <a:gd name="connsiteX1" fmla="*/ 595203 w 1452670"/>
              <a:gd name="connsiteY1" fmla="*/ 7003 h 694788"/>
              <a:gd name="connsiteX2" fmla="*/ 1358511 w 1452670"/>
              <a:gd name="connsiteY2" fmla="*/ 499347 h 694788"/>
              <a:gd name="connsiteX3" fmla="*/ 1452670 w 1452670"/>
              <a:gd name="connsiteY3" fmla="*/ 499346 h 694788"/>
              <a:gd name="connsiteX4" fmla="*/ 1287144 w 1452670"/>
              <a:gd name="connsiteY4" fmla="*/ 693134 h 694788"/>
              <a:gd name="connsiteX5" fmla="*/ 1056626 w 1452670"/>
              <a:gd name="connsiteY5" fmla="*/ 499346 h 694788"/>
              <a:gd name="connsiteX6" fmla="*/ 1148628 w 1452670"/>
              <a:gd name="connsiteY6" fmla="*/ 499346 h 694788"/>
              <a:gd name="connsiteX7" fmla="*/ 594191 w 1452670"/>
              <a:gd name="connsiteY7" fmla="*/ 208056 h 694788"/>
              <a:gd name="connsiteX8" fmla="*/ 1 w 1452670"/>
              <a:gd name="connsiteY8" fmla="*/ 693134 h 694788"/>
              <a:gd name="connsiteX0" fmla="*/ 155 w 1452824"/>
              <a:gd name="connsiteY0" fmla="*/ 693134 h 694788"/>
              <a:gd name="connsiteX1" fmla="*/ 595357 w 1452824"/>
              <a:gd name="connsiteY1" fmla="*/ 7003 h 694788"/>
              <a:gd name="connsiteX2" fmla="*/ 1358665 w 1452824"/>
              <a:gd name="connsiteY2" fmla="*/ 499347 h 694788"/>
              <a:gd name="connsiteX3" fmla="*/ 1452824 w 1452824"/>
              <a:gd name="connsiteY3" fmla="*/ 499346 h 694788"/>
              <a:gd name="connsiteX4" fmla="*/ 1287298 w 1452824"/>
              <a:gd name="connsiteY4" fmla="*/ 693134 h 694788"/>
              <a:gd name="connsiteX5" fmla="*/ 1056780 w 1452824"/>
              <a:gd name="connsiteY5" fmla="*/ 499346 h 694788"/>
              <a:gd name="connsiteX6" fmla="*/ 1148782 w 1452824"/>
              <a:gd name="connsiteY6" fmla="*/ 499346 h 694788"/>
              <a:gd name="connsiteX7" fmla="*/ 594345 w 1452824"/>
              <a:gd name="connsiteY7" fmla="*/ 208056 h 694788"/>
              <a:gd name="connsiteX8" fmla="*/ 155 w 1452824"/>
              <a:gd name="connsiteY8" fmla="*/ 693134 h 694788"/>
              <a:gd name="connsiteX0" fmla="*/ 1 w 1452670"/>
              <a:gd name="connsiteY0" fmla="*/ 693134 h 694788"/>
              <a:gd name="connsiteX1" fmla="*/ 595203 w 1452670"/>
              <a:gd name="connsiteY1" fmla="*/ 7003 h 694788"/>
              <a:gd name="connsiteX2" fmla="*/ 1358511 w 1452670"/>
              <a:gd name="connsiteY2" fmla="*/ 499347 h 694788"/>
              <a:gd name="connsiteX3" fmla="*/ 1452670 w 1452670"/>
              <a:gd name="connsiteY3" fmla="*/ 499346 h 694788"/>
              <a:gd name="connsiteX4" fmla="*/ 1287144 w 1452670"/>
              <a:gd name="connsiteY4" fmla="*/ 693134 h 694788"/>
              <a:gd name="connsiteX5" fmla="*/ 1056626 w 1452670"/>
              <a:gd name="connsiteY5" fmla="*/ 499346 h 694788"/>
              <a:gd name="connsiteX6" fmla="*/ 1148628 w 1452670"/>
              <a:gd name="connsiteY6" fmla="*/ 499346 h 694788"/>
              <a:gd name="connsiteX7" fmla="*/ 594191 w 1452670"/>
              <a:gd name="connsiteY7" fmla="*/ 208056 h 694788"/>
              <a:gd name="connsiteX8" fmla="*/ 1 w 1452670"/>
              <a:gd name="connsiteY8" fmla="*/ 693134 h 694788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760270 h 760270"/>
              <a:gd name="connsiteX1" fmla="*/ 625682 w 1452669"/>
              <a:gd name="connsiteY1" fmla="*/ 5559 h 760270"/>
              <a:gd name="connsiteX2" fmla="*/ 1358510 w 1452669"/>
              <a:gd name="connsiteY2" fmla="*/ 566483 h 760270"/>
              <a:gd name="connsiteX3" fmla="*/ 1452669 w 1452669"/>
              <a:gd name="connsiteY3" fmla="*/ 566482 h 760270"/>
              <a:gd name="connsiteX4" fmla="*/ 1287143 w 1452669"/>
              <a:gd name="connsiteY4" fmla="*/ 760270 h 760270"/>
              <a:gd name="connsiteX5" fmla="*/ 1056625 w 1452669"/>
              <a:gd name="connsiteY5" fmla="*/ 566482 h 760270"/>
              <a:gd name="connsiteX6" fmla="*/ 1148627 w 1452669"/>
              <a:gd name="connsiteY6" fmla="*/ 566482 h 760270"/>
              <a:gd name="connsiteX7" fmla="*/ 594190 w 1452669"/>
              <a:gd name="connsiteY7" fmla="*/ 275192 h 760270"/>
              <a:gd name="connsiteX8" fmla="*/ 0 w 1452669"/>
              <a:gd name="connsiteY8" fmla="*/ 760270 h 760270"/>
              <a:gd name="connsiteX0" fmla="*/ 0 w 1452669"/>
              <a:gd name="connsiteY0" fmla="*/ 754740 h 754740"/>
              <a:gd name="connsiteX1" fmla="*/ 625682 w 1452669"/>
              <a:gd name="connsiteY1" fmla="*/ 29 h 754740"/>
              <a:gd name="connsiteX2" fmla="*/ 1358510 w 1452669"/>
              <a:gd name="connsiteY2" fmla="*/ 560953 h 754740"/>
              <a:gd name="connsiteX3" fmla="*/ 1452669 w 1452669"/>
              <a:gd name="connsiteY3" fmla="*/ 560952 h 754740"/>
              <a:gd name="connsiteX4" fmla="*/ 1287143 w 1452669"/>
              <a:gd name="connsiteY4" fmla="*/ 754740 h 754740"/>
              <a:gd name="connsiteX5" fmla="*/ 1056625 w 1452669"/>
              <a:gd name="connsiteY5" fmla="*/ 560952 h 754740"/>
              <a:gd name="connsiteX6" fmla="*/ 1148627 w 1452669"/>
              <a:gd name="connsiteY6" fmla="*/ 560952 h 754740"/>
              <a:gd name="connsiteX7" fmla="*/ 594190 w 1452669"/>
              <a:gd name="connsiteY7" fmla="*/ 269662 h 754740"/>
              <a:gd name="connsiteX8" fmla="*/ 0 w 1452669"/>
              <a:gd name="connsiteY8" fmla="*/ 754740 h 754740"/>
              <a:gd name="connsiteX0" fmla="*/ 0 w 1452669"/>
              <a:gd name="connsiteY0" fmla="*/ 754754 h 754754"/>
              <a:gd name="connsiteX1" fmla="*/ 625682 w 1452669"/>
              <a:gd name="connsiteY1" fmla="*/ 43 h 754754"/>
              <a:gd name="connsiteX2" fmla="*/ 1358510 w 1452669"/>
              <a:gd name="connsiteY2" fmla="*/ 560967 h 754754"/>
              <a:gd name="connsiteX3" fmla="*/ 1452669 w 1452669"/>
              <a:gd name="connsiteY3" fmla="*/ 560966 h 754754"/>
              <a:gd name="connsiteX4" fmla="*/ 1287143 w 1452669"/>
              <a:gd name="connsiteY4" fmla="*/ 754754 h 754754"/>
              <a:gd name="connsiteX5" fmla="*/ 1056625 w 1452669"/>
              <a:gd name="connsiteY5" fmla="*/ 560966 h 754754"/>
              <a:gd name="connsiteX6" fmla="*/ 1148627 w 1452669"/>
              <a:gd name="connsiteY6" fmla="*/ 560966 h 754754"/>
              <a:gd name="connsiteX7" fmla="*/ 594190 w 1452669"/>
              <a:gd name="connsiteY7" fmla="*/ 269676 h 754754"/>
              <a:gd name="connsiteX8" fmla="*/ 0 w 1452669"/>
              <a:gd name="connsiteY8" fmla="*/ 754754 h 754754"/>
              <a:gd name="connsiteX0" fmla="*/ 0 w 1452669"/>
              <a:gd name="connsiteY0" fmla="*/ 701422 h 701422"/>
              <a:gd name="connsiteX1" fmla="*/ 747602 w 1452669"/>
              <a:gd name="connsiteY1" fmla="*/ 51 h 701422"/>
              <a:gd name="connsiteX2" fmla="*/ 1358510 w 1452669"/>
              <a:gd name="connsiteY2" fmla="*/ 507635 h 701422"/>
              <a:gd name="connsiteX3" fmla="*/ 1452669 w 1452669"/>
              <a:gd name="connsiteY3" fmla="*/ 507634 h 701422"/>
              <a:gd name="connsiteX4" fmla="*/ 1287143 w 1452669"/>
              <a:gd name="connsiteY4" fmla="*/ 701422 h 701422"/>
              <a:gd name="connsiteX5" fmla="*/ 1056625 w 1452669"/>
              <a:gd name="connsiteY5" fmla="*/ 507634 h 701422"/>
              <a:gd name="connsiteX6" fmla="*/ 1148627 w 1452669"/>
              <a:gd name="connsiteY6" fmla="*/ 507634 h 701422"/>
              <a:gd name="connsiteX7" fmla="*/ 594190 w 1452669"/>
              <a:gd name="connsiteY7" fmla="*/ 216344 h 701422"/>
              <a:gd name="connsiteX8" fmla="*/ 0 w 1452669"/>
              <a:gd name="connsiteY8" fmla="*/ 701422 h 701422"/>
              <a:gd name="connsiteX0" fmla="*/ 0 w 1452669"/>
              <a:gd name="connsiteY0" fmla="*/ 686184 h 686184"/>
              <a:gd name="connsiteX1" fmla="*/ 770462 w 1452669"/>
              <a:gd name="connsiteY1" fmla="*/ 53 h 686184"/>
              <a:gd name="connsiteX2" fmla="*/ 1358510 w 1452669"/>
              <a:gd name="connsiteY2" fmla="*/ 492397 h 686184"/>
              <a:gd name="connsiteX3" fmla="*/ 1452669 w 1452669"/>
              <a:gd name="connsiteY3" fmla="*/ 492396 h 686184"/>
              <a:gd name="connsiteX4" fmla="*/ 1287143 w 1452669"/>
              <a:gd name="connsiteY4" fmla="*/ 686184 h 686184"/>
              <a:gd name="connsiteX5" fmla="*/ 1056625 w 1452669"/>
              <a:gd name="connsiteY5" fmla="*/ 492396 h 686184"/>
              <a:gd name="connsiteX6" fmla="*/ 1148627 w 1452669"/>
              <a:gd name="connsiteY6" fmla="*/ 492396 h 686184"/>
              <a:gd name="connsiteX7" fmla="*/ 594190 w 1452669"/>
              <a:gd name="connsiteY7" fmla="*/ 201106 h 686184"/>
              <a:gd name="connsiteX8" fmla="*/ 0 w 1452669"/>
              <a:gd name="connsiteY8" fmla="*/ 686184 h 686184"/>
              <a:gd name="connsiteX0" fmla="*/ 0 w 1452669"/>
              <a:gd name="connsiteY0" fmla="*/ 686184 h 686184"/>
              <a:gd name="connsiteX1" fmla="*/ 747602 w 1452669"/>
              <a:gd name="connsiteY1" fmla="*/ 53 h 686184"/>
              <a:gd name="connsiteX2" fmla="*/ 1358510 w 1452669"/>
              <a:gd name="connsiteY2" fmla="*/ 492397 h 686184"/>
              <a:gd name="connsiteX3" fmla="*/ 1452669 w 1452669"/>
              <a:gd name="connsiteY3" fmla="*/ 492396 h 686184"/>
              <a:gd name="connsiteX4" fmla="*/ 1287143 w 1452669"/>
              <a:gd name="connsiteY4" fmla="*/ 686184 h 686184"/>
              <a:gd name="connsiteX5" fmla="*/ 1056625 w 1452669"/>
              <a:gd name="connsiteY5" fmla="*/ 492396 h 686184"/>
              <a:gd name="connsiteX6" fmla="*/ 1148627 w 1452669"/>
              <a:gd name="connsiteY6" fmla="*/ 492396 h 686184"/>
              <a:gd name="connsiteX7" fmla="*/ 594190 w 1452669"/>
              <a:gd name="connsiteY7" fmla="*/ 201106 h 686184"/>
              <a:gd name="connsiteX8" fmla="*/ 0 w 1452669"/>
              <a:gd name="connsiteY8" fmla="*/ 686184 h 686184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594190 w 1452669"/>
              <a:gd name="connsiteY7" fmla="*/ 20109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754210 w 1452669"/>
              <a:gd name="connsiteY7" fmla="*/ 1477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754210 w 1452669"/>
              <a:gd name="connsiteY7" fmla="*/ 1477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571330 w 1452669"/>
              <a:gd name="connsiteY7" fmla="*/ 2239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54 h 686154"/>
              <a:gd name="connsiteX1" fmla="*/ 747602 w 1452669"/>
              <a:gd name="connsiteY1" fmla="*/ 23 h 686154"/>
              <a:gd name="connsiteX2" fmla="*/ 1358510 w 1452669"/>
              <a:gd name="connsiteY2" fmla="*/ 492367 h 686154"/>
              <a:gd name="connsiteX3" fmla="*/ 1452669 w 1452669"/>
              <a:gd name="connsiteY3" fmla="*/ 492366 h 686154"/>
              <a:gd name="connsiteX4" fmla="*/ 1287143 w 1452669"/>
              <a:gd name="connsiteY4" fmla="*/ 686154 h 686154"/>
              <a:gd name="connsiteX5" fmla="*/ 1056625 w 1452669"/>
              <a:gd name="connsiteY5" fmla="*/ 492366 h 686154"/>
              <a:gd name="connsiteX6" fmla="*/ 1148627 w 1452669"/>
              <a:gd name="connsiteY6" fmla="*/ 492366 h 686154"/>
              <a:gd name="connsiteX7" fmla="*/ 662770 w 1452669"/>
              <a:gd name="connsiteY7" fmla="*/ 140116 h 686154"/>
              <a:gd name="connsiteX8" fmla="*/ 0 w 1452669"/>
              <a:gd name="connsiteY8" fmla="*/ 686154 h 686154"/>
              <a:gd name="connsiteX0" fmla="*/ 0 w 1452669"/>
              <a:gd name="connsiteY0" fmla="*/ 686154 h 686154"/>
              <a:gd name="connsiteX1" fmla="*/ 747602 w 1452669"/>
              <a:gd name="connsiteY1" fmla="*/ 23 h 686154"/>
              <a:gd name="connsiteX2" fmla="*/ 1358510 w 1452669"/>
              <a:gd name="connsiteY2" fmla="*/ 492367 h 686154"/>
              <a:gd name="connsiteX3" fmla="*/ 1452669 w 1452669"/>
              <a:gd name="connsiteY3" fmla="*/ 492366 h 686154"/>
              <a:gd name="connsiteX4" fmla="*/ 1287143 w 1452669"/>
              <a:gd name="connsiteY4" fmla="*/ 686154 h 686154"/>
              <a:gd name="connsiteX5" fmla="*/ 1056625 w 1452669"/>
              <a:gd name="connsiteY5" fmla="*/ 492366 h 686154"/>
              <a:gd name="connsiteX6" fmla="*/ 1148627 w 1452669"/>
              <a:gd name="connsiteY6" fmla="*/ 492366 h 686154"/>
              <a:gd name="connsiteX7" fmla="*/ 662770 w 1452669"/>
              <a:gd name="connsiteY7" fmla="*/ 140116 h 686154"/>
              <a:gd name="connsiteX8" fmla="*/ 0 w 1452669"/>
              <a:gd name="connsiteY8" fmla="*/ 686154 h 68615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9476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80755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586570 w 1452669"/>
              <a:gd name="connsiteY7" fmla="*/ 13249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7801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902044 h 1069684"/>
              <a:gd name="connsiteX1" fmla="*/ 747602 w 1452669"/>
              <a:gd name="connsiteY1" fmla="*/ 13 h 1069684"/>
              <a:gd name="connsiteX2" fmla="*/ 1358510 w 1452669"/>
              <a:gd name="connsiteY2" fmla="*/ 708257 h 1069684"/>
              <a:gd name="connsiteX3" fmla="*/ 1452669 w 1452669"/>
              <a:gd name="connsiteY3" fmla="*/ 708256 h 1069684"/>
              <a:gd name="connsiteX4" fmla="*/ 1287143 w 1452669"/>
              <a:gd name="connsiteY4" fmla="*/ 1069684 h 1069684"/>
              <a:gd name="connsiteX5" fmla="*/ 1056625 w 1452669"/>
              <a:gd name="connsiteY5" fmla="*/ 708256 h 1069684"/>
              <a:gd name="connsiteX6" fmla="*/ 1148627 w 1452669"/>
              <a:gd name="connsiteY6" fmla="*/ 708256 h 1069684"/>
              <a:gd name="connsiteX7" fmla="*/ 632290 w 1452669"/>
              <a:gd name="connsiteY7" fmla="*/ 302666 h 1069684"/>
              <a:gd name="connsiteX8" fmla="*/ 0 w 1452669"/>
              <a:gd name="connsiteY8" fmla="*/ 902044 h 1069684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1056625 w 1522519"/>
              <a:gd name="connsiteY5" fmla="*/ 63206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923275 w 1522519"/>
              <a:gd name="connsiteY5" fmla="*/ 74001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929625 w 1522519"/>
              <a:gd name="connsiteY5" fmla="*/ 72731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23638"/>
              <a:gd name="connsiteX1" fmla="*/ 703152 w 1522519"/>
              <a:gd name="connsiteY1" fmla="*/ 17 h 923638"/>
              <a:gd name="connsiteX2" fmla="*/ 1358510 w 1522519"/>
              <a:gd name="connsiteY2" fmla="*/ 632061 h 923638"/>
              <a:gd name="connsiteX3" fmla="*/ 1522519 w 1522519"/>
              <a:gd name="connsiteY3" fmla="*/ 505060 h 923638"/>
              <a:gd name="connsiteX4" fmla="*/ 1458593 w 1522519"/>
              <a:gd name="connsiteY4" fmla="*/ 923638 h 923638"/>
              <a:gd name="connsiteX5" fmla="*/ 929625 w 1522519"/>
              <a:gd name="connsiteY5" fmla="*/ 727310 h 923638"/>
              <a:gd name="connsiteX6" fmla="*/ 1148627 w 1522519"/>
              <a:gd name="connsiteY6" fmla="*/ 632060 h 923638"/>
              <a:gd name="connsiteX7" fmla="*/ 632290 w 1522519"/>
              <a:gd name="connsiteY7" fmla="*/ 226470 h 923638"/>
              <a:gd name="connsiteX8" fmla="*/ 0 w 1522519"/>
              <a:gd name="connsiteY8" fmla="*/ 825848 h 9236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48627 w 1522519"/>
              <a:gd name="connsiteY6" fmla="*/ 6320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48627 w 1522519"/>
              <a:gd name="connsiteY6" fmla="*/ 67651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16925 w 1522519"/>
              <a:gd name="connsiteY5" fmla="*/ 8162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16925 w 1522519"/>
              <a:gd name="connsiteY5" fmla="*/ 7781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66969"/>
              <a:gd name="connsiteY0" fmla="*/ 825848 h 936338"/>
              <a:gd name="connsiteX1" fmla="*/ 703152 w 1566969"/>
              <a:gd name="connsiteY1" fmla="*/ 17 h 936338"/>
              <a:gd name="connsiteX2" fmla="*/ 1358510 w 1566969"/>
              <a:gd name="connsiteY2" fmla="*/ 632061 h 936338"/>
              <a:gd name="connsiteX3" fmla="*/ 1566969 w 1566969"/>
              <a:gd name="connsiteY3" fmla="*/ 524110 h 936338"/>
              <a:gd name="connsiteX4" fmla="*/ 1426843 w 1566969"/>
              <a:gd name="connsiteY4" fmla="*/ 936338 h 936338"/>
              <a:gd name="connsiteX5" fmla="*/ 916925 w 1566969"/>
              <a:gd name="connsiteY5" fmla="*/ 778110 h 936338"/>
              <a:gd name="connsiteX6" fmla="*/ 1154977 w 1566969"/>
              <a:gd name="connsiteY6" fmla="*/ 670160 h 936338"/>
              <a:gd name="connsiteX7" fmla="*/ 632290 w 1566969"/>
              <a:gd name="connsiteY7" fmla="*/ 226470 h 936338"/>
              <a:gd name="connsiteX8" fmla="*/ 0 w 1566969"/>
              <a:gd name="connsiteY8" fmla="*/ 825848 h 936338"/>
              <a:gd name="connsiteX0" fmla="*/ 0 w 1566969"/>
              <a:gd name="connsiteY0" fmla="*/ 828689 h 939179"/>
              <a:gd name="connsiteX1" fmla="*/ 703152 w 1566969"/>
              <a:gd name="connsiteY1" fmla="*/ 2858 h 939179"/>
              <a:gd name="connsiteX2" fmla="*/ 1345810 w 1566969"/>
              <a:gd name="connsiteY2" fmla="*/ 584102 h 939179"/>
              <a:gd name="connsiteX3" fmla="*/ 1566969 w 1566969"/>
              <a:gd name="connsiteY3" fmla="*/ 526951 h 939179"/>
              <a:gd name="connsiteX4" fmla="*/ 1426843 w 1566969"/>
              <a:gd name="connsiteY4" fmla="*/ 939179 h 939179"/>
              <a:gd name="connsiteX5" fmla="*/ 916925 w 1566969"/>
              <a:gd name="connsiteY5" fmla="*/ 780951 h 939179"/>
              <a:gd name="connsiteX6" fmla="*/ 1154977 w 1566969"/>
              <a:gd name="connsiteY6" fmla="*/ 673001 h 939179"/>
              <a:gd name="connsiteX7" fmla="*/ 632290 w 1566969"/>
              <a:gd name="connsiteY7" fmla="*/ 229311 h 939179"/>
              <a:gd name="connsiteX8" fmla="*/ 0 w 1566969"/>
              <a:gd name="connsiteY8" fmla="*/ 828689 h 939179"/>
              <a:gd name="connsiteX0" fmla="*/ 0 w 1566969"/>
              <a:gd name="connsiteY0" fmla="*/ 829732 h 940222"/>
              <a:gd name="connsiteX1" fmla="*/ 703152 w 1566969"/>
              <a:gd name="connsiteY1" fmla="*/ 3901 h 940222"/>
              <a:gd name="connsiteX2" fmla="*/ 1345810 w 1566969"/>
              <a:gd name="connsiteY2" fmla="*/ 585145 h 940222"/>
              <a:gd name="connsiteX3" fmla="*/ 1566969 w 1566969"/>
              <a:gd name="connsiteY3" fmla="*/ 527994 h 940222"/>
              <a:gd name="connsiteX4" fmla="*/ 1426843 w 1566969"/>
              <a:gd name="connsiteY4" fmla="*/ 940222 h 940222"/>
              <a:gd name="connsiteX5" fmla="*/ 916925 w 1566969"/>
              <a:gd name="connsiteY5" fmla="*/ 781994 h 940222"/>
              <a:gd name="connsiteX6" fmla="*/ 1154977 w 1566969"/>
              <a:gd name="connsiteY6" fmla="*/ 674044 h 940222"/>
              <a:gd name="connsiteX7" fmla="*/ 632290 w 1566969"/>
              <a:gd name="connsiteY7" fmla="*/ 230354 h 940222"/>
              <a:gd name="connsiteX8" fmla="*/ 0 w 1566969"/>
              <a:gd name="connsiteY8" fmla="*/ 829732 h 940222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6738 h 937228"/>
              <a:gd name="connsiteX1" fmla="*/ 703152 w 1566969"/>
              <a:gd name="connsiteY1" fmla="*/ 907 h 937228"/>
              <a:gd name="connsiteX2" fmla="*/ 1345810 w 1566969"/>
              <a:gd name="connsiteY2" fmla="*/ 582151 h 937228"/>
              <a:gd name="connsiteX3" fmla="*/ 1566969 w 1566969"/>
              <a:gd name="connsiteY3" fmla="*/ 525000 h 937228"/>
              <a:gd name="connsiteX4" fmla="*/ 1426843 w 1566969"/>
              <a:gd name="connsiteY4" fmla="*/ 937228 h 937228"/>
              <a:gd name="connsiteX5" fmla="*/ 916925 w 1566969"/>
              <a:gd name="connsiteY5" fmla="*/ 779000 h 937228"/>
              <a:gd name="connsiteX6" fmla="*/ 1154977 w 1566969"/>
              <a:gd name="connsiteY6" fmla="*/ 671050 h 937228"/>
              <a:gd name="connsiteX7" fmla="*/ 632290 w 1566969"/>
              <a:gd name="connsiteY7" fmla="*/ 227360 h 937228"/>
              <a:gd name="connsiteX8" fmla="*/ 0 w 1566969"/>
              <a:gd name="connsiteY8" fmla="*/ 826738 h 937228"/>
              <a:gd name="connsiteX0" fmla="*/ 0 w 1566969"/>
              <a:gd name="connsiteY0" fmla="*/ 825857 h 936347"/>
              <a:gd name="connsiteX1" fmla="*/ 703152 w 1566969"/>
              <a:gd name="connsiteY1" fmla="*/ 26 h 936347"/>
              <a:gd name="connsiteX2" fmla="*/ 1345810 w 1566969"/>
              <a:gd name="connsiteY2" fmla="*/ 581270 h 936347"/>
              <a:gd name="connsiteX3" fmla="*/ 1566969 w 1566969"/>
              <a:gd name="connsiteY3" fmla="*/ 524119 h 936347"/>
              <a:gd name="connsiteX4" fmla="*/ 1426843 w 1566969"/>
              <a:gd name="connsiteY4" fmla="*/ 936347 h 936347"/>
              <a:gd name="connsiteX5" fmla="*/ 916925 w 1566969"/>
              <a:gd name="connsiteY5" fmla="*/ 778119 h 936347"/>
              <a:gd name="connsiteX6" fmla="*/ 1154977 w 1566969"/>
              <a:gd name="connsiteY6" fmla="*/ 670169 h 936347"/>
              <a:gd name="connsiteX7" fmla="*/ 632290 w 1566969"/>
              <a:gd name="connsiteY7" fmla="*/ 226479 h 936347"/>
              <a:gd name="connsiteX8" fmla="*/ 0 w 1566969"/>
              <a:gd name="connsiteY8" fmla="*/ 825857 h 936347"/>
              <a:gd name="connsiteX0" fmla="*/ 0 w 1566969"/>
              <a:gd name="connsiteY0" fmla="*/ 825851 h 936341"/>
              <a:gd name="connsiteX1" fmla="*/ 703152 w 1566969"/>
              <a:gd name="connsiteY1" fmla="*/ 20 h 936341"/>
              <a:gd name="connsiteX2" fmla="*/ 1345810 w 1566969"/>
              <a:gd name="connsiteY2" fmla="*/ 581264 h 936341"/>
              <a:gd name="connsiteX3" fmla="*/ 1566969 w 1566969"/>
              <a:gd name="connsiteY3" fmla="*/ 524113 h 936341"/>
              <a:gd name="connsiteX4" fmla="*/ 1426843 w 1566969"/>
              <a:gd name="connsiteY4" fmla="*/ 936341 h 936341"/>
              <a:gd name="connsiteX5" fmla="*/ 916925 w 1566969"/>
              <a:gd name="connsiteY5" fmla="*/ 778113 h 936341"/>
              <a:gd name="connsiteX6" fmla="*/ 1154977 w 1566969"/>
              <a:gd name="connsiteY6" fmla="*/ 670163 h 936341"/>
              <a:gd name="connsiteX7" fmla="*/ 632290 w 1566969"/>
              <a:gd name="connsiteY7" fmla="*/ 226473 h 936341"/>
              <a:gd name="connsiteX8" fmla="*/ 0 w 1566969"/>
              <a:gd name="connsiteY8" fmla="*/ 825851 h 936341"/>
              <a:gd name="connsiteX0" fmla="*/ 0 w 1566969"/>
              <a:gd name="connsiteY0" fmla="*/ 829766 h 940256"/>
              <a:gd name="connsiteX1" fmla="*/ 703152 w 1566969"/>
              <a:gd name="connsiteY1" fmla="*/ 3935 h 940256"/>
              <a:gd name="connsiteX2" fmla="*/ 1415660 w 1566969"/>
              <a:gd name="connsiteY2" fmla="*/ 578829 h 940256"/>
              <a:gd name="connsiteX3" fmla="*/ 1566969 w 1566969"/>
              <a:gd name="connsiteY3" fmla="*/ 528028 h 940256"/>
              <a:gd name="connsiteX4" fmla="*/ 1426843 w 1566969"/>
              <a:gd name="connsiteY4" fmla="*/ 940256 h 940256"/>
              <a:gd name="connsiteX5" fmla="*/ 916925 w 1566969"/>
              <a:gd name="connsiteY5" fmla="*/ 782028 h 940256"/>
              <a:gd name="connsiteX6" fmla="*/ 1154977 w 1566969"/>
              <a:gd name="connsiteY6" fmla="*/ 674078 h 940256"/>
              <a:gd name="connsiteX7" fmla="*/ 632290 w 1566969"/>
              <a:gd name="connsiteY7" fmla="*/ 230388 h 940256"/>
              <a:gd name="connsiteX8" fmla="*/ 0 w 1566969"/>
              <a:gd name="connsiteY8" fmla="*/ 829766 h 940256"/>
              <a:gd name="connsiteX0" fmla="*/ 0 w 1566969"/>
              <a:gd name="connsiteY0" fmla="*/ 829766 h 940256"/>
              <a:gd name="connsiteX1" fmla="*/ 703152 w 1566969"/>
              <a:gd name="connsiteY1" fmla="*/ 3935 h 940256"/>
              <a:gd name="connsiteX2" fmla="*/ 1415660 w 1566969"/>
              <a:gd name="connsiteY2" fmla="*/ 578829 h 940256"/>
              <a:gd name="connsiteX3" fmla="*/ 1566969 w 1566969"/>
              <a:gd name="connsiteY3" fmla="*/ 528028 h 940256"/>
              <a:gd name="connsiteX4" fmla="*/ 1426843 w 1566969"/>
              <a:gd name="connsiteY4" fmla="*/ 940256 h 940256"/>
              <a:gd name="connsiteX5" fmla="*/ 916925 w 1566969"/>
              <a:gd name="connsiteY5" fmla="*/ 782028 h 940256"/>
              <a:gd name="connsiteX6" fmla="*/ 1154977 w 1566969"/>
              <a:gd name="connsiteY6" fmla="*/ 674078 h 940256"/>
              <a:gd name="connsiteX7" fmla="*/ 632290 w 1566969"/>
              <a:gd name="connsiteY7" fmla="*/ 230388 h 940256"/>
              <a:gd name="connsiteX8" fmla="*/ 0 w 1566969"/>
              <a:gd name="connsiteY8" fmla="*/ 829766 h 940256"/>
              <a:gd name="connsiteX0" fmla="*/ 0 w 1566969"/>
              <a:gd name="connsiteY0" fmla="*/ 830965 h 941455"/>
              <a:gd name="connsiteX1" fmla="*/ 703152 w 1566969"/>
              <a:gd name="connsiteY1" fmla="*/ 5134 h 941455"/>
              <a:gd name="connsiteX2" fmla="*/ 1415660 w 1566969"/>
              <a:gd name="connsiteY2" fmla="*/ 580028 h 941455"/>
              <a:gd name="connsiteX3" fmla="*/ 1566969 w 1566969"/>
              <a:gd name="connsiteY3" fmla="*/ 529227 h 941455"/>
              <a:gd name="connsiteX4" fmla="*/ 1426843 w 1566969"/>
              <a:gd name="connsiteY4" fmla="*/ 941455 h 941455"/>
              <a:gd name="connsiteX5" fmla="*/ 916925 w 1566969"/>
              <a:gd name="connsiteY5" fmla="*/ 783227 h 941455"/>
              <a:gd name="connsiteX6" fmla="*/ 1154977 w 1566969"/>
              <a:gd name="connsiteY6" fmla="*/ 675277 h 941455"/>
              <a:gd name="connsiteX7" fmla="*/ 632290 w 1566969"/>
              <a:gd name="connsiteY7" fmla="*/ 231587 h 941455"/>
              <a:gd name="connsiteX8" fmla="*/ 0 w 1566969"/>
              <a:gd name="connsiteY8" fmla="*/ 830965 h 941455"/>
              <a:gd name="connsiteX0" fmla="*/ 0 w 1566969"/>
              <a:gd name="connsiteY0" fmla="*/ 832452 h 942942"/>
              <a:gd name="connsiteX1" fmla="*/ 703152 w 1566969"/>
              <a:gd name="connsiteY1" fmla="*/ 6621 h 942942"/>
              <a:gd name="connsiteX2" fmla="*/ 1415660 w 1566969"/>
              <a:gd name="connsiteY2" fmla="*/ 581515 h 942942"/>
              <a:gd name="connsiteX3" fmla="*/ 1566969 w 1566969"/>
              <a:gd name="connsiteY3" fmla="*/ 530714 h 942942"/>
              <a:gd name="connsiteX4" fmla="*/ 1426843 w 1566969"/>
              <a:gd name="connsiteY4" fmla="*/ 942942 h 942942"/>
              <a:gd name="connsiteX5" fmla="*/ 916925 w 1566969"/>
              <a:gd name="connsiteY5" fmla="*/ 784714 h 942942"/>
              <a:gd name="connsiteX6" fmla="*/ 1154977 w 1566969"/>
              <a:gd name="connsiteY6" fmla="*/ 676764 h 942942"/>
              <a:gd name="connsiteX7" fmla="*/ 632290 w 1566969"/>
              <a:gd name="connsiteY7" fmla="*/ 233074 h 942942"/>
              <a:gd name="connsiteX8" fmla="*/ 0 w 1566969"/>
              <a:gd name="connsiteY8" fmla="*/ 832452 h 942942"/>
              <a:gd name="connsiteX0" fmla="*/ 0 w 1566969"/>
              <a:gd name="connsiteY0" fmla="*/ 830633 h 941123"/>
              <a:gd name="connsiteX1" fmla="*/ 703152 w 1566969"/>
              <a:gd name="connsiteY1" fmla="*/ 4802 h 941123"/>
              <a:gd name="connsiteX2" fmla="*/ 1415660 w 1566969"/>
              <a:gd name="connsiteY2" fmla="*/ 579696 h 941123"/>
              <a:gd name="connsiteX3" fmla="*/ 1566969 w 1566969"/>
              <a:gd name="connsiteY3" fmla="*/ 528895 h 941123"/>
              <a:gd name="connsiteX4" fmla="*/ 1426843 w 1566969"/>
              <a:gd name="connsiteY4" fmla="*/ 941123 h 941123"/>
              <a:gd name="connsiteX5" fmla="*/ 916925 w 1566969"/>
              <a:gd name="connsiteY5" fmla="*/ 782895 h 941123"/>
              <a:gd name="connsiteX6" fmla="*/ 1154977 w 1566969"/>
              <a:gd name="connsiteY6" fmla="*/ 674945 h 941123"/>
              <a:gd name="connsiteX7" fmla="*/ 632290 w 1566969"/>
              <a:gd name="connsiteY7" fmla="*/ 231255 h 941123"/>
              <a:gd name="connsiteX8" fmla="*/ 0 w 1566969"/>
              <a:gd name="connsiteY8" fmla="*/ 830633 h 941123"/>
              <a:gd name="connsiteX0" fmla="*/ 0 w 1566969"/>
              <a:gd name="connsiteY0" fmla="*/ 830338 h 940828"/>
              <a:gd name="connsiteX1" fmla="*/ 703152 w 1566969"/>
              <a:gd name="connsiteY1" fmla="*/ 4507 h 940828"/>
              <a:gd name="connsiteX2" fmla="*/ 1415660 w 1566969"/>
              <a:gd name="connsiteY2" fmla="*/ 579401 h 940828"/>
              <a:gd name="connsiteX3" fmla="*/ 1566969 w 1566969"/>
              <a:gd name="connsiteY3" fmla="*/ 528600 h 940828"/>
              <a:gd name="connsiteX4" fmla="*/ 1426843 w 1566969"/>
              <a:gd name="connsiteY4" fmla="*/ 940828 h 940828"/>
              <a:gd name="connsiteX5" fmla="*/ 916925 w 1566969"/>
              <a:gd name="connsiteY5" fmla="*/ 782600 h 940828"/>
              <a:gd name="connsiteX6" fmla="*/ 1154977 w 1566969"/>
              <a:gd name="connsiteY6" fmla="*/ 674650 h 940828"/>
              <a:gd name="connsiteX7" fmla="*/ 632290 w 1566969"/>
              <a:gd name="connsiteY7" fmla="*/ 230960 h 940828"/>
              <a:gd name="connsiteX8" fmla="*/ 0 w 1566969"/>
              <a:gd name="connsiteY8" fmla="*/ 830338 h 940828"/>
              <a:gd name="connsiteX0" fmla="*/ 0 w 1630469"/>
              <a:gd name="connsiteY0" fmla="*/ 830338 h 940828"/>
              <a:gd name="connsiteX1" fmla="*/ 703152 w 1630469"/>
              <a:gd name="connsiteY1" fmla="*/ 4507 h 940828"/>
              <a:gd name="connsiteX2" fmla="*/ 1415660 w 1630469"/>
              <a:gd name="connsiteY2" fmla="*/ 579401 h 940828"/>
              <a:gd name="connsiteX3" fmla="*/ 1630469 w 1630469"/>
              <a:gd name="connsiteY3" fmla="*/ 509550 h 940828"/>
              <a:gd name="connsiteX4" fmla="*/ 1426843 w 1630469"/>
              <a:gd name="connsiteY4" fmla="*/ 940828 h 940828"/>
              <a:gd name="connsiteX5" fmla="*/ 916925 w 1630469"/>
              <a:gd name="connsiteY5" fmla="*/ 782600 h 940828"/>
              <a:gd name="connsiteX6" fmla="*/ 1154977 w 1630469"/>
              <a:gd name="connsiteY6" fmla="*/ 674650 h 940828"/>
              <a:gd name="connsiteX7" fmla="*/ 632290 w 1630469"/>
              <a:gd name="connsiteY7" fmla="*/ 230960 h 940828"/>
              <a:gd name="connsiteX8" fmla="*/ 0 w 1630469"/>
              <a:gd name="connsiteY8" fmla="*/ 830338 h 940828"/>
              <a:gd name="connsiteX0" fmla="*/ 0 w 1630469"/>
              <a:gd name="connsiteY0" fmla="*/ 830338 h 1105928"/>
              <a:gd name="connsiteX1" fmla="*/ 703152 w 1630469"/>
              <a:gd name="connsiteY1" fmla="*/ 4507 h 1105928"/>
              <a:gd name="connsiteX2" fmla="*/ 1415660 w 1630469"/>
              <a:gd name="connsiteY2" fmla="*/ 579401 h 1105928"/>
              <a:gd name="connsiteX3" fmla="*/ 1630469 w 1630469"/>
              <a:gd name="connsiteY3" fmla="*/ 509550 h 1105928"/>
              <a:gd name="connsiteX4" fmla="*/ 1426843 w 1630469"/>
              <a:gd name="connsiteY4" fmla="*/ 1105928 h 1105928"/>
              <a:gd name="connsiteX5" fmla="*/ 916925 w 1630469"/>
              <a:gd name="connsiteY5" fmla="*/ 782600 h 1105928"/>
              <a:gd name="connsiteX6" fmla="*/ 1154977 w 1630469"/>
              <a:gd name="connsiteY6" fmla="*/ 674650 h 1105928"/>
              <a:gd name="connsiteX7" fmla="*/ 632290 w 1630469"/>
              <a:gd name="connsiteY7" fmla="*/ 230960 h 1105928"/>
              <a:gd name="connsiteX8" fmla="*/ 0 w 1630469"/>
              <a:gd name="connsiteY8" fmla="*/ 830338 h 1105928"/>
              <a:gd name="connsiteX0" fmla="*/ 0 w 1630469"/>
              <a:gd name="connsiteY0" fmla="*/ 830338 h 1042428"/>
              <a:gd name="connsiteX1" fmla="*/ 703152 w 1630469"/>
              <a:gd name="connsiteY1" fmla="*/ 4507 h 1042428"/>
              <a:gd name="connsiteX2" fmla="*/ 1415660 w 1630469"/>
              <a:gd name="connsiteY2" fmla="*/ 579401 h 1042428"/>
              <a:gd name="connsiteX3" fmla="*/ 1630469 w 1630469"/>
              <a:gd name="connsiteY3" fmla="*/ 509550 h 1042428"/>
              <a:gd name="connsiteX4" fmla="*/ 1464943 w 1630469"/>
              <a:gd name="connsiteY4" fmla="*/ 1042428 h 1042428"/>
              <a:gd name="connsiteX5" fmla="*/ 916925 w 1630469"/>
              <a:gd name="connsiteY5" fmla="*/ 782600 h 1042428"/>
              <a:gd name="connsiteX6" fmla="*/ 1154977 w 1630469"/>
              <a:gd name="connsiteY6" fmla="*/ 674650 h 1042428"/>
              <a:gd name="connsiteX7" fmla="*/ 632290 w 1630469"/>
              <a:gd name="connsiteY7" fmla="*/ 230960 h 1042428"/>
              <a:gd name="connsiteX8" fmla="*/ 0 w 1630469"/>
              <a:gd name="connsiteY8" fmla="*/ 830338 h 1042428"/>
              <a:gd name="connsiteX0" fmla="*/ 0 w 1630469"/>
              <a:gd name="connsiteY0" fmla="*/ 830338 h 1080528"/>
              <a:gd name="connsiteX1" fmla="*/ 703152 w 1630469"/>
              <a:gd name="connsiteY1" fmla="*/ 4507 h 1080528"/>
              <a:gd name="connsiteX2" fmla="*/ 1415660 w 1630469"/>
              <a:gd name="connsiteY2" fmla="*/ 579401 h 1080528"/>
              <a:gd name="connsiteX3" fmla="*/ 1630469 w 1630469"/>
              <a:gd name="connsiteY3" fmla="*/ 509550 h 1080528"/>
              <a:gd name="connsiteX4" fmla="*/ 1464943 w 1630469"/>
              <a:gd name="connsiteY4" fmla="*/ 1080528 h 1080528"/>
              <a:gd name="connsiteX5" fmla="*/ 916925 w 1630469"/>
              <a:gd name="connsiteY5" fmla="*/ 782600 h 1080528"/>
              <a:gd name="connsiteX6" fmla="*/ 1154977 w 1630469"/>
              <a:gd name="connsiteY6" fmla="*/ 674650 h 1080528"/>
              <a:gd name="connsiteX7" fmla="*/ 632290 w 1630469"/>
              <a:gd name="connsiteY7" fmla="*/ 230960 h 1080528"/>
              <a:gd name="connsiteX8" fmla="*/ 0 w 1630469"/>
              <a:gd name="connsiteY8" fmla="*/ 830338 h 1080528"/>
              <a:gd name="connsiteX0" fmla="*/ 0 w 1630469"/>
              <a:gd name="connsiteY0" fmla="*/ 835869 h 1086059"/>
              <a:gd name="connsiteX1" fmla="*/ 703152 w 1630469"/>
              <a:gd name="connsiteY1" fmla="*/ 10038 h 1086059"/>
              <a:gd name="connsiteX2" fmla="*/ 1415660 w 1630469"/>
              <a:gd name="connsiteY2" fmla="*/ 584932 h 1086059"/>
              <a:gd name="connsiteX3" fmla="*/ 1630469 w 1630469"/>
              <a:gd name="connsiteY3" fmla="*/ 515081 h 1086059"/>
              <a:gd name="connsiteX4" fmla="*/ 1464943 w 1630469"/>
              <a:gd name="connsiteY4" fmla="*/ 1086059 h 1086059"/>
              <a:gd name="connsiteX5" fmla="*/ 916925 w 1630469"/>
              <a:gd name="connsiteY5" fmla="*/ 788131 h 1086059"/>
              <a:gd name="connsiteX6" fmla="*/ 1154977 w 1630469"/>
              <a:gd name="connsiteY6" fmla="*/ 680181 h 1086059"/>
              <a:gd name="connsiteX7" fmla="*/ 632290 w 1630469"/>
              <a:gd name="connsiteY7" fmla="*/ 236491 h 1086059"/>
              <a:gd name="connsiteX8" fmla="*/ 0 w 1630469"/>
              <a:gd name="connsiteY8" fmla="*/ 835869 h 1086059"/>
              <a:gd name="connsiteX0" fmla="*/ 0 w 1630469"/>
              <a:gd name="connsiteY0" fmla="*/ 834355 h 1084545"/>
              <a:gd name="connsiteX1" fmla="*/ 703152 w 1630469"/>
              <a:gd name="connsiteY1" fmla="*/ 8524 h 1084545"/>
              <a:gd name="connsiteX2" fmla="*/ 1415660 w 1630469"/>
              <a:gd name="connsiteY2" fmla="*/ 583418 h 1084545"/>
              <a:gd name="connsiteX3" fmla="*/ 1630469 w 1630469"/>
              <a:gd name="connsiteY3" fmla="*/ 513567 h 1084545"/>
              <a:gd name="connsiteX4" fmla="*/ 1464943 w 1630469"/>
              <a:gd name="connsiteY4" fmla="*/ 1084545 h 1084545"/>
              <a:gd name="connsiteX5" fmla="*/ 916925 w 1630469"/>
              <a:gd name="connsiteY5" fmla="*/ 786617 h 1084545"/>
              <a:gd name="connsiteX6" fmla="*/ 1154977 w 1630469"/>
              <a:gd name="connsiteY6" fmla="*/ 678667 h 1084545"/>
              <a:gd name="connsiteX7" fmla="*/ 632290 w 1630469"/>
              <a:gd name="connsiteY7" fmla="*/ 234977 h 1084545"/>
              <a:gd name="connsiteX8" fmla="*/ 0 w 1630469"/>
              <a:gd name="connsiteY8" fmla="*/ 834355 h 1084545"/>
              <a:gd name="connsiteX0" fmla="*/ 0 w 1630469"/>
              <a:gd name="connsiteY0" fmla="*/ 828167 h 1078357"/>
              <a:gd name="connsiteX1" fmla="*/ 601552 w 1630469"/>
              <a:gd name="connsiteY1" fmla="*/ 8686 h 1078357"/>
              <a:gd name="connsiteX2" fmla="*/ 1415660 w 1630469"/>
              <a:gd name="connsiteY2" fmla="*/ 577230 h 1078357"/>
              <a:gd name="connsiteX3" fmla="*/ 1630469 w 1630469"/>
              <a:gd name="connsiteY3" fmla="*/ 507379 h 1078357"/>
              <a:gd name="connsiteX4" fmla="*/ 1464943 w 1630469"/>
              <a:gd name="connsiteY4" fmla="*/ 1078357 h 1078357"/>
              <a:gd name="connsiteX5" fmla="*/ 916925 w 1630469"/>
              <a:gd name="connsiteY5" fmla="*/ 780429 h 1078357"/>
              <a:gd name="connsiteX6" fmla="*/ 1154977 w 1630469"/>
              <a:gd name="connsiteY6" fmla="*/ 672479 h 1078357"/>
              <a:gd name="connsiteX7" fmla="*/ 632290 w 1630469"/>
              <a:gd name="connsiteY7" fmla="*/ 228789 h 1078357"/>
              <a:gd name="connsiteX8" fmla="*/ 0 w 1630469"/>
              <a:gd name="connsiteY8" fmla="*/ 828167 h 1078357"/>
              <a:gd name="connsiteX0" fmla="*/ 0 w 1630469"/>
              <a:gd name="connsiteY0" fmla="*/ 828167 h 1078357"/>
              <a:gd name="connsiteX1" fmla="*/ 620602 w 1630469"/>
              <a:gd name="connsiteY1" fmla="*/ 8686 h 1078357"/>
              <a:gd name="connsiteX2" fmla="*/ 1415660 w 1630469"/>
              <a:gd name="connsiteY2" fmla="*/ 577230 h 1078357"/>
              <a:gd name="connsiteX3" fmla="*/ 1630469 w 1630469"/>
              <a:gd name="connsiteY3" fmla="*/ 507379 h 1078357"/>
              <a:gd name="connsiteX4" fmla="*/ 1464943 w 1630469"/>
              <a:gd name="connsiteY4" fmla="*/ 1078357 h 1078357"/>
              <a:gd name="connsiteX5" fmla="*/ 916925 w 1630469"/>
              <a:gd name="connsiteY5" fmla="*/ 780429 h 1078357"/>
              <a:gd name="connsiteX6" fmla="*/ 1154977 w 1630469"/>
              <a:gd name="connsiteY6" fmla="*/ 672479 h 1078357"/>
              <a:gd name="connsiteX7" fmla="*/ 632290 w 1630469"/>
              <a:gd name="connsiteY7" fmla="*/ 228789 h 1078357"/>
              <a:gd name="connsiteX8" fmla="*/ 0 w 1630469"/>
              <a:gd name="connsiteY8" fmla="*/ 828167 h 1078357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469" h="1076902">
                <a:moveTo>
                  <a:pt x="0" y="826712"/>
                </a:moveTo>
                <a:cubicBezTo>
                  <a:pt x="95419" y="405853"/>
                  <a:pt x="264009" y="61754"/>
                  <a:pt x="620602" y="7231"/>
                </a:cubicBezTo>
                <a:cubicBezTo>
                  <a:pt x="977195" y="-47292"/>
                  <a:pt x="1342067" y="212819"/>
                  <a:pt x="1415660" y="575775"/>
                </a:cubicBezTo>
                <a:lnTo>
                  <a:pt x="1630469" y="505924"/>
                </a:lnTo>
                <a:lnTo>
                  <a:pt x="1464943" y="1076902"/>
                </a:lnTo>
                <a:lnTo>
                  <a:pt x="916925" y="778974"/>
                </a:lnTo>
                <a:lnTo>
                  <a:pt x="1154977" y="671024"/>
                </a:lnTo>
                <a:cubicBezTo>
                  <a:pt x="1062872" y="454507"/>
                  <a:pt x="817122" y="233674"/>
                  <a:pt x="632290" y="227334"/>
                </a:cubicBezTo>
                <a:cubicBezTo>
                  <a:pt x="410372" y="236772"/>
                  <a:pt x="304631" y="319201"/>
                  <a:pt x="0" y="826712"/>
                </a:cubicBezTo>
                <a:close/>
              </a:path>
            </a:pathLst>
          </a:custGeom>
          <a:solidFill>
            <a:srgbClr val="FF00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 sz="1400" b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0" name="環状矢印 19"/>
          <p:cNvSpPr/>
          <p:nvPr/>
        </p:nvSpPr>
        <p:spPr>
          <a:xfrm rot="1447221" flipH="1">
            <a:off x="5428000" y="4162595"/>
            <a:ext cx="1028042" cy="421982"/>
          </a:xfrm>
          <a:custGeom>
            <a:avLst/>
            <a:gdLst>
              <a:gd name="connsiteX0" fmla="*/ 99011 w 1584176"/>
              <a:gd name="connsiteY0" fmla="*/ 792088 h 1584176"/>
              <a:gd name="connsiteX1" fmla="*/ 694213 w 1584176"/>
              <a:gd name="connsiteY1" fmla="*/ 105957 h 1584176"/>
              <a:gd name="connsiteX2" fmla="*/ 1457521 w 1584176"/>
              <a:gd name="connsiteY2" fmla="*/ 598301 h 1584176"/>
              <a:gd name="connsiteX3" fmla="*/ 1551680 w 1584176"/>
              <a:gd name="connsiteY3" fmla="*/ 598300 h 1584176"/>
              <a:gd name="connsiteX4" fmla="*/ 1386154 w 1584176"/>
              <a:gd name="connsiteY4" fmla="*/ 792088 h 1584176"/>
              <a:gd name="connsiteX5" fmla="*/ 1155636 w 1584176"/>
              <a:gd name="connsiteY5" fmla="*/ 598300 h 1584176"/>
              <a:gd name="connsiteX6" fmla="*/ 1247638 w 1584176"/>
              <a:gd name="connsiteY6" fmla="*/ 598300 h 1584176"/>
              <a:gd name="connsiteX7" fmla="*/ 693201 w 1584176"/>
              <a:gd name="connsiteY7" fmla="*/ 307010 h 1584176"/>
              <a:gd name="connsiteX8" fmla="*/ 297033 w 1584176"/>
              <a:gd name="connsiteY8" fmla="*/ 792088 h 1584176"/>
              <a:gd name="connsiteX9" fmla="*/ 99011 w 1584176"/>
              <a:gd name="connsiteY9" fmla="*/ 792088 h 1584176"/>
              <a:gd name="connsiteX0" fmla="*/ 1 w 1452670"/>
              <a:gd name="connsiteY0" fmla="*/ 693134 h 694788"/>
              <a:gd name="connsiteX1" fmla="*/ 595203 w 1452670"/>
              <a:gd name="connsiteY1" fmla="*/ 7003 h 694788"/>
              <a:gd name="connsiteX2" fmla="*/ 1358511 w 1452670"/>
              <a:gd name="connsiteY2" fmla="*/ 499347 h 694788"/>
              <a:gd name="connsiteX3" fmla="*/ 1452670 w 1452670"/>
              <a:gd name="connsiteY3" fmla="*/ 499346 h 694788"/>
              <a:gd name="connsiteX4" fmla="*/ 1287144 w 1452670"/>
              <a:gd name="connsiteY4" fmla="*/ 693134 h 694788"/>
              <a:gd name="connsiteX5" fmla="*/ 1056626 w 1452670"/>
              <a:gd name="connsiteY5" fmla="*/ 499346 h 694788"/>
              <a:gd name="connsiteX6" fmla="*/ 1148628 w 1452670"/>
              <a:gd name="connsiteY6" fmla="*/ 499346 h 694788"/>
              <a:gd name="connsiteX7" fmla="*/ 594191 w 1452670"/>
              <a:gd name="connsiteY7" fmla="*/ 208056 h 694788"/>
              <a:gd name="connsiteX8" fmla="*/ 1 w 1452670"/>
              <a:gd name="connsiteY8" fmla="*/ 693134 h 694788"/>
              <a:gd name="connsiteX0" fmla="*/ 155 w 1452824"/>
              <a:gd name="connsiteY0" fmla="*/ 693134 h 694788"/>
              <a:gd name="connsiteX1" fmla="*/ 595357 w 1452824"/>
              <a:gd name="connsiteY1" fmla="*/ 7003 h 694788"/>
              <a:gd name="connsiteX2" fmla="*/ 1358665 w 1452824"/>
              <a:gd name="connsiteY2" fmla="*/ 499347 h 694788"/>
              <a:gd name="connsiteX3" fmla="*/ 1452824 w 1452824"/>
              <a:gd name="connsiteY3" fmla="*/ 499346 h 694788"/>
              <a:gd name="connsiteX4" fmla="*/ 1287298 w 1452824"/>
              <a:gd name="connsiteY4" fmla="*/ 693134 h 694788"/>
              <a:gd name="connsiteX5" fmla="*/ 1056780 w 1452824"/>
              <a:gd name="connsiteY5" fmla="*/ 499346 h 694788"/>
              <a:gd name="connsiteX6" fmla="*/ 1148782 w 1452824"/>
              <a:gd name="connsiteY6" fmla="*/ 499346 h 694788"/>
              <a:gd name="connsiteX7" fmla="*/ 594345 w 1452824"/>
              <a:gd name="connsiteY7" fmla="*/ 208056 h 694788"/>
              <a:gd name="connsiteX8" fmla="*/ 155 w 1452824"/>
              <a:gd name="connsiteY8" fmla="*/ 693134 h 694788"/>
              <a:gd name="connsiteX0" fmla="*/ 1 w 1452670"/>
              <a:gd name="connsiteY0" fmla="*/ 693134 h 694788"/>
              <a:gd name="connsiteX1" fmla="*/ 595203 w 1452670"/>
              <a:gd name="connsiteY1" fmla="*/ 7003 h 694788"/>
              <a:gd name="connsiteX2" fmla="*/ 1358511 w 1452670"/>
              <a:gd name="connsiteY2" fmla="*/ 499347 h 694788"/>
              <a:gd name="connsiteX3" fmla="*/ 1452670 w 1452670"/>
              <a:gd name="connsiteY3" fmla="*/ 499346 h 694788"/>
              <a:gd name="connsiteX4" fmla="*/ 1287144 w 1452670"/>
              <a:gd name="connsiteY4" fmla="*/ 693134 h 694788"/>
              <a:gd name="connsiteX5" fmla="*/ 1056626 w 1452670"/>
              <a:gd name="connsiteY5" fmla="*/ 499346 h 694788"/>
              <a:gd name="connsiteX6" fmla="*/ 1148628 w 1452670"/>
              <a:gd name="connsiteY6" fmla="*/ 499346 h 694788"/>
              <a:gd name="connsiteX7" fmla="*/ 594191 w 1452670"/>
              <a:gd name="connsiteY7" fmla="*/ 208056 h 694788"/>
              <a:gd name="connsiteX8" fmla="*/ 1 w 1452670"/>
              <a:gd name="connsiteY8" fmla="*/ 693134 h 694788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693134 h 693134"/>
              <a:gd name="connsiteX1" fmla="*/ 595202 w 1452669"/>
              <a:gd name="connsiteY1" fmla="*/ 7003 h 693134"/>
              <a:gd name="connsiteX2" fmla="*/ 1358510 w 1452669"/>
              <a:gd name="connsiteY2" fmla="*/ 499347 h 693134"/>
              <a:gd name="connsiteX3" fmla="*/ 1452669 w 1452669"/>
              <a:gd name="connsiteY3" fmla="*/ 499346 h 693134"/>
              <a:gd name="connsiteX4" fmla="*/ 1287143 w 1452669"/>
              <a:gd name="connsiteY4" fmla="*/ 693134 h 693134"/>
              <a:gd name="connsiteX5" fmla="*/ 1056625 w 1452669"/>
              <a:gd name="connsiteY5" fmla="*/ 499346 h 693134"/>
              <a:gd name="connsiteX6" fmla="*/ 1148627 w 1452669"/>
              <a:gd name="connsiteY6" fmla="*/ 499346 h 693134"/>
              <a:gd name="connsiteX7" fmla="*/ 594190 w 1452669"/>
              <a:gd name="connsiteY7" fmla="*/ 208056 h 693134"/>
              <a:gd name="connsiteX8" fmla="*/ 0 w 1452669"/>
              <a:gd name="connsiteY8" fmla="*/ 693134 h 693134"/>
              <a:gd name="connsiteX0" fmla="*/ 0 w 1452669"/>
              <a:gd name="connsiteY0" fmla="*/ 760270 h 760270"/>
              <a:gd name="connsiteX1" fmla="*/ 625682 w 1452669"/>
              <a:gd name="connsiteY1" fmla="*/ 5559 h 760270"/>
              <a:gd name="connsiteX2" fmla="*/ 1358510 w 1452669"/>
              <a:gd name="connsiteY2" fmla="*/ 566483 h 760270"/>
              <a:gd name="connsiteX3" fmla="*/ 1452669 w 1452669"/>
              <a:gd name="connsiteY3" fmla="*/ 566482 h 760270"/>
              <a:gd name="connsiteX4" fmla="*/ 1287143 w 1452669"/>
              <a:gd name="connsiteY4" fmla="*/ 760270 h 760270"/>
              <a:gd name="connsiteX5" fmla="*/ 1056625 w 1452669"/>
              <a:gd name="connsiteY5" fmla="*/ 566482 h 760270"/>
              <a:gd name="connsiteX6" fmla="*/ 1148627 w 1452669"/>
              <a:gd name="connsiteY6" fmla="*/ 566482 h 760270"/>
              <a:gd name="connsiteX7" fmla="*/ 594190 w 1452669"/>
              <a:gd name="connsiteY7" fmla="*/ 275192 h 760270"/>
              <a:gd name="connsiteX8" fmla="*/ 0 w 1452669"/>
              <a:gd name="connsiteY8" fmla="*/ 760270 h 760270"/>
              <a:gd name="connsiteX0" fmla="*/ 0 w 1452669"/>
              <a:gd name="connsiteY0" fmla="*/ 754740 h 754740"/>
              <a:gd name="connsiteX1" fmla="*/ 625682 w 1452669"/>
              <a:gd name="connsiteY1" fmla="*/ 29 h 754740"/>
              <a:gd name="connsiteX2" fmla="*/ 1358510 w 1452669"/>
              <a:gd name="connsiteY2" fmla="*/ 560953 h 754740"/>
              <a:gd name="connsiteX3" fmla="*/ 1452669 w 1452669"/>
              <a:gd name="connsiteY3" fmla="*/ 560952 h 754740"/>
              <a:gd name="connsiteX4" fmla="*/ 1287143 w 1452669"/>
              <a:gd name="connsiteY4" fmla="*/ 754740 h 754740"/>
              <a:gd name="connsiteX5" fmla="*/ 1056625 w 1452669"/>
              <a:gd name="connsiteY5" fmla="*/ 560952 h 754740"/>
              <a:gd name="connsiteX6" fmla="*/ 1148627 w 1452669"/>
              <a:gd name="connsiteY6" fmla="*/ 560952 h 754740"/>
              <a:gd name="connsiteX7" fmla="*/ 594190 w 1452669"/>
              <a:gd name="connsiteY7" fmla="*/ 269662 h 754740"/>
              <a:gd name="connsiteX8" fmla="*/ 0 w 1452669"/>
              <a:gd name="connsiteY8" fmla="*/ 754740 h 754740"/>
              <a:gd name="connsiteX0" fmla="*/ 0 w 1452669"/>
              <a:gd name="connsiteY0" fmla="*/ 754754 h 754754"/>
              <a:gd name="connsiteX1" fmla="*/ 625682 w 1452669"/>
              <a:gd name="connsiteY1" fmla="*/ 43 h 754754"/>
              <a:gd name="connsiteX2" fmla="*/ 1358510 w 1452669"/>
              <a:gd name="connsiteY2" fmla="*/ 560967 h 754754"/>
              <a:gd name="connsiteX3" fmla="*/ 1452669 w 1452669"/>
              <a:gd name="connsiteY3" fmla="*/ 560966 h 754754"/>
              <a:gd name="connsiteX4" fmla="*/ 1287143 w 1452669"/>
              <a:gd name="connsiteY4" fmla="*/ 754754 h 754754"/>
              <a:gd name="connsiteX5" fmla="*/ 1056625 w 1452669"/>
              <a:gd name="connsiteY5" fmla="*/ 560966 h 754754"/>
              <a:gd name="connsiteX6" fmla="*/ 1148627 w 1452669"/>
              <a:gd name="connsiteY6" fmla="*/ 560966 h 754754"/>
              <a:gd name="connsiteX7" fmla="*/ 594190 w 1452669"/>
              <a:gd name="connsiteY7" fmla="*/ 269676 h 754754"/>
              <a:gd name="connsiteX8" fmla="*/ 0 w 1452669"/>
              <a:gd name="connsiteY8" fmla="*/ 754754 h 754754"/>
              <a:gd name="connsiteX0" fmla="*/ 0 w 1452669"/>
              <a:gd name="connsiteY0" fmla="*/ 701422 h 701422"/>
              <a:gd name="connsiteX1" fmla="*/ 747602 w 1452669"/>
              <a:gd name="connsiteY1" fmla="*/ 51 h 701422"/>
              <a:gd name="connsiteX2" fmla="*/ 1358510 w 1452669"/>
              <a:gd name="connsiteY2" fmla="*/ 507635 h 701422"/>
              <a:gd name="connsiteX3" fmla="*/ 1452669 w 1452669"/>
              <a:gd name="connsiteY3" fmla="*/ 507634 h 701422"/>
              <a:gd name="connsiteX4" fmla="*/ 1287143 w 1452669"/>
              <a:gd name="connsiteY4" fmla="*/ 701422 h 701422"/>
              <a:gd name="connsiteX5" fmla="*/ 1056625 w 1452669"/>
              <a:gd name="connsiteY5" fmla="*/ 507634 h 701422"/>
              <a:gd name="connsiteX6" fmla="*/ 1148627 w 1452669"/>
              <a:gd name="connsiteY6" fmla="*/ 507634 h 701422"/>
              <a:gd name="connsiteX7" fmla="*/ 594190 w 1452669"/>
              <a:gd name="connsiteY7" fmla="*/ 216344 h 701422"/>
              <a:gd name="connsiteX8" fmla="*/ 0 w 1452669"/>
              <a:gd name="connsiteY8" fmla="*/ 701422 h 701422"/>
              <a:gd name="connsiteX0" fmla="*/ 0 w 1452669"/>
              <a:gd name="connsiteY0" fmla="*/ 686184 h 686184"/>
              <a:gd name="connsiteX1" fmla="*/ 770462 w 1452669"/>
              <a:gd name="connsiteY1" fmla="*/ 53 h 686184"/>
              <a:gd name="connsiteX2" fmla="*/ 1358510 w 1452669"/>
              <a:gd name="connsiteY2" fmla="*/ 492397 h 686184"/>
              <a:gd name="connsiteX3" fmla="*/ 1452669 w 1452669"/>
              <a:gd name="connsiteY3" fmla="*/ 492396 h 686184"/>
              <a:gd name="connsiteX4" fmla="*/ 1287143 w 1452669"/>
              <a:gd name="connsiteY4" fmla="*/ 686184 h 686184"/>
              <a:gd name="connsiteX5" fmla="*/ 1056625 w 1452669"/>
              <a:gd name="connsiteY5" fmla="*/ 492396 h 686184"/>
              <a:gd name="connsiteX6" fmla="*/ 1148627 w 1452669"/>
              <a:gd name="connsiteY6" fmla="*/ 492396 h 686184"/>
              <a:gd name="connsiteX7" fmla="*/ 594190 w 1452669"/>
              <a:gd name="connsiteY7" fmla="*/ 201106 h 686184"/>
              <a:gd name="connsiteX8" fmla="*/ 0 w 1452669"/>
              <a:gd name="connsiteY8" fmla="*/ 686184 h 686184"/>
              <a:gd name="connsiteX0" fmla="*/ 0 w 1452669"/>
              <a:gd name="connsiteY0" fmla="*/ 686184 h 686184"/>
              <a:gd name="connsiteX1" fmla="*/ 747602 w 1452669"/>
              <a:gd name="connsiteY1" fmla="*/ 53 h 686184"/>
              <a:gd name="connsiteX2" fmla="*/ 1358510 w 1452669"/>
              <a:gd name="connsiteY2" fmla="*/ 492397 h 686184"/>
              <a:gd name="connsiteX3" fmla="*/ 1452669 w 1452669"/>
              <a:gd name="connsiteY3" fmla="*/ 492396 h 686184"/>
              <a:gd name="connsiteX4" fmla="*/ 1287143 w 1452669"/>
              <a:gd name="connsiteY4" fmla="*/ 686184 h 686184"/>
              <a:gd name="connsiteX5" fmla="*/ 1056625 w 1452669"/>
              <a:gd name="connsiteY5" fmla="*/ 492396 h 686184"/>
              <a:gd name="connsiteX6" fmla="*/ 1148627 w 1452669"/>
              <a:gd name="connsiteY6" fmla="*/ 492396 h 686184"/>
              <a:gd name="connsiteX7" fmla="*/ 594190 w 1452669"/>
              <a:gd name="connsiteY7" fmla="*/ 201106 h 686184"/>
              <a:gd name="connsiteX8" fmla="*/ 0 w 1452669"/>
              <a:gd name="connsiteY8" fmla="*/ 686184 h 686184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594190 w 1452669"/>
              <a:gd name="connsiteY7" fmla="*/ 20109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754210 w 1452669"/>
              <a:gd name="connsiteY7" fmla="*/ 1477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754210 w 1452669"/>
              <a:gd name="connsiteY7" fmla="*/ 1477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571330 w 1452669"/>
              <a:gd name="connsiteY7" fmla="*/ 22395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72 h 686172"/>
              <a:gd name="connsiteX1" fmla="*/ 747602 w 1452669"/>
              <a:gd name="connsiteY1" fmla="*/ 41 h 686172"/>
              <a:gd name="connsiteX2" fmla="*/ 1358510 w 1452669"/>
              <a:gd name="connsiteY2" fmla="*/ 492385 h 686172"/>
              <a:gd name="connsiteX3" fmla="*/ 1452669 w 1452669"/>
              <a:gd name="connsiteY3" fmla="*/ 492384 h 686172"/>
              <a:gd name="connsiteX4" fmla="*/ 1287143 w 1452669"/>
              <a:gd name="connsiteY4" fmla="*/ 686172 h 686172"/>
              <a:gd name="connsiteX5" fmla="*/ 1056625 w 1452669"/>
              <a:gd name="connsiteY5" fmla="*/ 492384 h 686172"/>
              <a:gd name="connsiteX6" fmla="*/ 1148627 w 1452669"/>
              <a:gd name="connsiteY6" fmla="*/ 492384 h 686172"/>
              <a:gd name="connsiteX7" fmla="*/ 662770 w 1452669"/>
              <a:gd name="connsiteY7" fmla="*/ 140134 h 686172"/>
              <a:gd name="connsiteX8" fmla="*/ 0 w 1452669"/>
              <a:gd name="connsiteY8" fmla="*/ 686172 h 686172"/>
              <a:gd name="connsiteX0" fmla="*/ 0 w 1452669"/>
              <a:gd name="connsiteY0" fmla="*/ 686154 h 686154"/>
              <a:gd name="connsiteX1" fmla="*/ 747602 w 1452669"/>
              <a:gd name="connsiteY1" fmla="*/ 23 h 686154"/>
              <a:gd name="connsiteX2" fmla="*/ 1358510 w 1452669"/>
              <a:gd name="connsiteY2" fmla="*/ 492367 h 686154"/>
              <a:gd name="connsiteX3" fmla="*/ 1452669 w 1452669"/>
              <a:gd name="connsiteY3" fmla="*/ 492366 h 686154"/>
              <a:gd name="connsiteX4" fmla="*/ 1287143 w 1452669"/>
              <a:gd name="connsiteY4" fmla="*/ 686154 h 686154"/>
              <a:gd name="connsiteX5" fmla="*/ 1056625 w 1452669"/>
              <a:gd name="connsiteY5" fmla="*/ 492366 h 686154"/>
              <a:gd name="connsiteX6" fmla="*/ 1148627 w 1452669"/>
              <a:gd name="connsiteY6" fmla="*/ 492366 h 686154"/>
              <a:gd name="connsiteX7" fmla="*/ 662770 w 1452669"/>
              <a:gd name="connsiteY7" fmla="*/ 140116 h 686154"/>
              <a:gd name="connsiteX8" fmla="*/ 0 w 1452669"/>
              <a:gd name="connsiteY8" fmla="*/ 686154 h 686154"/>
              <a:gd name="connsiteX0" fmla="*/ 0 w 1452669"/>
              <a:gd name="connsiteY0" fmla="*/ 686154 h 686154"/>
              <a:gd name="connsiteX1" fmla="*/ 747602 w 1452669"/>
              <a:gd name="connsiteY1" fmla="*/ 23 h 686154"/>
              <a:gd name="connsiteX2" fmla="*/ 1358510 w 1452669"/>
              <a:gd name="connsiteY2" fmla="*/ 492367 h 686154"/>
              <a:gd name="connsiteX3" fmla="*/ 1452669 w 1452669"/>
              <a:gd name="connsiteY3" fmla="*/ 492366 h 686154"/>
              <a:gd name="connsiteX4" fmla="*/ 1287143 w 1452669"/>
              <a:gd name="connsiteY4" fmla="*/ 686154 h 686154"/>
              <a:gd name="connsiteX5" fmla="*/ 1056625 w 1452669"/>
              <a:gd name="connsiteY5" fmla="*/ 492366 h 686154"/>
              <a:gd name="connsiteX6" fmla="*/ 1148627 w 1452669"/>
              <a:gd name="connsiteY6" fmla="*/ 492366 h 686154"/>
              <a:gd name="connsiteX7" fmla="*/ 662770 w 1452669"/>
              <a:gd name="connsiteY7" fmla="*/ 140116 h 686154"/>
              <a:gd name="connsiteX8" fmla="*/ 0 w 1452669"/>
              <a:gd name="connsiteY8" fmla="*/ 686154 h 68615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9476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6277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807550 w 1452669"/>
              <a:gd name="connsiteY7" fmla="*/ 14011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586570 w 1452669"/>
              <a:gd name="connsiteY7" fmla="*/ 13249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7801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686154 h 853794"/>
              <a:gd name="connsiteX1" fmla="*/ 747602 w 1452669"/>
              <a:gd name="connsiteY1" fmla="*/ 23 h 853794"/>
              <a:gd name="connsiteX2" fmla="*/ 1358510 w 1452669"/>
              <a:gd name="connsiteY2" fmla="*/ 492367 h 853794"/>
              <a:gd name="connsiteX3" fmla="*/ 1452669 w 1452669"/>
              <a:gd name="connsiteY3" fmla="*/ 492366 h 853794"/>
              <a:gd name="connsiteX4" fmla="*/ 1287143 w 1452669"/>
              <a:gd name="connsiteY4" fmla="*/ 853794 h 853794"/>
              <a:gd name="connsiteX5" fmla="*/ 1056625 w 1452669"/>
              <a:gd name="connsiteY5" fmla="*/ 492366 h 853794"/>
              <a:gd name="connsiteX6" fmla="*/ 1148627 w 1452669"/>
              <a:gd name="connsiteY6" fmla="*/ 492366 h 853794"/>
              <a:gd name="connsiteX7" fmla="*/ 632290 w 1452669"/>
              <a:gd name="connsiteY7" fmla="*/ 86776 h 853794"/>
              <a:gd name="connsiteX8" fmla="*/ 0 w 1452669"/>
              <a:gd name="connsiteY8" fmla="*/ 686154 h 853794"/>
              <a:gd name="connsiteX0" fmla="*/ 0 w 1452669"/>
              <a:gd name="connsiteY0" fmla="*/ 902044 h 1069684"/>
              <a:gd name="connsiteX1" fmla="*/ 747602 w 1452669"/>
              <a:gd name="connsiteY1" fmla="*/ 13 h 1069684"/>
              <a:gd name="connsiteX2" fmla="*/ 1358510 w 1452669"/>
              <a:gd name="connsiteY2" fmla="*/ 708257 h 1069684"/>
              <a:gd name="connsiteX3" fmla="*/ 1452669 w 1452669"/>
              <a:gd name="connsiteY3" fmla="*/ 708256 h 1069684"/>
              <a:gd name="connsiteX4" fmla="*/ 1287143 w 1452669"/>
              <a:gd name="connsiteY4" fmla="*/ 1069684 h 1069684"/>
              <a:gd name="connsiteX5" fmla="*/ 1056625 w 1452669"/>
              <a:gd name="connsiteY5" fmla="*/ 708256 h 1069684"/>
              <a:gd name="connsiteX6" fmla="*/ 1148627 w 1452669"/>
              <a:gd name="connsiteY6" fmla="*/ 708256 h 1069684"/>
              <a:gd name="connsiteX7" fmla="*/ 632290 w 1452669"/>
              <a:gd name="connsiteY7" fmla="*/ 302666 h 1069684"/>
              <a:gd name="connsiteX8" fmla="*/ 0 w 1452669"/>
              <a:gd name="connsiteY8" fmla="*/ 902044 h 1069684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452669"/>
              <a:gd name="connsiteY0" fmla="*/ 825848 h 993488"/>
              <a:gd name="connsiteX1" fmla="*/ 703152 w 1452669"/>
              <a:gd name="connsiteY1" fmla="*/ 17 h 993488"/>
              <a:gd name="connsiteX2" fmla="*/ 1358510 w 1452669"/>
              <a:gd name="connsiteY2" fmla="*/ 632061 h 993488"/>
              <a:gd name="connsiteX3" fmla="*/ 1452669 w 1452669"/>
              <a:gd name="connsiteY3" fmla="*/ 632060 h 993488"/>
              <a:gd name="connsiteX4" fmla="*/ 1287143 w 1452669"/>
              <a:gd name="connsiteY4" fmla="*/ 993488 h 993488"/>
              <a:gd name="connsiteX5" fmla="*/ 1056625 w 1452669"/>
              <a:gd name="connsiteY5" fmla="*/ 632060 h 993488"/>
              <a:gd name="connsiteX6" fmla="*/ 1148627 w 1452669"/>
              <a:gd name="connsiteY6" fmla="*/ 632060 h 993488"/>
              <a:gd name="connsiteX7" fmla="*/ 632290 w 1452669"/>
              <a:gd name="connsiteY7" fmla="*/ 226470 h 993488"/>
              <a:gd name="connsiteX8" fmla="*/ 0 w 145266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1056625 w 1522519"/>
              <a:gd name="connsiteY5" fmla="*/ 63206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923275 w 1522519"/>
              <a:gd name="connsiteY5" fmla="*/ 74001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93488"/>
              <a:gd name="connsiteX1" fmla="*/ 703152 w 1522519"/>
              <a:gd name="connsiteY1" fmla="*/ 17 h 993488"/>
              <a:gd name="connsiteX2" fmla="*/ 1358510 w 1522519"/>
              <a:gd name="connsiteY2" fmla="*/ 632061 h 993488"/>
              <a:gd name="connsiteX3" fmla="*/ 1522519 w 1522519"/>
              <a:gd name="connsiteY3" fmla="*/ 505060 h 993488"/>
              <a:gd name="connsiteX4" fmla="*/ 1287143 w 1522519"/>
              <a:gd name="connsiteY4" fmla="*/ 993488 h 993488"/>
              <a:gd name="connsiteX5" fmla="*/ 929625 w 1522519"/>
              <a:gd name="connsiteY5" fmla="*/ 727310 h 993488"/>
              <a:gd name="connsiteX6" fmla="*/ 1148627 w 1522519"/>
              <a:gd name="connsiteY6" fmla="*/ 632060 h 993488"/>
              <a:gd name="connsiteX7" fmla="*/ 632290 w 1522519"/>
              <a:gd name="connsiteY7" fmla="*/ 226470 h 993488"/>
              <a:gd name="connsiteX8" fmla="*/ 0 w 1522519"/>
              <a:gd name="connsiteY8" fmla="*/ 825848 h 993488"/>
              <a:gd name="connsiteX0" fmla="*/ 0 w 1522519"/>
              <a:gd name="connsiteY0" fmla="*/ 825848 h 923638"/>
              <a:gd name="connsiteX1" fmla="*/ 703152 w 1522519"/>
              <a:gd name="connsiteY1" fmla="*/ 17 h 923638"/>
              <a:gd name="connsiteX2" fmla="*/ 1358510 w 1522519"/>
              <a:gd name="connsiteY2" fmla="*/ 632061 h 923638"/>
              <a:gd name="connsiteX3" fmla="*/ 1522519 w 1522519"/>
              <a:gd name="connsiteY3" fmla="*/ 505060 h 923638"/>
              <a:gd name="connsiteX4" fmla="*/ 1458593 w 1522519"/>
              <a:gd name="connsiteY4" fmla="*/ 923638 h 923638"/>
              <a:gd name="connsiteX5" fmla="*/ 929625 w 1522519"/>
              <a:gd name="connsiteY5" fmla="*/ 727310 h 923638"/>
              <a:gd name="connsiteX6" fmla="*/ 1148627 w 1522519"/>
              <a:gd name="connsiteY6" fmla="*/ 632060 h 923638"/>
              <a:gd name="connsiteX7" fmla="*/ 632290 w 1522519"/>
              <a:gd name="connsiteY7" fmla="*/ 226470 h 923638"/>
              <a:gd name="connsiteX8" fmla="*/ 0 w 1522519"/>
              <a:gd name="connsiteY8" fmla="*/ 825848 h 9236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48627 w 1522519"/>
              <a:gd name="connsiteY6" fmla="*/ 6320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48627 w 1522519"/>
              <a:gd name="connsiteY6" fmla="*/ 67651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29625 w 1522519"/>
              <a:gd name="connsiteY5" fmla="*/ 7273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16925 w 1522519"/>
              <a:gd name="connsiteY5" fmla="*/ 8162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22519"/>
              <a:gd name="connsiteY0" fmla="*/ 825848 h 936338"/>
              <a:gd name="connsiteX1" fmla="*/ 703152 w 1522519"/>
              <a:gd name="connsiteY1" fmla="*/ 17 h 936338"/>
              <a:gd name="connsiteX2" fmla="*/ 1358510 w 1522519"/>
              <a:gd name="connsiteY2" fmla="*/ 632061 h 936338"/>
              <a:gd name="connsiteX3" fmla="*/ 1522519 w 1522519"/>
              <a:gd name="connsiteY3" fmla="*/ 505060 h 936338"/>
              <a:gd name="connsiteX4" fmla="*/ 1426843 w 1522519"/>
              <a:gd name="connsiteY4" fmla="*/ 936338 h 936338"/>
              <a:gd name="connsiteX5" fmla="*/ 916925 w 1522519"/>
              <a:gd name="connsiteY5" fmla="*/ 778110 h 936338"/>
              <a:gd name="connsiteX6" fmla="*/ 1154977 w 1522519"/>
              <a:gd name="connsiteY6" fmla="*/ 670160 h 936338"/>
              <a:gd name="connsiteX7" fmla="*/ 632290 w 1522519"/>
              <a:gd name="connsiteY7" fmla="*/ 226470 h 936338"/>
              <a:gd name="connsiteX8" fmla="*/ 0 w 1522519"/>
              <a:gd name="connsiteY8" fmla="*/ 825848 h 936338"/>
              <a:gd name="connsiteX0" fmla="*/ 0 w 1566969"/>
              <a:gd name="connsiteY0" fmla="*/ 825848 h 936338"/>
              <a:gd name="connsiteX1" fmla="*/ 703152 w 1566969"/>
              <a:gd name="connsiteY1" fmla="*/ 17 h 936338"/>
              <a:gd name="connsiteX2" fmla="*/ 1358510 w 1566969"/>
              <a:gd name="connsiteY2" fmla="*/ 632061 h 936338"/>
              <a:gd name="connsiteX3" fmla="*/ 1566969 w 1566969"/>
              <a:gd name="connsiteY3" fmla="*/ 524110 h 936338"/>
              <a:gd name="connsiteX4" fmla="*/ 1426843 w 1566969"/>
              <a:gd name="connsiteY4" fmla="*/ 936338 h 936338"/>
              <a:gd name="connsiteX5" fmla="*/ 916925 w 1566969"/>
              <a:gd name="connsiteY5" fmla="*/ 778110 h 936338"/>
              <a:gd name="connsiteX6" fmla="*/ 1154977 w 1566969"/>
              <a:gd name="connsiteY6" fmla="*/ 670160 h 936338"/>
              <a:gd name="connsiteX7" fmla="*/ 632290 w 1566969"/>
              <a:gd name="connsiteY7" fmla="*/ 226470 h 936338"/>
              <a:gd name="connsiteX8" fmla="*/ 0 w 1566969"/>
              <a:gd name="connsiteY8" fmla="*/ 825848 h 936338"/>
              <a:gd name="connsiteX0" fmla="*/ 0 w 1566969"/>
              <a:gd name="connsiteY0" fmla="*/ 828689 h 939179"/>
              <a:gd name="connsiteX1" fmla="*/ 703152 w 1566969"/>
              <a:gd name="connsiteY1" fmla="*/ 2858 h 939179"/>
              <a:gd name="connsiteX2" fmla="*/ 1345810 w 1566969"/>
              <a:gd name="connsiteY2" fmla="*/ 584102 h 939179"/>
              <a:gd name="connsiteX3" fmla="*/ 1566969 w 1566969"/>
              <a:gd name="connsiteY3" fmla="*/ 526951 h 939179"/>
              <a:gd name="connsiteX4" fmla="*/ 1426843 w 1566969"/>
              <a:gd name="connsiteY4" fmla="*/ 939179 h 939179"/>
              <a:gd name="connsiteX5" fmla="*/ 916925 w 1566969"/>
              <a:gd name="connsiteY5" fmla="*/ 780951 h 939179"/>
              <a:gd name="connsiteX6" fmla="*/ 1154977 w 1566969"/>
              <a:gd name="connsiteY6" fmla="*/ 673001 h 939179"/>
              <a:gd name="connsiteX7" fmla="*/ 632290 w 1566969"/>
              <a:gd name="connsiteY7" fmla="*/ 229311 h 939179"/>
              <a:gd name="connsiteX8" fmla="*/ 0 w 1566969"/>
              <a:gd name="connsiteY8" fmla="*/ 828689 h 939179"/>
              <a:gd name="connsiteX0" fmla="*/ 0 w 1566969"/>
              <a:gd name="connsiteY0" fmla="*/ 829732 h 940222"/>
              <a:gd name="connsiteX1" fmla="*/ 703152 w 1566969"/>
              <a:gd name="connsiteY1" fmla="*/ 3901 h 940222"/>
              <a:gd name="connsiteX2" fmla="*/ 1345810 w 1566969"/>
              <a:gd name="connsiteY2" fmla="*/ 585145 h 940222"/>
              <a:gd name="connsiteX3" fmla="*/ 1566969 w 1566969"/>
              <a:gd name="connsiteY3" fmla="*/ 527994 h 940222"/>
              <a:gd name="connsiteX4" fmla="*/ 1426843 w 1566969"/>
              <a:gd name="connsiteY4" fmla="*/ 940222 h 940222"/>
              <a:gd name="connsiteX5" fmla="*/ 916925 w 1566969"/>
              <a:gd name="connsiteY5" fmla="*/ 781994 h 940222"/>
              <a:gd name="connsiteX6" fmla="*/ 1154977 w 1566969"/>
              <a:gd name="connsiteY6" fmla="*/ 674044 h 940222"/>
              <a:gd name="connsiteX7" fmla="*/ 632290 w 1566969"/>
              <a:gd name="connsiteY7" fmla="*/ 230354 h 940222"/>
              <a:gd name="connsiteX8" fmla="*/ 0 w 1566969"/>
              <a:gd name="connsiteY8" fmla="*/ 829732 h 940222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9523 h 940013"/>
              <a:gd name="connsiteX1" fmla="*/ 703152 w 1566969"/>
              <a:gd name="connsiteY1" fmla="*/ 3692 h 940013"/>
              <a:gd name="connsiteX2" fmla="*/ 1345810 w 1566969"/>
              <a:gd name="connsiteY2" fmla="*/ 584936 h 940013"/>
              <a:gd name="connsiteX3" fmla="*/ 1566969 w 1566969"/>
              <a:gd name="connsiteY3" fmla="*/ 527785 h 940013"/>
              <a:gd name="connsiteX4" fmla="*/ 1426843 w 1566969"/>
              <a:gd name="connsiteY4" fmla="*/ 940013 h 940013"/>
              <a:gd name="connsiteX5" fmla="*/ 916925 w 1566969"/>
              <a:gd name="connsiteY5" fmla="*/ 781785 h 940013"/>
              <a:gd name="connsiteX6" fmla="*/ 1154977 w 1566969"/>
              <a:gd name="connsiteY6" fmla="*/ 673835 h 940013"/>
              <a:gd name="connsiteX7" fmla="*/ 632290 w 1566969"/>
              <a:gd name="connsiteY7" fmla="*/ 230145 h 940013"/>
              <a:gd name="connsiteX8" fmla="*/ 0 w 1566969"/>
              <a:gd name="connsiteY8" fmla="*/ 829523 h 940013"/>
              <a:gd name="connsiteX0" fmla="*/ 0 w 1566969"/>
              <a:gd name="connsiteY0" fmla="*/ 826738 h 937228"/>
              <a:gd name="connsiteX1" fmla="*/ 703152 w 1566969"/>
              <a:gd name="connsiteY1" fmla="*/ 907 h 937228"/>
              <a:gd name="connsiteX2" fmla="*/ 1345810 w 1566969"/>
              <a:gd name="connsiteY2" fmla="*/ 582151 h 937228"/>
              <a:gd name="connsiteX3" fmla="*/ 1566969 w 1566969"/>
              <a:gd name="connsiteY3" fmla="*/ 525000 h 937228"/>
              <a:gd name="connsiteX4" fmla="*/ 1426843 w 1566969"/>
              <a:gd name="connsiteY4" fmla="*/ 937228 h 937228"/>
              <a:gd name="connsiteX5" fmla="*/ 916925 w 1566969"/>
              <a:gd name="connsiteY5" fmla="*/ 779000 h 937228"/>
              <a:gd name="connsiteX6" fmla="*/ 1154977 w 1566969"/>
              <a:gd name="connsiteY6" fmla="*/ 671050 h 937228"/>
              <a:gd name="connsiteX7" fmla="*/ 632290 w 1566969"/>
              <a:gd name="connsiteY7" fmla="*/ 227360 h 937228"/>
              <a:gd name="connsiteX8" fmla="*/ 0 w 1566969"/>
              <a:gd name="connsiteY8" fmla="*/ 826738 h 937228"/>
              <a:gd name="connsiteX0" fmla="*/ 0 w 1566969"/>
              <a:gd name="connsiteY0" fmla="*/ 825857 h 936347"/>
              <a:gd name="connsiteX1" fmla="*/ 703152 w 1566969"/>
              <a:gd name="connsiteY1" fmla="*/ 26 h 936347"/>
              <a:gd name="connsiteX2" fmla="*/ 1345810 w 1566969"/>
              <a:gd name="connsiteY2" fmla="*/ 581270 h 936347"/>
              <a:gd name="connsiteX3" fmla="*/ 1566969 w 1566969"/>
              <a:gd name="connsiteY3" fmla="*/ 524119 h 936347"/>
              <a:gd name="connsiteX4" fmla="*/ 1426843 w 1566969"/>
              <a:gd name="connsiteY4" fmla="*/ 936347 h 936347"/>
              <a:gd name="connsiteX5" fmla="*/ 916925 w 1566969"/>
              <a:gd name="connsiteY5" fmla="*/ 778119 h 936347"/>
              <a:gd name="connsiteX6" fmla="*/ 1154977 w 1566969"/>
              <a:gd name="connsiteY6" fmla="*/ 670169 h 936347"/>
              <a:gd name="connsiteX7" fmla="*/ 632290 w 1566969"/>
              <a:gd name="connsiteY7" fmla="*/ 226479 h 936347"/>
              <a:gd name="connsiteX8" fmla="*/ 0 w 1566969"/>
              <a:gd name="connsiteY8" fmla="*/ 825857 h 936347"/>
              <a:gd name="connsiteX0" fmla="*/ 0 w 1566969"/>
              <a:gd name="connsiteY0" fmla="*/ 825851 h 936341"/>
              <a:gd name="connsiteX1" fmla="*/ 703152 w 1566969"/>
              <a:gd name="connsiteY1" fmla="*/ 20 h 936341"/>
              <a:gd name="connsiteX2" fmla="*/ 1345810 w 1566969"/>
              <a:gd name="connsiteY2" fmla="*/ 581264 h 936341"/>
              <a:gd name="connsiteX3" fmla="*/ 1566969 w 1566969"/>
              <a:gd name="connsiteY3" fmla="*/ 524113 h 936341"/>
              <a:gd name="connsiteX4" fmla="*/ 1426843 w 1566969"/>
              <a:gd name="connsiteY4" fmla="*/ 936341 h 936341"/>
              <a:gd name="connsiteX5" fmla="*/ 916925 w 1566969"/>
              <a:gd name="connsiteY5" fmla="*/ 778113 h 936341"/>
              <a:gd name="connsiteX6" fmla="*/ 1154977 w 1566969"/>
              <a:gd name="connsiteY6" fmla="*/ 670163 h 936341"/>
              <a:gd name="connsiteX7" fmla="*/ 632290 w 1566969"/>
              <a:gd name="connsiteY7" fmla="*/ 226473 h 936341"/>
              <a:gd name="connsiteX8" fmla="*/ 0 w 1566969"/>
              <a:gd name="connsiteY8" fmla="*/ 825851 h 936341"/>
              <a:gd name="connsiteX0" fmla="*/ 0 w 1566969"/>
              <a:gd name="connsiteY0" fmla="*/ 829766 h 940256"/>
              <a:gd name="connsiteX1" fmla="*/ 703152 w 1566969"/>
              <a:gd name="connsiteY1" fmla="*/ 3935 h 940256"/>
              <a:gd name="connsiteX2" fmla="*/ 1415660 w 1566969"/>
              <a:gd name="connsiteY2" fmla="*/ 578829 h 940256"/>
              <a:gd name="connsiteX3" fmla="*/ 1566969 w 1566969"/>
              <a:gd name="connsiteY3" fmla="*/ 528028 h 940256"/>
              <a:gd name="connsiteX4" fmla="*/ 1426843 w 1566969"/>
              <a:gd name="connsiteY4" fmla="*/ 940256 h 940256"/>
              <a:gd name="connsiteX5" fmla="*/ 916925 w 1566969"/>
              <a:gd name="connsiteY5" fmla="*/ 782028 h 940256"/>
              <a:gd name="connsiteX6" fmla="*/ 1154977 w 1566969"/>
              <a:gd name="connsiteY6" fmla="*/ 674078 h 940256"/>
              <a:gd name="connsiteX7" fmla="*/ 632290 w 1566969"/>
              <a:gd name="connsiteY7" fmla="*/ 230388 h 940256"/>
              <a:gd name="connsiteX8" fmla="*/ 0 w 1566969"/>
              <a:gd name="connsiteY8" fmla="*/ 829766 h 940256"/>
              <a:gd name="connsiteX0" fmla="*/ 0 w 1566969"/>
              <a:gd name="connsiteY0" fmla="*/ 829766 h 940256"/>
              <a:gd name="connsiteX1" fmla="*/ 703152 w 1566969"/>
              <a:gd name="connsiteY1" fmla="*/ 3935 h 940256"/>
              <a:gd name="connsiteX2" fmla="*/ 1415660 w 1566969"/>
              <a:gd name="connsiteY2" fmla="*/ 578829 h 940256"/>
              <a:gd name="connsiteX3" fmla="*/ 1566969 w 1566969"/>
              <a:gd name="connsiteY3" fmla="*/ 528028 h 940256"/>
              <a:gd name="connsiteX4" fmla="*/ 1426843 w 1566969"/>
              <a:gd name="connsiteY4" fmla="*/ 940256 h 940256"/>
              <a:gd name="connsiteX5" fmla="*/ 916925 w 1566969"/>
              <a:gd name="connsiteY5" fmla="*/ 782028 h 940256"/>
              <a:gd name="connsiteX6" fmla="*/ 1154977 w 1566969"/>
              <a:gd name="connsiteY6" fmla="*/ 674078 h 940256"/>
              <a:gd name="connsiteX7" fmla="*/ 632290 w 1566969"/>
              <a:gd name="connsiteY7" fmla="*/ 230388 h 940256"/>
              <a:gd name="connsiteX8" fmla="*/ 0 w 1566969"/>
              <a:gd name="connsiteY8" fmla="*/ 829766 h 940256"/>
              <a:gd name="connsiteX0" fmla="*/ 0 w 1566969"/>
              <a:gd name="connsiteY0" fmla="*/ 830965 h 941455"/>
              <a:gd name="connsiteX1" fmla="*/ 703152 w 1566969"/>
              <a:gd name="connsiteY1" fmla="*/ 5134 h 941455"/>
              <a:gd name="connsiteX2" fmla="*/ 1415660 w 1566969"/>
              <a:gd name="connsiteY2" fmla="*/ 580028 h 941455"/>
              <a:gd name="connsiteX3" fmla="*/ 1566969 w 1566969"/>
              <a:gd name="connsiteY3" fmla="*/ 529227 h 941455"/>
              <a:gd name="connsiteX4" fmla="*/ 1426843 w 1566969"/>
              <a:gd name="connsiteY4" fmla="*/ 941455 h 941455"/>
              <a:gd name="connsiteX5" fmla="*/ 916925 w 1566969"/>
              <a:gd name="connsiteY5" fmla="*/ 783227 h 941455"/>
              <a:gd name="connsiteX6" fmla="*/ 1154977 w 1566969"/>
              <a:gd name="connsiteY6" fmla="*/ 675277 h 941455"/>
              <a:gd name="connsiteX7" fmla="*/ 632290 w 1566969"/>
              <a:gd name="connsiteY7" fmla="*/ 231587 h 941455"/>
              <a:gd name="connsiteX8" fmla="*/ 0 w 1566969"/>
              <a:gd name="connsiteY8" fmla="*/ 830965 h 941455"/>
              <a:gd name="connsiteX0" fmla="*/ 0 w 1566969"/>
              <a:gd name="connsiteY0" fmla="*/ 832452 h 942942"/>
              <a:gd name="connsiteX1" fmla="*/ 703152 w 1566969"/>
              <a:gd name="connsiteY1" fmla="*/ 6621 h 942942"/>
              <a:gd name="connsiteX2" fmla="*/ 1415660 w 1566969"/>
              <a:gd name="connsiteY2" fmla="*/ 581515 h 942942"/>
              <a:gd name="connsiteX3" fmla="*/ 1566969 w 1566969"/>
              <a:gd name="connsiteY3" fmla="*/ 530714 h 942942"/>
              <a:gd name="connsiteX4" fmla="*/ 1426843 w 1566969"/>
              <a:gd name="connsiteY4" fmla="*/ 942942 h 942942"/>
              <a:gd name="connsiteX5" fmla="*/ 916925 w 1566969"/>
              <a:gd name="connsiteY5" fmla="*/ 784714 h 942942"/>
              <a:gd name="connsiteX6" fmla="*/ 1154977 w 1566969"/>
              <a:gd name="connsiteY6" fmla="*/ 676764 h 942942"/>
              <a:gd name="connsiteX7" fmla="*/ 632290 w 1566969"/>
              <a:gd name="connsiteY7" fmla="*/ 233074 h 942942"/>
              <a:gd name="connsiteX8" fmla="*/ 0 w 1566969"/>
              <a:gd name="connsiteY8" fmla="*/ 832452 h 942942"/>
              <a:gd name="connsiteX0" fmla="*/ 0 w 1566969"/>
              <a:gd name="connsiteY0" fmla="*/ 830633 h 941123"/>
              <a:gd name="connsiteX1" fmla="*/ 703152 w 1566969"/>
              <a:gd name="connsiteY1" fmla="*/ 4802 h 941123"/>
              <a:gd name="connsiteX2" fmla="*/ 1415660 w 1566969"/>
              <a:gd name="connsiteY2" fmla="*/ 579696 h 941123"/>
              <a:gd name="connsiteX3" fmla="*/ 1566969 w 1566969"/>
              <a:gd name="connsiteY3" fmla="*/ 528895 h 941123"/>
              <a:gd name="connsiteX4" fmla="*/ 1426843 w 1566969"/>
              <a:gd name="connsiteY4" fmla="*/ 941123 h 941123"/>
              <a:gd name="connsiteX5" fmla="*/ 916925 w 1566969"/>
              <a:gd name="connsiteY5" fmla="*/ 782895 h 941123"/>
              <a:gd name="connsiteX6" fmla="*/ 1154977 w 1566969"/>
              <a:gd name="connsiteY6" fmla="*/ 674945 h 941123"/>
              <a:gd name="connsiteX7" fmla="*/ 632290 w 1566969"/>
              <a:gd name="connsiteY7" fmla="*/ 231255 h 941123"/>
              <a:gd name="connsiteX8" fmla="*/ 0 w 1566969"/>
              <a:gd name="connsiteY8" fmla="*/ 830633 h 941123"/>
              <a:gd name="connsiteX0" fmla="*/ 0 w 1566969"/>
              <a:gd name="connsiteY0" fmla="*/ 830338 h 940828"/>
              <a:gd name="connsiteX1" fmla="*/ 703152 w 1566969"/>
              <a:gd name="connsiteY1" fmla="*/ 4507 h 940828"/>
              <a:gd name="connsiteX2" fmla="*/ 1415660 w 1566969"/>
              <a:gd name="connsiteY2" fmla="*/ 579401 h 940828"/>
              <a:gd name="connsiteX3" fmla="*/ 1566969 w 1566969"/>
              <a:gd name="connsiteY3" fmla="*/ 528600 h 940828"/>
              <a:gd name="connsiteX4" fmla="*/ 1426843 w 1566969"/>
              <a:gd name="connsiteY4" fmla="*/ 940828 h 940828"/>
              <a:gd name="connsiteX5" fmla="*/ 916925 w 1566969"/>
              <a:gd name="connsiteY5" fmla="*/ 782600 h 940828"/>
              <a:gd name="connsiteX6" fmla="*/ 1154977 w 1566969"/>
              <a:gd name="connsiteY6" fmla="*/ 674650 h 940828"/>
              <a:gd name="connsiteX7" fmla="*/ 632290 w 1566969"/>
              <a:gd name="connsiteY7" fmla="*/ 230960 h 940828"/>
              <a:gd name="connsiteX8" fmla="*/ 0 w 1566969"/>
              <a:gd name="connsiteY8" fmla="*/ 830338 h 940828"/>
              <a:gd name="connsiteX0" fmla="*/ 0 w 1630469"/>
              <a:gd name="connsiteY0" fmla="*/ 830338 h 940828"/>
              <a:gd name="connsiteX1" fmla="*/ 703152 w 1630469"/>
              <a:gd name="connsiteY1" fmla="*/ 4507 h 940828"/>
              <a:gd name="connsiteX2" fmla="*/ 1415660 w 1630469"/>
              <a:gd name="connsiteY2" fmla="*/ 579401 h 940828"/>
              <a:gd name="connsiteX3" fmla="*/ 1630469 w 1630469"/>
              <a:gd name="connsiteY3" fmla="*/ 509550 h 940828"/>
              <a:gd name="connsiteX4" fmla="*/ 1426843 w 1630469"/>
              <a:gd name="connsiteY4" fmla="*/ 940828 h 940828"/>
              <a:gd name="connsiteX5" fmla="*/ 916925 w 1630469"/>
              <a:gd name="connsiteY5" fmla="*/ 782600 h 940828"/>
              <a:gd name="connsiteX6" fmla="*/ 1154977 w 1630469"/>
              <a:gd name="connsiteY6" fmla="*/ 674650 h 940828"/>
              <a:gd name="connsiteX7" fmla="*/ 632290 w 1630469"/>
              <a:gd name="connsiteY7" fmla="*/ 230960 h 940828"/>
              <a:gd name="connsiteX8" fmla="*/ 0 w 1630469"/>
              <a:gd name="connsiteY8" fmla="*/ 830338 h 940828"/>
              <a:gd name="connsiteX0" fmla="*/ 0 w 1630469"/>
              <a:gd name="connsiteY0" fmla="*/ 830338 h 1105928"/>
              <a:gd name="connsiteX1" fmla="*/ 703152 w 1630469"/>
              <a:gd name="connsiteY1" fmla="*/ 4507 h 1105928"/>
              <a:gd name="connsiteX2" fmla="*/ 1415660 w 1630469"/>
              <a:gd name="connsiteY2" fmla="*/ 579401 h 1105928"/>
              <a:gd name="connsiteX3" fmla="*/ 1630469 w 1630469"/>
              <a:gd name="connsiteY3" fmla="*/ 509550 h 1105928"/>
              <a:gd name="connsiteX4" fmla="*/ 1426843 w 1630469"/>
              <a:gd name="connsiteY4" fmla="*/ 1105928 h 1105928"/>
              <a:gd name="connsiteX5" fmla="*/ 916925 w 1630469"/>
              <a:gd name="connsiteY5" fmla="*/ 782600 h 1105928"/>
              <a:gd name="connsiteX6" fmla="*/ 1154977 w 1630469"/>
              <a:gd name="connsiteY6" fmla="*/ 674650 h 1105928"/>
              <a:gd name="connsiteX7" fmla="*/ 632290 w 1630469"/>
              <a:gd name="connsiteY7" fmla="*/ 230960 h 1105928"/>
              <a:gd name="connsiteX8" fmla="*/ 0 w 1630469"/>
              <a:gd name="connsiteY8" fmla="*/ 830338 h 1105928"/>
              <a:gd name="connsiteX0" fmla="*/ 0 w 1630469"/>
              <a:gd name="connsiteY0" fmla="*/ 830338 h 1042428"/>
              <a:gd name="connsiteX1" fmla="*/ 703152 w 1630469"/>
              <a:gd name="connsiteY1" fmla="*/ 4507 h 1042428"/>
              <a:gd name="connsiteX2" fmla="*/ 1415660 w 1630469"/>
              <a:gd name="connsiteY2" fmla="*/ 579401 h 1042428"/>
              <a:gd name="connsiteX3" fmla="*/ 1630469 w 1630469"/>
              <a:gd name="connsiteY3" fmla="*/ 509550 h 1042428"/>
              <a:gd name="connsiteX4" fmla="*/ 1464943 w 1630469"/>
              <a:gd name="connsiteY4" fmla="*/ 1042428 h 1042428"/>
              <a:gd name="connsiteX5" fmla="*/ 916925 w 1630469"/>
              <a:gd name="connsiteY5" fmla="*/ 782600 h 1042428"/>
              <a:gd name="connsiteX6" fmla="*/ 1154977 w 1630469"/>
              <a:gd name="connsiteY6" fmla="*/ 674650 h 1042428"/>
              <a:gd name="connsiteX7" fmla="*/ 632290 w 1630469"/>
              <a:gd name="connsiteY7" fmla="*/ 230960 h 1042428"/>
              <a:gd name="connsiteX8" fmla="*/ 0 w 1630469"/>
              <a:gd name="connsiteY8" fmla="*/ 830338 h 1042428"/>
              <a:gd name="connsiteX0" fmla="*/ 0 w 1630469"/>
              <a:gd name="connsiteY0" fmla="*/ 830338 h 1080528"/>
              <a:gd name="connsiteX1" fmla="*/ 703152 w 1630469"/>
              <a:gd name="connsiteY1" fmla="*/ 4507 h 1080528"/>
              <a:gd name="connsiteX2" fmla="*/ 1415660 w 1630469"/>
              <a:gd name="connsiteY2" fmla="*/ 579401 h 1080528"/>
              <a:gd name="connsiteX3" fmla="*/ 1630469 w 1630469"/>
              <a:gd name="connsiteY3" fmla="*/ 509550 h 1080528"/>
              <a:gd name="connsiteX4" fmla="*/ 1464943 w 1630469"/>
              <a:gd name="connsiteY4" fmla="*/ 1080528 h 1080528"/>
              <a:gd name="connsiteX5" fmla="*/ 916925 w 1630469"/>
              <a:gd name="connsiteY5" fmla="*/ 782600 h 1080528"/>
              <a:gd name="connsiteX6" fmla="*/ 1154977 w 1630469"/>
              <a:gd name="connsiteY6" fmla="*/ 674650 h 1080528"/>
              <a:gd name="connsiteX7" fmla="*/ 632290 w 1630469"/>
              <a:gd name="connsiteY7" fmla="*/ 230960 h 1080528"/>
              <a:gd name="connsiteX8" fmla="*/ 0 w 1630469"/>
              <a:gd name="connsiteY8" fmla="*/ 830338 h 1080528"/>
              <a:gd name="connsiteX0" fmla="*/ 0 w 1630469"/>
              <a:gd name="connsiteY0" fmla="*/ 835869 h 1086059"/>
              <a:gd name="connsiteX1" fmla="*/ 703152 w 1630469"/>
              <a:gd name="connsiteY1" fmla="*/ 10038 h 1086059"/>
              <a:gd name="connsiteX2" fmla="*/ 1415660 w 1630469"/>
              <a:gd name="connsiteY2" fmla="*/ 584932 h 1086059"/>
              <a:gd name="connsiteX3" fmla="*/ 1630469 w 1630469"/>
              <a:gd name="connsiteY3" fmla="*/ 515081 h 1086059"/>
              <a:gd name="connsiteX4" fmla="*/ 1464943 w 1630469"/>
              <a:gd name="connsiteY4" fmla="*/ 1086059 h 1086059"/>
              <a:gd name="connsiteX5" fmla="*/ 916925 w 1630469"/>
              <a:gd name="connsiteY5" fmla="*/ 788131 h 1086059"/>
              <a:gd name="connsiteX6" fmla="*/ 1154977 w 1630469"/>
              <a:gd name="connsiteY6" fmla="*/ 680181 h 1086059"/>
              <a:gd name="connsiteX7" fmla="*/ 632290 w 1630469"/>
              <a:gd name="connsiteY7" fmla="*/ 236491 h 1086059"/>
              <a:gd name="connsiteX8" fmla="*/ 0 w 1630469"/>
              <a:gd name="connsiteY8" fmla="*/ 835869 h 1086059"/>
              <a:gd name="connsiteX0" fmla="*/ 0 w 1630469"/>
              <a:gd name="connsiteY0" fmla="*/ 834355 h 1084545"/>
              <a:gd name="connsiteX1" fmla="*/ 703152 w 1630469"/>
              <a:gd name="connsiteY1" fmla="*/ 8524 h 1084545"/>
              <a:gd name="connsiteX2" fmla="*/ 1415660 w 1630469"/>
              <a:gd name="connsiteY2" fmla="*/ 583418 h 1084545"/>
              <a:gd name="connsiteX3" fmla="*/ 1630469 w 1630469"/>
              <a:gd name="connsiteY3" fmla="*/ 513567 h 1084545"/>
              <a:gd name="connsiteX4" fmla="*/ 1464943 w 1630469"/>
              <a:gd name="connsiteY4" fmla="*/ 1084545 h 1084545"/>
              <a:gd name="connsiteX5" fmla="*/ 916925 w 1630469"/>
              <a:gd name="connsiteY5" fmla="*/ 786617 h 1084545"/>
              <a:gd name="connsiteX6" fmla="*/ 1154977 w 1630469"/>
              <a:gd name="connsiteY6" fmla="*/ 678667 h 1084545"/>
              <a:gd name="connsiteX7" fmla="*/ 632290 w 1630469"/>
              <a:gd name="connsiteY7" fmla="*/ 234977 h 1084545"/>
              <a:gd name="connsiteX8" fmla="*/ 0 w 1630469"/>
              <a:gd name="connsiteY8" fmla="*/ 834355 h 1084545"/>
              <a:gd name="connsiteX0" fmla="*/ 0 w 1630469"/>
              <a:gd name="connsiteY0" fmla="*/ 828167 h 1078357"/>
              <a:gd name="connsiteX1" fmla="*/ 601552 w 1630469"/>
              <a:gd name="connsiteY1" fmla="*/ 8686 h 1078357"/>
              <a:gd name="connsiteX2" fmla="*/ 1415660 w 1630469"/>
              <a:gd name="connsiteY2" fmla="*/ 577230 h 1078357"/>
              <a:gd name="connsiteX3" fmla="*/ 1630469 w 1630469"/>
              <a:gd name="connsiteY3" fmla="*/ 507379 h 1078357"/>
              <a:gd name="connsiteX4" fmla="*/ 1464943 w 1630469"/>
              <a:gd name="connsiteY4" fmla="*/ 1078357 h 1078357"/>
              <a:gd name="connsiteX5" fmla="*/ 916925 w 1630469"/>
              <a:gd name="connsiteY5" fmla="*/ 780429 h 1078357"/>
              <a:gd name="connsiteX6" fmla="*/ 1154977 w 1630469"/>
              <a:gd name="connsiteY6" fmla="*/ 672479 h 1078357"/>
              <a:gd name="connsiteX7" fmla="*/ 632290 w 1630469"/>
              <a:gd name="connsiteY7" fmla="*/ 228789 h 1078357"/>
              <a:gd name="connsiteX8" fmla="*/ 0 w 1630469"/>
              <a:gd name="connsiteY8" fmla="*/ 828167 h 1078357"/>
              <a:gd name="connsiteX0" fmla="*/ 0 w 1630469"/>
              <a:gd name="connsiteY0" fmla="*/ 828167 h 1078357"/>
              <a:gd name="connsiteX1" fmla="*/ 620602 w 1630469"/>
              <a:gd name="connsiteY1" fmla="*/ 8686 h 1078357"/>
              <a:gd name="connsiteX2" fmla="*/ 1415660 w 1630469"/>
              <a:gd name="connsiteY2" fmla="*/ 577230 h 1078357"/>
              <a:gd name="connsiteX3" fmla="*/ 1630469 w 1630469"/>
              <a:gd name="connsiteY3" fmla="*/ 507379 h 1078357"/>
              <a:gd name="connsiteX4" fmla="*/ 1464943 w 1630469"/>
              <a:gd name="connsiteY4" fmla="*/ 1078357 h 1078357"/>
              <a:gd name="connsiteX5" fmla="*/ 916925 w 1630469"/>
              <a:gd name="connsiteY5" fmla="*/ 780429 h 1078357"/>
              <a:gd name="connsiteX6" fmla="*/ 1154977 w 1630469"/>
              <a:gd name="connsiteY6" fmla="*/ 672479 h 1078357"/>
              <a:gd name="connsiteX7" fmla="*/ 632290 w 1630469"/>
              <a:gd name="connsiteY7" fmla="*/ 228789 h 1078357"/>
              <a:gd name="connsiteX8" fmla="*/ 0 w 1630469"/>
              <a:gd name="connsiteY8" fmla="*/ 828167 h 1078357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  <a:gd name="connsiteX0" fmla="*/ 0 w 1630469"/>
              <a:gd name="connsiteY0" fmla="*/ 826712 h 1076902"/>
              <a:gd name="connsiteX1" fmla="*/ 620602 w 1630469"/>
              <a:gd name="connsiteY1" fmla="*/ 7231 h 1076902"/>
              <a:gd name="connsiteX2" fmla="*/ 1415660 w 1630469"/>
              <a:gd name="connsiteY2" fmla="*/ 575775 h 1076902"/>
              <a:gd name="connsiteX3" fmla="*/ 1630469 w 1630469"/>
              <a:gd name="connsiteY3" fmla="*/ 505924 h 1076902"/>
              <a:gd name="connsiteX4" fmla="*/ 1464943 w 1630469"/>
              <a:gd name="connsiteY4" fmla="*/ 1076902 h 1076902"/>
              <a:gd name="connsiteX5" fmla="*/ 916925 w 1630469"/>
              <a:gd name="connsiteY5" fmla="*/ 778974 h 1076902"/>
              <a:gd name="connsiteX6" fmla="*/ 1154977 w 1630469"/>
              <a:gd name="connsiteY6" fmla="*/ 671024 h 1076902"/>
              <a:gd name="connsiteX7" fmla="*/ 632290 w 1630469"/>
              <a:gd name="connsiteY7" fmla="*/ 227334 h 1076902"/>
              <a:gd name="connsiteX8" fmla="*/ 0 w 1630469"/>
              <a:gd name="connsiteY8" fmla="*/ 826712 h 107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469" h="1076902">
                <a:moveTo>
                  <a:pt x="0" y="826712"/>
                </a:moveTo>
                <a:cubicBezTo>
                  <a:pt x="95419" y="405853"/>
                  <a:pt x="264009" y="61754"/>
                  <a:pt x="620602" y="7231"/>
                </a:cubicBezTo>
                <a:cubicBezTo>
                  <a:pt x="977195" y="-47292"/>
                  <a:pt x="1342067" y="212819"/>
                  <a:pt x="1415660" y="575775"/>
                </a:cubicBezTo>
                <a:lnTo>
                  <a:pt x="1630469" y="505924"/>
                </a:lnTo>
                <a:lnTo>
                  <a:pt x="1464943" y="1076902"/>
                </a:lnTo>
                <a:lnTo>
                  <a:pt x="916925" y="778974"/>
                </a:lnTo>
                <a:lnTo>
                  <a:pt x="1154977" y="671024"/>
                </a:lnTo>
                <a:cubicBezTo>
                  <a:pt x="1062872" y="454507"/>
                  <a:pt x="817122" y="233674"/>
                  <a:pt x="632290" y="227334"/>
                </a:cubicBezTo>
                <a:cubicBezTo>
                  <a:pt x="410372" y="236772"/>
                  <a:pt x="304631" y="319201"/>
                  <a:pt x="0" y="826712"/>
                </a:cubicBezTo>
                <a:close/>
              </a:path>
            </a:pathLst>
          </a:custGeom>
          <a:solidFill>
            <a:srgbClr val="FF00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 sz="1400" b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正方形/長方形 2"/>
          <p:cNvSpPr/>
          <p:nvPr/>
        </p:nvSpPr>
        <p:spPr bwMode="auto">
          <a:xfrm>
            <a:off x="890281" y="3454239"/>
            <a:ext cx="1925490" cy="2794303"/>
          </a:xfrm>
          <a:prstGeom prst="rect">
            <a:avLst/>
          </a:prstGeom>
          <a:solidFill>
            <a:schemeClr val="bg1"/>
          </a:solidFill>
          <a:ln w="5080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tIns="108000" rtlCol="0" anchor="t" anchorCtr="0">
            <a:no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Will start from prod. control 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ja-JP" sz="1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Resources from each region or company has been transferred to Nissan in JP.</a:t>
            </a:r>
          </a:p>
          <a:p>
            <a:pPr>
              <a:buClr>
                <a:srgbClr val="C00000"/>
              </a:buClr>
            </a:pPr>
            <a:r>
              <a:rPr lang="en-US" altLang="ja-JP" sz="1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   (Org. change)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kumimoji="1" lang="en-US" altLang="ja-JP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Biz/IS has been proceeding PJ together.</a:t>
            </a:r>
            <a:endParaRPr kumimoji="1" lang="ja-JP" altLang="en-US" sz="1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9" name="角丸四角形 178"/>
          <p:cNvSpPr/>
          <p:nvPr/>
        </p:nvSpPr>
        <p:spPr bwMode="auto">
          <a:xfrm>
            <a:off x="4942173" y="4799684"/>
            <a:ext cx="565525" cy="246529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6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Japan</a:t>
            </a:r>
          </a:p>
        </p:txBody>
      </p:sp>
      <p:sp>
        <p:nvSpPr>
          <p:cNvPr id="180" name="角丸四角形 179"/>
          <p:cNvSpPr/>
          <p:nvPr/>
        </p:nvSpPr>
        <p:spPr bwMode="auto">
          <a:xfrm>
            <a:off x="5544188" y="6139791"/>
            <a:ext cx="565525" cy="246529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6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Asia</a:t>
            </a:r>
          </a:p>
        </p:txBody>
      </p:sp>
      <p:sp>
        <p:nvSpPr>
          <p:cNvPr id="177" name="正方形/長方形 176"/>
          <p:cNvSpPr/>
          <p:nvPr/>
        </p:nvSpPr>
        <p:spPr>
          <a:xfrm rot="16200000">
            <a:off x="-1093185" y="4178421"/>
            <a:ext cx="29306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Business Process Category</a:t>
            </a:r>
          </a:p>
        </p:txBody>
      </p:sp>
      <p:sp>
        <p:nvSpPr>
          <p:cNvPr id="181" name="タイトル 1"/>
          <p:cNvSpPr txBox="1">
            <a:spLocks/>
          </p:cNvSpPr>
          <p:nvPr/>
        </p:nvSpPr>
        <p:spPr bwMode="gray">
          <a:xfrm>
            <a:off x="113191" y="179482"/>
            <a:ext cx="533030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Activity Category in SCM/MES</a:t>
            </a:r>
            <a:r>
              <a:rPr lang="ja-JP" altLang="en-US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Domain</a:t>
            </a:r>
            <a:endParaRPr lang="ja-JP" altLang="en-US" sz="2400" kern="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82" name="正方形/長方形 181"/>
          <p:cNvSpPr/>
          <p:nvPr/>
        </p:nvSpPr>
        <p:spPr>
          <a:xfrm>
            <a:off x="161364" y="889488"/>
            <a:ext cx="483818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err="1" smtClean="0">
                <a:solidFill>
                  <a:schemeClr val="tx1"/>
                </a:solidFill>
                <a:latin typeface="+mj-ea"/>
                <a:ea typeface="+mj-ea"/>
              </a:rPr>
              <a:t>CoE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 Project Activity Category</a:t>
            </a:r>
          </a:p>
        </p:txBody>
      </p:sp>
      <p:cxnSp>
        <p:nvCxnSpPr>
          <p:cNvPr id="183" name="直線コネクタ 182"/>
          <p:cNvCxnSpPr/>
          <p:nvPr/>
        </p:nvCxnSpPr>
        <p:spPr bwMode="auto">
          <a:xfrm>
            <a:off x="201304" y="1301247"/>
            <a:ext cx="8719930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891181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角丸四角形 55"/>
          <p:cNvSpPr/>
          <p:nvPr/>
        </p:nvSpPr>
        <p:spPr bwMode="auto">
          <a:xfrm>
            <a:off x="833515" y="2651708"/>
            <a:ext cx="7560000" cy="472705"/>
          </a:xfrm>
          <a:prstGeom prst="roundRec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PCS+M-BOM</a:t>
            </a:r>
            <a:endParaRPr lang="ja-JP" altLang="en-US" sz="1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角丸四角形 60"/>
          <p:cNvSpPr/>
          <p:nvPr/>
        </p:nvSpPr>
        <p:spPr bwMode="auto">
          <a:xfrm>
            <a:off x="833515" y="324632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err="1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</a:rPr>
              <a:t>MES+Quality</a:t>
            </a:r>
            <a:r>
              <a:rPr lang="en-US" altLang="ja-JP" sz="18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</a:rPr>
              <a:t> </a:t>
            </a:r>
            <a:r>
              <a:rPr lang="en-US" altLang="ja-JP" sz="1800" dirty="0" err="1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</a:rPr>
              <a:t>Mgt</a:t>
            </a:r>
            <a:endParaRPr lang="en-US" altLang="ja-JP" sz="1800" dirty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</a:endParaRPr>
          </a:p>
        </p:txBody>
      </p:sp>
      <p:sp>
        <p:nvSpPr>
          <p:cNvPr id="62" name="角丸四角形 61"/>
          <p:cNvSpPr/>
          <p:nvPr/>
        </p:nvSpPr>
        <p:spPr bwMode="auto">
          <a:xfrm>
            <a:off x="833515" y="384094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Outbound Logistics</a:t>
            </a:r>
          </a:p>
          <a:p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3" name="角丸四角形 62"/>
          <p:cNvSpPr/>
          <p:nvPr/>
        </p:nvSpPr>
        <p:spPr bwMode="auto">
          <a:xfrm>
            <a:off x="833515" y="443556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OTD</a:t>
            </a:r>
            <a:r>
              <a:rPr kumimoji="1" lang="ja-JP" altLang="en-US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（</a:t>
            </a:r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VOM/SIS</a:t>
            </a:r>
            <a:r>
              <a:rPr lang="ja-JP" altLang="en-US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）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70" name="角丸四角形 69"/>
          <p:cNvSpPr/>
          <p:nvPr/>
        </p:nvSpPr>
        <p:spPr bwMode="auto">
          <a:xfrm>
            <a:off x="833515" y="5030188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Production Eng.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2" name="角丸四角形 81"/>
          <p:cNvSpPr/>
          <p:nvPr/>
        </p:nvSpPr>
        <p:spPr bwMode="auto">
          <a:xfrm>
            <a:off x="846739" y="5624806"/>
            <a:ext cx="7560000" cy="472705"/>
          </a:xfrm>
          <a:prstGeom prst="roundRect">
            <a:avLst/>
          </a:prstGeom>
          <a:solidFill>
            <a:srgbClr val="C00000">
              <a:alpha val="19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Packing </a:t>
            </a:r>
            <a:r>
              <a:rPr kumimoji="1" lang="en-US" altLang="ja-JP" sz="1800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Mgt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17" name="直線矢印コネクタ 16"/>
          <p:cNvCxnSpPr/>
          <p:nvPr/>
        </p:nvCxnSpPr>
        <p:spPr bwMode="auto">
          <a:xfrm>
            <a:off x="624112" y="2622680"/>
            <a:ext cx="0" cy="3456000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/>
          </a:ln>
          <a:effectLst/>
        </p:spPr>
      </p:cxnSp>
      <p:pic>
        <p:nvPicPr>
          <p:cNvPr id="94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4860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embleme-basse-de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1173" y="1949010"/>
            <a:ext cx="293932" cy="34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39104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http://t0.gstatic.com/images?q=tbn:ANd9GcQh3nhc3rnxl5z3mQ_1fkUVYgFQVDjNd6yyfWS2ltwmI35ekD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9724" y="1919982"/>
            <a:ext cx="497541" cy="3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 bwMode="auto">
          <a:xfrm>
            <a:off x="2958681" y="1861926"/>
            <a:ext cx="5434834" cy="0"/>
          </a:xfrm>
          <a:prstGeom prst="straightConnector1">
            <a:avLst/>
          </a:prstGeom>
          <a:noFill/>
          <a:ln w="317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28" name="正方形/長方形 27"/>
          <p:cNvSpPr/>
          <p:nvPr/>
        </p:nvSpPr>
        <p:spPr>
          <a:xfrm>
            <a:off x="5219709" y="1471880"/>
            <a:ext cx="86433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Region</a:t>
            </a:r>
          </a:p>
        </p:txBody>
      </p:sp>
      <p:sp>
        <p:nvSpPr>
          <p:cNvPr id="2" name="四角形吹き出し 1"/>
          <p:cNvSpPr/>
          <p:nvPr/>
        </p:nvSpPr>
        <p:spPr bwMode="auto">
          <a:xfrm>
            <a:off x="819837" y="3231814"/>
            <a:ext cx="7787971" cy="3204626"/>
          </a:xfrm>
          <a:prstGeom prst="wedgeRectCallout">
            <a:avLst>
              <a:gd name="adj1" fmla="val -41148"/>
              <a:gd name="adj2" fmla="val -57975"/>
            </a:avLst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42" name="角丸四角形 41"/>
          <p:cNvSpPr/>
          <p:nvPr/>
        </p:nvSpPr>
        <p:spPr bwMode="auto">
          <a:xfrm>
            <a:off x="2958681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Europe</a:t>
            </a:r>
          </a:p>
        </p:txBody>
      </p:sp>
      <p:sp>
        <p:nvSpPr>
          <p:cNvPr id="87" name="角丸四角形 86"/>
          <p:cNvSpPr/>
          <p:nvPr/>
        </p:nvSpPr>
        <p:spPr bwMode="auto">
          <a:xfrm>
            <a:off x="6911587" y="2142117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Renault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4276316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JP/Asia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5593951" y="2148734"/>
            <a:ext cx="1188000" cy="4302220"/>
          </a:xfrm>
          <a:prstGeom prst="roundRect">
            <a:avLst/>
          </a:prstGeom>
          <a:solidFill>
            <a:schemeClr val="accent5">
              <a:lumMod val="50000"/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America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4315802" y="2699114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PCS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2972276" y="2702517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IL&amp;M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5658802" y="2709709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EPIC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7023346" y="2709709"/>
            <a:ext cx="1080000" cy="37108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Calibri" panose="020F0502020204030204" pitchFamily="34" charset="0"/>
              </a:rPr>
              <a:t>GPI</a:t>
            </a:r>
            <a:endParaRPr kumimoji="1" lang="ja-JP" altLang="en-US" sz="20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 bwMode="auto">
          <a:xfrm>
            <a:off x="2293257" y="3299745"/>
            <a:ext cx="5921848" cy="3492000"/>
          </a:xfrm>
          <a:prstGeom prst="rect">
            <a:avLst/>
          </a:prstGeom>
          <a:solidFill>
            <a:schemeClr val="bg1"/>
          </a:solidFill>
          <a:ln w="5080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tIns="108000" rtlCol="0" anchor="t" anchorCtr="0">
            <a:noAutofit/>
          </a:bodyPr>
          <a:lstStyle/>
          <a:p>
            <a:pPr>
              <a:buClr>
                <a:srgbClr val="C00000"/>
              </a:buClr>
            </a:pPr>
            <a:r>
              <a:rPr lang="en-US" altLang="ja-JP" sz="1800" u="sng" dirty="0" smtClean="0">
                <a:solidFill>
                  <a:schemeClr val="tx1"/>
                </a:solidFill>
                <a:latin typeface="+mj-ea"/>
                <a:ea typeface="+mj-ea"/>
              </a:rPr>
              <a:t>[Current PCS overview</a:t>
            </a:r>
            <a:r>
              <a:rPr lang="ja-JP" altLang="en-US" sz="1800" u="sng" dirty="0" smtClean="0">
                <a:solidFill>
                  <a:schemeClr val="tx1"/>
                </a:solidFill>
                <a:latin typeface="+mj-ea"/>
                <a:ea typeface="+mj-ea"/>
              </a:rPr>
              <a:t>概要</a:t>
            </a:r>
            <a:r>
              <a:rPr lang="en-US" altLang="ja-JP" sz="1800" u="sng" dirty="0" smtClean="0">
                <a:solidFill>
                  <a:schemeClr val="tx1"/>
                </a:solidFill>
                <a:latin typeface="+mj-ea"/>
                <a:ea typeface="+mj-ea"/>
              </a:rPr>
              <a:t>]</a:t>
            </a:r>
            <a:endParaRPr lang="en-US" altLang="ja-JP" sz="1600" u="sng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COBOL based system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ja-JP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Batch Oriented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ja-JP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</a:rPr>
              <a:t>3-4M Step</a:t>
            </a:r>
            <a:endParaRPr lang="en-US" altLang="ja-JP" sz="1600" dirty="0">
              <a:solidFill>
                <a:schemeClr val="tx1"/>
              </a:solidFill>
              <a:latin typeface="+mj-ea"/>
            </a:endParaRPr>
          </a:p>
          <a:p>
            <a:pPr>
              <a:buClr>
                <a:srgbClr val="C00000"/>
              </a:buClr>
            </a:pPr>
            <a:endParaRPr kumimoji="1" lang="en-US" altLang="ja-JP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Screen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462</a:t>
            </a:r>
            <a:endParaRPr kumimoji="1"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PG</a:t>
            </a:r>
            <a:r>
              <a:rPr lang="ja-JP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3313</a:t>
            </a:r>
            <a:endParaRPr lang="en-US" altLang="ja-JP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Report</a:t>
            </a:r>
            <a:r>
              <a:rPr lang="ja-JP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369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ja-JP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Traditional Monolithic System</a:t>
            </a:r>
            <a:endParaRPr kumimoji="1" lang="en-US" altLang="ja-JP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kumimoji="1"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円/楕円 3"/>
          <p:cNvSpPr/>
          <p:nvPr/>
        </p:nvSpPr>
        <p:spPr bwMode="auto">
          <a:xfrm>
            <a:off x="4315802" y="2622680"/>
            <a:ext cx="1052824" cy="501733"/>
          </a:xfrm>
          <a:prstGeom prst="ellipse">
            <a:avLst/>
          </a:prstGeom>
          <a:noFill/>
          <a:ln w="9525">
            <a:solidFill>
              <a:schemeClr val="bg1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83" name="上矢印 182"/>
          <p:cNvSpPr>
            <a:spLocks noChangeArrowheads="1"/>
          </p:cNvSpPr>
          <p:nvPr/>
        </p:nvSpPr>
        <p:spPr bwMode="gray">
          <a:xfrm rot="1690085" flipH="1" flipV="1">
            <a:off x="4451532" y="3011745"/>
            <a:ext cx="324000" cy="576000"/>
          </a:xfrm>
          <a:prstGeom prst="upArrow">
            <a:avLst>
              <a:gd name="adj1" fmla="val 42926"/>
              <a:gd name="adj2" fmla="val 50983"/>
            </a:avLst>
          </a:prstGeom>
          <a:gradFill rotWithShape="0">
            <a:gsLst>
              <a:gs pos="0">
                <a:srgbClr val="F2D43D"/>
              </a:gs>
              <a:gs pos="100000">
                <a:srgbClr val="E5B82E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80"/>
              </a:solidFill>
              <a:effectLst/>
              <a:uLnTx/>
              <a:uFillTx/>
            </a:endParaRPr>
          </a:p>
        </p:txBody>
      </p:sp>
      <p:sp>
        <p:nvSpPr>
          <p:cNvPr id="31" name="正方形/長方形 30"/>
          <p:cNvSpPr/>
          <p:nvPr/>
        </p:nvSpPr>
        <p:spPr>
          <a:xfrm rot="16200000">
            <a:off x="-1093185" y="4178421"/>
            <a:ext cx="293061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Business Process Category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7723" y="3329048"/>
            <a:ext cx="2555477" cy="338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タイトル 1"/>
          <p:cNvSpPr txBox="1">
            <a:spLocks/>
          </p:cNvSpPr>
          <p:nvPr/>
        </p:nvSpPr>
        <p:spPr bwMode="gray">
          <a:xfrm>
            <a:off x="113191" y="179482"/>
            <a:ext cx="533030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Activity Category in SCM/MES</a:t>
            </a:r>
            <a:r>
              <a:rPr lang="ja-JP" altLang="en-US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Domain</a:t>
            </a:r>
            <a:endParaRPr lang="ja-JP" altLang="en-US" sz="2400" kern="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61364" y="889488"/>
            <a:ext cx="483818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err="1" smtClean="0">
                <a:solidFill>
                  <a:schemeClr val="tx1"/>
                </a:solidFill>
                <a:latin typeface="+mj-ea"/>
                <a:ea typeface="+mj-ea"/>
              </a:rPr>
              <a:t>CoE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 Project Activity Category</a:t>
            </a:r>
          </a:p>
        </p:txBody>
      </p:sp>
      <p:cxnSp>
        <p:nvCxnSpPr>
          <p:cNvPr id="34" name="直線コネクタ 33"/>
          <p:cNvCxnSpPr/>
          <p:nvPr/>
        </p:nvCxnSpPr>
        <p:spPr bwMode="auto">
          <a:xfrm>
            <a:off x="201304" y="1301247"/>
            <a:ext cx="8719930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445246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正方形/長方形 215"/>
          <p:cNvSpPr/>
          <p:nvPr/>
        </p:nvSpPr>
        <p:spPr>
          <a:xfrm>
            <a:off x="161364" y="889488"/>
            <a:ext cx="362791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Milestone of </a:t>
            </a:r>
            <a:r>
              <a:rPr lang="en-US" altLang="ja-JP" sz="2400" dirty="0" err="1" smtClean="0">
                <a:solidFill>
                  <a:schemeClr val="tx1"/>
                </a:solidFill>
                <a:latin typeface="+mj-ea"/>
                <a:ea typeface="+mj-ea"/>
              </a:rPr>
              <a:t>CoE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 PCS</a:t>
            </a:r>
          </a:p>
        </p:txBody>
      </p:sp>
      <p:cxnSp>
        <p:nvCxnSpPr>
          <p:cNvPr id="127" name="直線コネクタ 126"/>
          <p:cNvCxnSpPr/>
          <p:nvPr/>
        </p:nvCxnSpPr>
        <p:spPr bwMode="auto">
          <a:xfrm>
            <a:off x="201304" y="1301247"/>
            <a:ext cx="8719930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77" name="表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6668714"/>
              </p:ext>
            </p:extLst>
          </p:nvPr>
        </p:nvGraphicFramePr>
        <p:xfrm>
          <a:off x="890131" y="2546178"/>
          <a:ext cx="7596820" cy="3775570"/>
        </p:xfrm>
        <a:graphic>
          <a:graphicData uri="http://schemas.openxmlformats.org/drawingml/2006/table">
            <a:tbl>
              <a:tblPr firstRow="1" bandRow="1" bandCol="1"/>
              <a:tblGrid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</a:tblGrid>
              <a:tr h="31417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FY14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FY15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FY16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FY17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FY18</a:t>
                      </a:r>
                      <a:r>
                        <a:rPr kumimoji="1" lang="ja-JP" altLang="en-US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～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409810">
                <a:tc>
                  <a:txBody>
                    <a:bodyPr/>
                    <a:lstStyle/>
                    <a:p>
                      <a:endParaRPr kumimoji="1" lang="en-US" altLang="ja-JP" sz="1400" b="0" dirty="0" smtClean="0">
                        <a:latin typeface="+mn-ea"/>
                        <a:ea typeface="+mn-ea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400" b="0" dirty="0">
                        <a:latin typeface="+mn-ea"/>
                        <a:ea typeface="+mn-ea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1" name="AutoShape 40"/>
          <p:cNvSpPr>
            <a:spLocks noChangeArrowheads="1"/>
          </p:cNvSpPr>
          <p:nvPr/>
        </p:nvSpPr>
        <p:spPr bwMode="gray">
          <a:xfrm>
            <a:off x="1011762" y="3481980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D0C8F4"/>
              </a:gs>
              <a:gs pos="100000">
                <a:srgbClr val="9D96D2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vert="horz"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n-ea"/>
                <a:ea typeface="+mn-ea"/>
              </a:rPr>
              <a:t>Preparation</a:t>
            </a:r>
            <a:endParaRPr kumimoji="0" lang="ja-JP" altLang="en-US" sz="1600" kern="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182" name="AutoShape 40"/>
          <p:cNvSpPr>
            <a:spLocks noChangeArrowheads="1"/>
          </p:cNvSpPr>
          <p:nvPr/>
        </p:nvSpPr>
        <p:spPr bwMode="gray">
          <a:xfrm>
            <a:off x="2523930" y="4188328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FDD5EB"/>
              </a:gs>
              <a:gs pos="100000">
                <a:srgbClr val="BE96BD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vert="horz" wrap="none" anchor="ctr"/>
          <a:lstStyle/>
          <a:p>
            <a:pPr algn="ctr"/>
            <a:r>
              <a:rPr kumimoji="0" lang="en-US" altLang="ja-JP" sz="1600" kern="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rgbClr val="8E4A5D"/>
                </a:solidFill>
                <a:latin typeface="+mn-ea"/>
                <a:ea typeface="+mn-ea"/>
              </a:rPr>
              <a:t>Planning</a:t>
            </a:r>
            <a:endParaRPr kumimoji="0" lang="ja-JP" altLang="en-US" sz="1600" kern="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rgbClr val="8E4A5D"/>
              </a:solidFill>
              <a:latin typeface="+mn-ea"/>
              <a:ea typeface="+mn-ea"/>
            </a:endParaRPr>
          </a:p>
        </p:txBody>
      </p:sp>
      <p:sp>
        <p:nvSpPr>
          <p:cNvPr id="183" name="AutoShape 40"/>
          <p:cNvSpPr>
            <a:spLocks noChangeArrowheads="1"/>
          </p:cNvSpPr>
          <p:nvPr/>
        </p:nvSpPr>
        <p:spPr bwMode="gray">
          <a:xfrm>
            <a:off x="4036098" y="4865648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C8F4E8"/>
              </a:gs>
              <a:gs pos="100000">
                <a:srgbClr val="96D2AD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rgbClr val="000000"/>
                </a:solidFill>
                <a:latin typeface="+mn-ea"/>
                <a:ea typeface="+mn-ea"/>
              </a:rPr>
              <a:t>Implementation</a:t>
            </a:r>
            <a:endParaRPr kumimoji="0" lang="ja-JP" altLang="en-US" sz="1600" kern="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4" name="AutoShape 40"/>
          <p:cNvSpPr>
            <a:spLocks noChangeArrowheads="1"/>
          </p:cNvSpPr>
          <p:nvPr/>
        </p:nvSpPr>
        <p:spPr bwMode="gray">
          <a:xfrm>
            <a:off x="5548266" y="5630052"/>
            <a:ext cx="2952328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+mn-ea"/>
                <a:ea typeface="+mn-ea"/>
              </a:rPr>
              <a:t>Deployment</a:t>
            </a:r>
            <a:endParaRPr kumimoji="0" lang="ja-JP" altLang="en-US" sz="1600" kern="0" dirty="0">
              <a:ln>
                <a:solidFill>
                  <a:schemeClr val="bg1"/>
                </a:solidFill>
              </a:ln>
              <a:solidFill>
                <a:srgbClr val="FFFFFF"/>
              </a:solidFill>
              <a:latin typeface="+mn-ea"/>
              <a:ea typeface="+mn-ea"/>
            </a:endParaRPr>
          </a:p>
        </p:txBody>
      </p:sp>
      <p:cxnSp>
        <p:nvCxnSpPr>
          <p:cNvPr id="5" name="直線コネクタ 4"/>
          <p:cNvCxnSpPr/>
          <p:nvPr/>
        </p:nvCxnSpPr>
        <p:spPr bwMode="auto">
          <a:xfrm>
            <a:off x="3526973" y="3077022"/>
            <a:ext cx="0" cy="324000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線吹き出し 2 5"/>
          <p:cNvSpPr/>
          <p:nvPr/>
        </p:nvSpPr>
        <p:spPr bwMode="auto">
          <a:xfrm>
            <a:off x="2135290" y="2934696"/>
            <a:ext cx="3657600" cy="547284"/>
          </a:xfrm>
          <a:prstGeom prst="callout2">
            <a:avLst>
              <a:gd name="adj1" fmla="val 52909"/>
              <a:gd name="adj2" fmla="val -7924"/>
              <a:gd name="adj3" fmla="val 53068"/>
              <a:gd name="adj4" fmla="val -15210"/>
              <a:gd name="adj5" fmla="val 109848"/>
              <a:gd name="adj6" fmla="val 1349"/>
            </a:avLst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Project Preparation/Organization Change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5" name="線吹き出し 2 184"/>
          <p:cNvSpPr/>
          <p:nvPr/>
        </p:nvSpPr>
        <p:spPr bwMode="auto">
          <a:xfrm>
            <a:off x="3812732" y="3626434"/>
            <a:ext cx="3657600" cy="547284"/>
          </a:xfrm>
          <a:prstGeom prst="callout2">
            <a:avLst>
              <a:gd name="adj1" fmla="val 25478"/>
              <a:gd name="adj2" fmla="val -1953"/>
              <a:gd name="adj3" fmla="val 47922"/>
              <a:gd name="adj4" fmla="val -6462"/>
              <a:gd name="adj5" fmla="val 112500"/>
              <a:gd name="adj6" fmla="val -5000"/>
            </a:avLst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Standard Business process design(Biz)</a:t>
            </a:r>
            <a:r>
              <a:rPr kumimoji="1" lang="ja-JP" altLang="en-US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 </a:t>
            </a:r>
            <a:endParaRPr kumimoji="1" lang="en-US" altLang="ja-JP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</a:endParaRPr>
          </a:p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/System Development Planning/</a:t>
            </a:r>
            <a:r>
              <a:rPr kumimoji="1" lang="en-US" altLang="ja-JP" sz="1800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PoC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186" name="線吹き出し 2 185"/>
          <p:cNvSpPr/>
          <p:nvPr/>
        </p:nvSpPr>
        <p:spPr bwMode="auto">
          <a:xfrm>
            <a:off x="4668029" y="4376324"/>
            <a:ext cx="3657600" cy="547284"/>
          </a:xfrm>
          <a:prstGeom prst="callout2">
            <a:avLst>
              <a:gd name="adj1" fmla="val 50574"/>
              <a:gd name="adj2" fmla="val 1"/>
              <a:gd name="adj3" fmla="val 50574"/>
              <a:gd name="adj4" fmla="val -7540"/>
              <a:gd name="adj5" fmla="val 107196"/>
              <a:gd name="adj6" fmla="val 555"/>
            </a:avLst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Dev/Testing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7" name="線吹き出し 2 186"/>
          <p:cNvSpPr/>
          <p:nvPr/>
        </p:nvSpPr>
        <p:spPr bwMode="auto">
          <a:xfrm>
            <a:off x="5713062" y="5132752"/>
            <a:ext cx="3657600" cy="547284"/>
          </a:xfrm>
          <a:prstGeom prst="callout2">
            <a:avLst>
              <a:gd name="adj1" fmla="val 50574"/>
              <a:gd name="adj2" fmla="val 1"/>
              <a:gd name="adj3" fmla="val 50574"/>
              <a:gd name="adj4" fmla="val -7143"/>
              <a:gd name="adj5" fmla="val 123108"/>
              <a:gd name="adj6" fmla="val 3333"/>
            </a:avLst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Deployment to each factory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676670" y="1358382"/>
            <a:ext cx="888850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4 Phase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Current Phase : Planning</a:t>
            </a:r>
          </a:p>
          <a:p>
            <a:pPr>
              <a:buClr>
                <a:srgbClr val="C00000"/>
              </a:buClr>
            </a:pPr>
            <a:endParaRPr lang="en-US" altLang="ja-JP" sz="1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buClr>
                <a:srgbClr val="C00000"/>
              </a:buClr>
            </a:pPr>
            <a:endParaRPr lang="en-US" altLang="ja-JP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タイトル 1"/>
          <p:cNvSpPr txBox="1">
            <a:spLocks/>
          </p:cNvSpPr>
          <p:nvPr/>
        </p:nvSpPr>
        <p:spPr bwMode="gray">
          <a:xfrm>
            <a:off x="113191" y="179482"/>
            <a:ext cx="533030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Activity Category in SCM/MES</a:t>
            </a:r>
            <a:r>
              <a:rPr lang="ja-JP" altLang="en-US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Domain</a:t>
            </a:r>
            <a:endParaRPr lang="ja-JP" altLang="en-US" sz="2400" kern="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5295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正方形/長方形 215"/>
          <p:cNvSpPr/>
          <p:nvPr/>
        </p:nvSpPr>
        <p:spPr>
          <a:xfrm>
            <a:off x="161364" y="889488"/>
            <a:ext cx="362791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Milestone of </a:t>
            </a:r>
            <a:r>
              <a:rPr lang="en-US" altLang="ja-JP" sz="2400" dirty="0" err="1" smtClean="0">
                <a:solidFill>
                  <a:schemeClr val="tx1"/>
                </a:solidFill>
                <a:latin typeface="+mj-ea"/>
                <a:ea typeface="+mj-ea"/>
              </a:rPr>
              <a:t>CoE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 PCS</a:t>
            </a:r>
          </a:p>
        </p:txBody>
      </p:sp>
      <p:cxnSp>
        <p:nvCxnSpPr>
          <p:cNvPr id="127" name="直線コネクタ 126"/>
          <p:cNvCxnSpPr/>
          <p:nvPr/>
        </p:nvCxnSpPr>
        <p:spPr bwMode="auto">
          <a:xfrm>
            <a:off x="201304" y="1301247"/>
            <a:ext cx="8719930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77" name="表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24203023"/>
              </p:ext>
            </p:extLst>
          </p:nvPr>
        </p:nvGraphicFramePr>
        <p:xfrm>
          <a:off x="890131" y="2546178"/>
          <a:ext cx="7596820" cy="3775570"/>
        </p:xfrm>
        <a:graphic>
          <a:graphicData uri="http://schemas.openxmlformats.org/drawingml/2006/table">
            <a:tbl>
              <a:tblPr firstRow="1" bandRow="1" bandCol="1"/>
              <a:tblGrid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</a:tblGrid>
              <a:tr h="31417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FY14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FY15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FY16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FY17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FY18</a:t>
                      </a:r>
                      <a:r>
                        <a:rPr kumimoji="1" lang="ja-JP" altLang="en-US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～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409810">
                <a:tc>
                  <a:txBody>
                    <a:bodyPr/>
                    <a:lstStyle/>
                    <a:p>
                      <a:endParaRPr kumimoji="1" lang="en-US" altLang="ja-JP" sz="1400" b="0" dirty="0" smtClean="0">
                        <a:latin typeface="+mn-ea"/>
                        <a:ea typeface="+mn-ea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400" b="0" dirty="0">
                        <a:latin typeface="+mn-ea"/>
                        <a:ea typeface="+mn-ea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1" name="AutoShape 40"/>
          <p:cNvSpPr>
            <a:spLocks noChangeArrowheads="1"/>
          </p:cNvSpPr>
          <p:nvPr/>
        </p:nvSpPr>
        <p:spPr bwMode="gray">
          <a:xfrm>
            <a:off x="1011762" y="3481980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D0C8F4"/>
              </a:gs>
              <a:gs pos="100000">
                <a:srgbClr val="9D96D2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vert="horz"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n-ea"/>
                <a:ea typeface="+mn-ea"/>
              </a:rPr>
              <a:t>Preparation</a:t>
            </a:r>
            <a:endParaRPr kumimoji="0" lang="ja-JP" altLang="en-US" sz="1600" kern="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182" name="AutoShape 40"/>
          <p:cNvSpPr>
            <a:spLocks noChangeArrowheads="1"/>
          </p:cNvSpPr>
          <p:nvPr/>
        </p:nvSpPr>
        <p:spPr bwMode="gray">
          <a:xfrm>
            <a:off x="2523930" y="4188328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FDD5EB"/>
              </a:gs>
              <a:gs pos="100000">
                <a:srgbClr val="BE96BD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vert="horz" wrap="none" anchor="ctr"/>
          <a:lstStyle/>
          <a:p>
            <a:pPr algn="ctr"/>
            <a:r>
              <a:rPr kumimoji="0" lang="en-US" altLang="ja-JP" sz="1600" kern="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rgbClr val="8E4A5D"/>
                </a:solidFill>
                <a:latin typeface="+mn-ea"/>
                <a:ea typeface="+mn-ea"/>
              </a:rPr>
              <a:t>Planning</a:t>
            </a:r>
            <a:endParaRPr kumimoji="0" lang="ja-JP" altLang="en-US" sz="1600" kern="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rgbClr val="8E4A5D"/>
              </a:solidFill>
              <a:latin typeface="+mn-ea"/>
              <a:ea typeface="+mn-ea"/>
            </a:endParaRPr>
          </a:p>
        </p:txBody>
      </p:sp>
      <p:sp>
        <p:nvSpPr>
          <p:cNvPr id="183" name="AutoShape 40"/>
          <p:cNvSpPr>
            <a:spLocks noChangeArrowheads="1"/>
          </p:cNvSpPr>
          <p:nvPr/>
        </p:nvSpPr>
        <p:spPr bwMode="gray">
          <a:xfrm>
            <a:off x="4036098" y="4865648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C8F4E8"/>
              </a:gs>
              <a:gs pos="100000">
                <a:srgbClr val="96D2AD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rgbClr val="000000"/>
                </a:solidFill>
                <a:latin typeface="+mn-ea"/>
                <a:ea typeface="+mn-ea"/>
              </a:rPr>
              <a:t>Implementation</a:t>
            </a:r>
            <a:endParaRPr kumimoji="0" lang="ja-JP" altLang="en-US" sz="1600" kern="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4" name="AutoShape 40"/>
          <p:cNvSpPr>
            <a:spLocks noChangeArrowheads="1"/>
          </p:cNvSpPr>
          <p:nvPr/>
        </p:nvSpPr>
        <p:spPr bwMode="gray">
          <a:xfrm>
            <a:off x="5548266" y="5630052"/>
            <a:ext cx="2952328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+mn-ea"/>
                <a:ea typeface="+mn-ea"/>
              </a:rPr>
              <a:t>Deployment</a:t>
            </a:r>
            <a:endParaRPr kumimoji="0" lang="ja-JP" altLang="en-US" sz="1600" kern="0" dirty="0">
              <a:ln>
                <a:solidFill>
                  <a:schemeClr val="bg1"/>
                </a:solidFill>
              </a:ln>
              <a:solidFill>
                <a:srgbClr val="FFFFFF"/>
              </a:solidFill>
              <a:latin typeface="+mn-ea"/>
              <a:ea typeface="+mn-ea"/>
            </a:endParaRPr>
          </a:p>
        </p:txBody>
      </p:sp>
      <p:cxnSp>
        <p:nvCxnSpPr>
          <p:cNvPr id="5" name="直線コネクタ 4"/>
          <p:cNvCxnSpPr/>
          <p:nvPr/>
        </p:nvCxnSpPr>
        <p:spPr bwMode="auto">
          <a:xfrm>
            <a:off x="3526973" y="3077022"/>
            <a:ext cx="0" cy="324000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線吹き出し 2 5"/>
          <p:cNvSpPr/>
          <p:nvPr/>
        </p:nvSpPr>
        <p:spPr bwMode="auto">
          <a:xfrm>
            <a:off x="2135290" y="2934696"/>
            <a:ext cx="3657600" cy="547284"/>
          </a:xfrm>
          <a:prstGeom prst="callout2">
            <a:avLst>
              <a:gd name="adj1" fmla="val 52909"/>
              <a:gd name="adj2" fmla="val -7924"/>
              <a:gd name="adj3" fmla="val 53068"/>
              <a:gd name="adj4" fmla="val -15210"/>
              <a:gd name="adj5" fmla="val 109848"/>
              <a:gd name="adj6" fmla="val 1349"/>
            </a:avLst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Project Preparation/Organization Change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5" name="線吹き出し 2 184"/>
          <p:cNvSpPr/>
          <p:nvPr/>
        </p:nvSpPr>
        <p:spPr bwMode="auto">
          <a:xfrm>
            <a:off x="3812732" y="3626434"/>
            <a:ext cx="3657600" cy="547284"/>
          </a:xfrm>
          <a:prstGeom prst="callout2">
            <a:avLst>
              <a:gd name="adj1" fmla="val 25478"/>
              <a:gd name="adj2" fmla="val -1953"/>
              <a:gd name="adj3" fmla="val 47922"/>
              <a:gd name="adj4" fmla="val -6462"/>
              <a:gd name="adj5" fmla="val 112500"/>
              <a:gd name="adj6" fmla="val -5000"/>
            </a:avLst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Standard Business process design(Biz)</a:t>
            </a:r>
            <a:r>
              <a:rPr kumimoji="1" lang="ja-JP" altLang="en-US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 </a:t>
            </a:r>
            <a:endParaRPr kumimoji="1" lang="en-US" altLang="ja-JP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</a:endParaRPr>
          </a:p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/System Development Planning/</a:t>
            </a:r>
            <a:r>
              <a:rPr kumimoji="1" lang="en-US" altLang="ja-JP" sz="1800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PoC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186" name="線吹き出し 2 185"/>
          <p:cNvSpPr/>
          <p:nvPr/>
        </p:nvSpPr>
        <p:spPr bwMode="auto">
          <a:xfrm>
            <a:off x="4668029" y="4376324"/>
            <a:ext cx="3657600" cy="547284"/>
          </a:xfrm>
          <a:prstGeom prst="callout2">
            <a:avLst>
              <a:gd name="adj1" fmla="val 50574"/>
              <a:gd name="adj2" fmla="val 1"/>
              <a:gd name="adj3" fmla="val 50574"/>
              <a:gd name="adj4" fmla="val -7540"/>
              <a:gd name="adj5" fmla="val 107196"/>
              <a:gd name="adj6" fmla="val 555"/>
            </a:avLst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Dev/Testing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7" name="線吹き出し 2 186"/>
          <p:cNvSpPr/>
          <p:nvPr/>
        </p:nvSpPr>
        <p:spPr bwMode="auto">
          <a:xfrm>
            <a:off x="5713062" y="5132752"/>
            <a:ext cx="3657600" cy="547284"/>
          </a:xfrm>
          <a:prstGeom prst="callout2">
            <a:avLst>
              <a:gd name="adj1" fmla="val 50574"/>
              <a:gd name="adj2" fmla="val 1"/>
              <a:gd name="adj3" fmla="val 50574"/>
              <a:gd name="adj4" fmla="val -7143"/>
              <a:gd name="adj5" fmla="val 123108"/>
              <a:gd name="adj6" fmla="val 3333"/>
            </a:avLst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Deployment to each factory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676670" y="1358382"/>
            <a:ext cx="888850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4 Phase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Current Phase : Planning</a:t>
            </a:r>
          </a:p>
          <a:p>
            <a:pPr>
              <a:buClr>
                <a:srgbClr val="C00000"/>
              </a:buClr>
            </a:pPr>
            <a:endParaRPr lang="en-US" altLang="ja-JP" sz="1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buClr>
                <a:srgbClr val="C00000"/>
              </a:buClr>
            </a:pPr>
            <a:endParaRPr lang="en-US" altLang="ja-JP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タイトル 1"/>
          <p:cNvSpPr txBox="1">
            <a:spLocks/>
          </p:cNvSpPr>
          <p:nvPr/>
        </p:nvSpPr>
        <p:spPr bwMode="gray">
          <a:xfrm>
            <a:off x="113191" y="179482"/>
            <a:ext cx="533030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Activity Category in SCM/MES</a:t>
            </a:r>
            <a:r>
              <a:rPr lang="ja-JP" altLang="en-US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Domain</a:t>
            </a:r>
            <a:endParaRPr lang="ja-JP" altLang="en-US" sz="2400" kern="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2589450" y="4049485"/>
            <a:ext cx="1461724" cy="614995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8" name="四角形吹き出し 17"/>
          <p:cNvSpPr/>
          <p:nvPr/>
        </p:nvSpPr>
        <p:spPr bwMode="auto">
          <a:xfrm>
            <a:off x="1011762" y="5225688"/>
            <a:ext cx="1797923" cy="764404"/>
          </a:xfrm>
          <a:prstGeom prst="wedgeRectCallout">
            <a:avLst>
              <a:gd name="adj1" fmla="val 45363"/>
              <a:gd name="adj2" fmla="val -129686"/>
            </a:avLst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Hitchi</a:t>
            </a:r>
            <a:r>
              <a:rPr kumimoji="1" lang="en-US" altLang="ja-JP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has joined</a:t>
            </a:r>
          </a:p>
          <a:p>
            <a:pPr algn="ctr"/>
            <a:r>
              <a:rPr lang="en-US" altLang="ja-JP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This project</a:t>
            </a:r>
          </a:p>
          <a:p>
            <a:pPr algn="ctr"/>
            <a:r>
              <a:rPr lang="en-US" altLang="ja-JP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From Jun,2015</a:t>
            </a:r>
            <a:endParaRPr kumimoji="1" lang="ja-JP" altLang="en-US" sz="16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4431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1191" y="3157917"/>
            <a:ext cx="5245347" cy="5232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2800" dirty="0"/>
              <a:t>2. Our approach for </a:t>
            </a:r>
            <a:r>
              <a:rPr lang="en-US" altLang="ja-JP" sz="2800" dirty="0" err="1"/>
              <a:t>CoE</a:t>
            </a:r>
            <a:r>
              <a:rPr lang="en-US" altLang="ja-JP" sz="2800" dirty="0"/>
              <a:t> Project</a:t>
            </a:r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>
                <a:solidFill>
                  <a:prstClr val="black"/>
                </a:solidFill>
                <a:ea typeface="HGPｺﾞｼｯｸE"/>
              </a:rPr>
              <a:pPr>
                <a:defRPr/>
              </a:pPr>
              <a:t>17</a:t>
            </a:fld>
            <a:endParaRPr lang="en-US" altLang="ja-JP">
              <a:solidFill>
                <a:prstClr val="black"/>
              </a:solidFill>
              <a:ea typeface="HGPｺﾞｼｯｸE"/>
            </a:endParaRPr>
          </a:p>
        </p:txBody>
      </p:sp>
      <p:cxnSp>
        <p:nvCxnSpPr>
          <p:cNvPr id="6" name="直線コネクタ 5"/>
          <p:cNvCxnSpPr/>
          <p:nvPr/>
        </p:nvCxnSpPr>
        <p:spPr bwMode="auto">
          <a:xfrm>
            <a:off x="680276" y="3718823"/>
            <a:ext cx="3852000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6517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28" name="円/楕円 27"/>
          <p:cNvSpPr/>
          <p:nvPr/>
        </p:nvSpPr>
        <p:spPr bwMode="gray">
          <a:xfrm>
            <a:off x="3560575" y="3242976"/>
            <a:ext cx="2016000" cy="201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9" name="円/楕円 28"/>
          <p:cNvSpPr/>
          <p:nvPr/>
        </p:nvSpPr>
        <p:spPr bwMode="gray">
          <a:xfrm>
            <a:off x="3668575" y="3355317"/>
            <a:ext cx="1800000" cy="1800000"/>
          </a:xfrm>
          <a:prstGeom prst="ellipse">
            <a:avLst/>
          </a:prstGeom>
          <a:gradFill rotWithShape="0">
            <a:gsLst>
              <a:gs pos="0">
                <a:srgbClr val="BA4E56"/>
              </a:gs>
              <a:gs pos="63000">
                <a:srgbClr val="772335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 bwMode="gray">
          <a:xfrm>
            <a:off x="3958305" y="3797657"/>
            <a:ext cx="1221809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4800" kern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CoE</a:t>
            </a:r>
            <a:endParaRPr kumimoji="1" lang="ja-JP" altLang="en-US" sz="4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HGPｺﾞｼｯｸE"/>
            </a:endParaRPr>
          </a:p>
        </p:txBody>
      </p:sp>
      <p:sp>
        <p:nvSpPr>
          <p:cNvPr id="36" name="円/楕円 35"/>
          <p:cNvSpPr/>
          <p:nvPr/>
        </p:nvSpPr>
        <p:spPr bwMode="gray">
          <a:xfrm>
            <a:off x="3834631" y="1637880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7" name="円/楕円 36"/>
          <p:cNvSpPr/>
          <p:nvPr/>
        </p:nvSpPr>
        <p:spPr bwMode="gray">
          <a:xfrm>
            <a:off x="3942631" y="1745880"/>
            <a:ext cx="1260000" cy="126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 bwMode="gray">
          <a:xfrm>
            <a:off x="3677494" y="2007496"/>
            <a:ext cx="189827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ｺﾞｼｯｸE" pitchFamily="50" charset="-128"/>
                <a:ea typeface="HGPｺﾞｼｯｸE"/>
              </a:rPr>
              <a:t>Alliance </a:t>
            </a:r>
            <a:r>
              <a:rPr kumimoji="1" lang="en-US" altLang="ja-JP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ｺﾞｼｯｸE" pitchFamily="50" charset="-128"/>
                <a:ea typeface="HGPｺﾞｼｯｸE"/>
              </a:rPr>
              <a:t>Mgt</a:t>
            </a:r>
            <a:endParaRPr kumimoji="1" lang="en-US" altLang="ja-JP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GPｺﾞｼｯｸE" pitchFamily="50" charset="-128"/>
              <a:ea typeface="HGPｺﾞｼｯｸE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Nissan</a:t>
            </a:r>
            <a:r>
              <a:rPr lang="ja-JP" altLang="en-US" sz="1200" kern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、</a:t>
            </a:r>
            <a:r>
              <a:rPr lang="en-US" altLang="ja-JP" sz="12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Renault</a:t>
            </a:r>
            <a:r>
              <a:rPr lang="ja-JP" altLang="en-US" sz="1200" kern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、</a:t>
            </a:r>
            <a:r>
              <a:rPr lang="en-US" altLang="ja-JP" sz="12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Daimler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Standardized Biz Process </a:t>
            </a:r>
          </a:p>
        </p:txBody>
      </p:sp>
      <p:sp>
        <p:nvSpPr>
          <p:cNvPr id="67" name="円/楕円 66"/>
          <p:cNvSpPr/>
          <p:nvPr/>
        </p:nvSpPr>
        <p:spPr bwMode="gray">
          <a:xfrm>
            <a:off x="5593184" y="2492818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8" name="円/楕円 67"/>
          <p:cNvSpPr/>
          <p:nvPr/>
        </p:nvSpPr>
        <p:spPr bwMode="gray">
          <a:xfrm>
            <a:off x="5701184" y="2600818"/>
            <a:ext cx="1260000" cy="126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69" name="テキスト ボックス 68"/>
          <p:cNvSpPr txBox="1"/>
          <p:nvPr/>
        </p:nvSpPr>
        <p:spPr bwMode="gray">
          <a:xfrm>
            <a:off x="5582460" y="2934375"/>
            <a:ext cx="151836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ｺﾞｼｯｸE" pitchFamily="50" charset="-128"/>
                <a:ea typeface="HGPｺﾞｼｯｸE"/>
              </a:rPr>
              <a:t>Local business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Customs/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/>
                <a:ea typeface="HGPｺﾞｼｯｸE"/>
              </a:rPr>
              <a:t>Region Specific</a:t>
            </a:r>
            <a:endParaRPr kumimoji="1" lang="en-US" altLang="ja-JP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51" name="円/楕円 50"/>
          <p:cNvSpPr/>
          <p:nvPr/>
        </p:nvSpPr>
        <p:spPr bwMode="gray">
          <a:xfrm>
            <a:off x="1911636" y="2492818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2" name="円/楕円 51"/>
          <p:cNvSpPr/>
          <p:nvPr/>
        </p:nvSpPr>
        <p:spPr bwMode="gray">
          <a:xfrm>
            <a:off x="2019636" y="2600818"/>
            <a:ext cx="1260000" cy="126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 bwMode="gray">
          <a:xfrm>
            <a:off x="2185707" y="2853931"/>
            <a:ext cx="103586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SCM Best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Practice </a:t>
            </a:r>
          </a:p>
        </p:txBody>
      </p:sp>
      <p:sp>
        <p:nvSpPr>
          <p:cNvPr id="39" name="円/楕円 38"/>
          <p:cNvSpPr/>
          <p:nvPr/>
        </p:nvSpPr>
        <p:spPr bwMode="gray">
          <a:xfrm>
            <a:off x="1911636" y="4478767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0" name="円/楕円 39"/>
          <p:cNvSpPr/>
          <p:nvPr/>
        </p:nvSpPr>
        <p:spPr bwMode="gray">
          <a:xfrm>
            <a:off x="2019636" y="4586767"/>
            <a:ext cx="1260000" cy="126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 bwMode="gray">
          <a:xfrm>
            <a:off x="1755842" y="4826241"/>
            <a:ext cx="1808508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Mfg</a:t>
            </a: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 Technology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ｺﾞｼｯｸE"/>
                <a:ea typeface="HGPｺﾞｼｯｸE"/>
              </a:rPr>
              <a:t>Design Technology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noProof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/>
                <a:ea typeface="HGPｺﾞｼｯｸE"/>
              </a:rPr>
              <a:t>SCM</a:t>
            </a:r>
            <a:endParaRPr kumimoji="1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47" name="円/楕円 46"/>
          <p:cNvSpPr/>
          <p:nvPr/>
        </p:nvSpPr>
        <p:spPr bwMode="gray">
          <a:xfrm>
            <a:off x="3834631" y="5339375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8" name="円/楕円 47"/>
          <p:cNvSpPr/>
          <p:nvPr/>
        </p:nvSpPr>
        <p:spPr bwMode="gray">
          <a:xfrm>
            <a:off x="3942631" y="5447375"/>
            <a:ext cx="1260000" cy="126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 bwMode="gray">
          <a:xfrm>
            <a:off x="3975566" y="5858465"/>
            <a:ext cx="127310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</a:p>
        </p:txBody>
      </p:sp>
      <p:sp>
        <p:nvSpPr>
          <p:cNvPr id="57" name="円/楕円 56"/>
          <p:cNvSpPr/>
          <p:nvPr/>
        </p:nvSpPr>
        <p:spPr bwMode="gray">
          <a:xfrm>
            <a:off x="5593184" y="4508466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8" name="円/楕円 57"/>
          <p:cNvSpPr/>
          <p:nvPr/>
        </p:nvSpPr>
        <p:spPr bwMode="gray">
          <a:xfrm>
            <a:off x="5701184" y="4627108"/>
            <a:ext cx="1260000" cy="126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 bwMode="gray">
          <a:xfrm>
            <a:off x="5466507" y="4855269"/>
            <a:ext cx="183736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Of Legacy 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/IF system</a:t>
            </a:r>
            <a:endParaRPr lang="ja-JP" altLang="en-US" sz="1600" kern="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42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62" name="グループ化 61"/>
          <p:cNvGrpSpPr/>
          <p:nvPr/>
        </p:nvGrpSpPr>
        <p:grpSpPr>
          <a:xfrm>
            <a:off x="3341593" y="4765651"/>
            <a:ext cx="2421037" cy="526137"/>
            <a:chOff x="3341593" y="4569924"/>
            <a:chExt cx="2421037" cy="526137"/>
          </a:xfrm>
        </p:grpSpPr>
        <p:sp>
          <p:nvSpPr>
            <p:cNvPr id="77" name="上矢印 76"/>
            <p:cNvSpPr>
              <a:spLocks noChangeArrowheads="1"/>
            </p:cNvSpPr>
            <p:nvPr/>
          </p:nvSpPr>
          <p:spPr bwMode="gray">
            <a:xfrm rot="3011756">
              <a:off x="3428431" y="4483086"/>
              <a:ext cx="526137" cy="699814"/>
            </a:xfrm>
            <a:prstGeom prst="upArrow">
              <a:avLst>
                <a:gd name="adj1" fmla="val 42926"/>
                <a:gd name="adj2" fmla="val 50983"/>
              </a:avLst>
            </a:prstGeom>
            <a:gradFill rotWithShape="0">
              <a:gsLst>
                <a:gs pos="0">
                  <a:srgbClr val="F2D43D"/>
                </a:gs>
                <a:gs pos="100000">
                  <a:srgbClr val="E5B82E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8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上矢印 77"/>
            <p:cNvSpPr>
              <a:spLocks noChangeArrowheads="1"/>
            </p:cNvSpPr>
            <p:nvPr/>
          </p:nvSpPr>
          <p:spPr bwMode="gray">
            <a:xfrm rot="7846000" flipH="1" flipV="1">
              <a:off x="5149654" y="4483086"/>
              <a:ext cx="526137" cy="699814"/>
            </a:xfrm>
            <a:prstGeom prst="upArrow">
              <a:avLst>
                <a:gd name="adj1" fmla="val 42926"/>
                <a:gd name="adj2" fmla="val 50983"/>
              </a:avLst>
            </a:prstGeom>
            <a:gradFill rotWithShape="0">
              <a:gsLst>
                <a:gs pos="0">
                  <a:srgbClr val="F2D43D"/>
                </a:gs>
                <a:gs pos="100000">
                  <a:srgbClr val="E5B82E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8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6" name="上矢印 75"/>
          <p:cNvSpPr>
            <a:spLocks noChangeArrowheads="1"/>
          </p:cNvSpPr>
          <p:nvPr/>
        </p:nvSpPr>
        <p:spPr bwMode="gray">
          <a:xfrm>
            <a:off x="4315940" y="5142814"/>
            <a:ext cx="526137" cy="699814"/>
          </a:xfrm>
          <a:prstGeom prst="upArrow">
            <a:avLst>
              <a:gd name="adj1" fmla="val 42926"/>
              <a:gd name="adj2" fmla="val 50983"/>
            </a:avLst>
          </a:prstGeom>
          <a:gradFill rotWithShape="0">
            <a:gsLst>
              <a:gs pos="0">
                <a:srgbClr val="F2D43D"/>
              </a:gs>
              <a:gs pos="100000">
                <a:srgbClr val="E5B82E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80"/>
              </a:solidFill>
              <a:effectLst/>
              <a:uLnTx/>
              <a:uFillTx/>
            </a:endParaRPr>
          </a:p>
        </p:txBody>
      </p:sp>
      <p:sp>
        <p:nvSpPr>
          <p:cNvPr id="75" name="上矢印 74"/>
          <p:cNvSpPr>
            <a:spLocks noChangeArrowheads="1"/>
          </p:cNvSpPr>
          <p:nvPr/>
        </p:nvSpPr>
        <p:spPr bwMode="gray">
          <a:xfrm rot="10800000">
            <a:off x="4315940" y="2910603"/>
            <a:ext cx="526137" cy="699814"/>
          </a:xfrm>
          <a:prstGeom prst="upArrow">
            <a:avLst>
              <a:gd name="adj1" fmla="val 42926"/>
              <a:gd name="adj2" fmla="val 50983"/>
            </a:avLst>
          </a:prstGeom>
          <a:gradFill rotWithShape="0">
            <a:gsLst>
              <a:gs pos="0">
                <a:srgbClr val="F2D43D"/>
              </a:gs>
              <a:gs pos="100000">
                <a:srgbClr val="E5B82E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80"/>
              </a:solidFill>
              <a:effectLst/>
              <a:uLnTx/>
              <a:uFillTx/>
            </a:endParaRPr>
          </a:p>
        </p:txBody>
      </p:sp>
      <p:grpSp>
        <p:nvGrpSpPr>
          <p:cNvPr id="63" name="グループ化 62"/>
          <p:cNvGrpSpPr/>
          <p:nvPr/>
        </p:nvGrpSpPr>
        <p:grpSpPr>
          <a:xfrm flipV="1">
            <a:off x="3341593" y="3259581"/>
            <a:ext cx="2421037" cy="526137"/>
            <a:chOff x="3341593" y="4569924"/>
            <a:chExt cx="2421037" cy="526137"/>
          </a:xfrm>
        </p:grpSpPr>
        <p:sp>
          <p:nvSpPr>
            <p:cNvPr id="64" name="上矢印 63"/>
            <p:cNvSpPr>
              <a:spLocks noChangeArrowheads="1"/>
            </p:cNvSpPr>
            <p:nvPr/>
          </p:nvSpPr>
          <p:spPr bwMode="gray">
            <a:xfrm rot="3011756">
              <a:off x="3428431" y="4483086"/>
              <a:ext cx="526137" cy="699814"/>
            </a:xfrm>
            <a:prstGeom prst="upArrow">
              <a:avLst>
                <a:gd name="adj1" fmla="val 42926"/>
                <a:gd name="adj2" fmla="val 50983"/>
              </a:avLst>
            </a:prstGeom>
            <a:gradFill rotWithShape="0">
              <a:gsLst>
                <a:gs pos="0">
                  <a:srgbClr val="F2D43D"/>
                </a:gs>
                <a:gs pos="100000">
                  <a:srgbClr val="E5B82E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8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上矢印 64"/>
            <p:cNvSpPr>
              <a:spLocks noChangeArrowheads="1"/>
            </p:cNvSpPr>
            <p:nvPr/>
          </p:nvSpPr>
          <p:spPr bwMode="gray">
            <a:xfrm rot="7846000" flipH="1" flipV="1">
              <a:off x="5149654" y="4483086"/>
              <a:ext cx="526137" cy="699814"/>
            </a:xfrm>
            <a:prstGeom prst="upArrow">
              <a:avLst>
                <a:gd name="adj1" fmla="val 42926"/>
                <a:gd name="adj2" fmla="val 50983"/>
              </a:avLst>
            </a:prstGeom>
            <a:gradFill rotWithShape="0">
              <a:gsLst>
                <a:gs pos="0">
                  <a:srgbClr val="F2D43D"/>
                </a:gs>
                <a:gs pos="100000">
                  <a:srgbClr val="E5B82E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8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0" name="テキスト ボックス 49"/>
          <p:cNvSpPr txBox="1"/>
          <p:nvPr/>
        </p:nvSpPr>
        <p:spPr>
          <a:xfrm>
            <a:off x="270278" y="835878"/>
            <a:ext cx="888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Scope of Hitachi Activity</a:t>
            </a:r>
          </a:p>
          <a:p>
            <a:pPr marL="800100" lvl="1" indent="-34290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To achieve goal of </a:t>
            </a:r>
            <a:r>
              <a:rPr lang="en-US" altLang="ja-JP" sz="1800" dirty="0" err="1" smtClean="0">
                <a:solidFill>
                  <a:schemeClr val="tx1"/>
                </a:solidFill>
                <a:latin typeface="+mj-ea"/>
                <a:ea typeface="+mj-ea"/>
              </a:rPr>
              <a:t>CoE</a:t>
            </a:r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, a lot of tasks need to be taken care.</a:t>
            </a:r>
          </a:p>
          <a:p>
            <a:pPr lvl="1">
              <a:buClr>
                <a:srgbClr val="C00000"/>
              </a:buClr>
            </a:pPr>
            <a:endParaRPr lang="en-US" altLang="ja-JP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8920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191" y="179482"/>
            <a:ext cx="2537874" cy="424732"/>
          </a:xfrm>
        </p:spPr>
        <p:txBody>
          <a:bodyPr/>
          <a:lstStyle/>
          <a:p>
            <a:r>
              <a:rPr kumimoji="1" lang="en-US" altLang="ja-JP" dirty="0" smtClean="0"/>
              <a:t>Table of contents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1</a:t>
            </a:fld>
            <a:endParaRPr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5696" y="1183875"/>
            <a:ext cx="7562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ja-JP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１</a:t>
            </a:r>
            <a:r>
              <a:rPr lang="en-US" altLang="ja-JP" sz="2800" dirty="0" smtClean="0">
                <a:solidFill>
                  <a:schemeClr val="tx1"/>
                </a:solidFill>
                <a:latin typeface="+mj-ea"/>
                <a:ea typeface="+mj-ea"/>
              </a:rPr>
              <a:t>. What </a:t>
            </a:r>
            <a:r>
              <a:rPr lang="en-US" altLang="ja-JP" sz="2800" dirty="0">
                <a:solidFill>
                  <a:schemeClr val="tx1"/>
                </a:solidFill>
                <a:latin typeface="+mj-ea"/>
                <a:ea typeface="+mj-ea"/>
              </a:rPr>
              <a:t>is </a:t>
            </a:r>
            <a:r>
              <a:rPr lang="en-US" altLang="ja-JP" sz="2800" dirty="0" err="1">
                <a:solidFill>
                  <a:schemeClr val="tx1"/>
                </a:solidFill>
                <a:latin typeface="+mj-ea"/>
                <a:ea typeface="+mj-ea"/>
              </a:rPr>
              <a:t>CoE</a:t>
            </a:r>
            <a:r>
              <a:rPr lang="en-US" altLang="ja-JP" sz="28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</a:p>
          <a:p>
            <a:pPr>
              <a:lnSpc>
                <a:spcPct val="100000"/>
              </a:lnSpc>
            </a:pPr>
            <a:endParaRPr lang="en-US" altLang="ja-JP" sz="28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ja-JP" sz="2800" dirty="0">
                <a:solidFill>
                  <a:schemeClr val="tx1"/>
                </a:solidFill>
                <a:latin typeface="+mj-ea"/>
                <a:ea typeface="+mj-ea"/>
              </a:rPr>
              <a:t>2. </a:t>
            </a:r>
            <a:r>
              <a:rPr lang="en-US" altLang="ja-JP" sz="2800" dirty="0" smtClean="0">
                <a:solidFill>
                  <a:schemeClr val="tx1"/>
                </a:solidFill>
                <a:latin typeface="+mj-ea"/>
                <a:ea typeface="+mj-ea"/>
              </a:rPr>
              <a:t>Our approach for </a:t>
            </a:r>
            <a:r>
              <a:rPr lang="en-US" altLang="ja-JP" sz="2800" dirty="0" err="1" smtClean="0">
                <a:solidFill>
                  <a:schemeClr val="tx1"/>
                </a:solidFill>
                <a:latin typeface="+mj-ea"/>
                <a:ea typeface="+mj-ea"/>
              </a:rPr>
              <a:t>CoE</a:t>
            </a:r>
            <a:r>
              <a:rPr lang="en-US" altLang="ja-JP" sz="2800" dirty="0" smtClean="0">
                <a:solidFill>
                  <a:schemeClr val="tx1"/>
                </a:solidFill>
                <a:latin typeface="+mj-ea"/>
                <a:ea typeface="+mj-ea"/>
              </a:rPr>
              <a:t> Project</a:t>
            </a:r>
            <a:endParaRPr lang="en-US" altLang="ja-JP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699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28" name="円/楕円 27"/>
          <p:cNvSpPr/>
          <p:nvPr/>
        </p:nvSpPr>
        <p:spPr bwMode="gray">
          <a:xfrm>
            <a:off x="3560575" y="3242976"/>
            <a:ext cx="2016000" cy="201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9" name="円/楕円 28"/>
          <p:cNvSpPr/>
          <p:nvPr/>
        </p:nvSpPr>
        <p:spPr bwMode="gray">
          <a:xfrm>
            <a:off x="3668575" y="3355317"/>
            <a:ext cx="1800000" cy="1800000"/>
          </a:xfrm>
          <a:prstGeom prst="ellipse">
            <a:avLst/>
          </a:prstGeom>
          <a:gradFill rotWithShape="0">
            <a:gsLst>
              <a:gs pos="0">
                <a:srgbClr val="BA4E56"/>
              </a:gs>
              <a:gs pos="63000">
                <a:srgbClr val="772335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 bwMode="gray">
          <a:xfrm>
            <a:off x="3958305" y="3797657"/>
            <a:ext cx="1221809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4800" kern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CoE</a:t>
            </a:r>
            <a:endParaRPr kumimoji="1" lang="ja-JP" altLang="en-US" sz="4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HGPｺﾞｼｯｸE"/>
            </a:endParaRPr>
          </a:p>
        </p:txBody>
      </p:sp>
      <p:sp>
        <p:nvSpPr>
          <p:cNvPr id="36" name="円/楕円 35"/>
          <p:cNvSpPr/>
          <p:nvPr/>
        </p:nvSpPr>
        <p:spPr bwMode="gray">
          <a:xfrm>
            <a:off x="3834631" y="1637880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7" name="円/楕円 36"/>
          <p:cNvSpPr/>
          <p:nvPr/>
        </p:nvSpPr>
        <p:spPr bwMode="gray">
          <a:xfrm>
            <a:off x="3942631" y="1745880"/>
            <a:ext cx="1260000" cy="126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 bwMode="gray">
          <a:xfrm>
            <a:off x="3677494" y="2007496"/>
            <a:ext cx="189827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ｺﾞｼｯｸE" pitchFamily="50" charset="-128"/>
                <a:ea typeface="HGPｺﾞｼｯｸE"/>
              </a:rPr>
              <a:t>Alliance </a:t>
            </a:r>
            <a:r>
              <a:rPr kumimoji="1" lang="en-US" altLang="ja-JP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ｺﾞｼｯｸE" pitchFamily="50" charset="-128"/>
                <a:ea typeface="HGPｺﾞｼｯｸE"/>
              </a:rPr>
              <a:t>Mgt</a:t>
            </a:r>
            <a:endParaRPr kumimoji="1" lang="en-US" altLang="ja-JP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GPｺﾞｼｯｸE" pitchFamily="50" charset="-128"/>
              <a:ea typeface="HGPｺﾞｼｯｸE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Nissan</a:t>
            </a:r>
            <a:r>
              <a:rPr lang="ja-JP" altLang="en-US" sz="1200" kern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、</a:t>
            </a:r>
            <a:r>
              <a:rPr lang="en-US" altLang="ja-JP" sz="12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Renault</a:t>
            </a:r>
            <a:r>
              <a:rPr lang="ja-JP" altLang="en-US" sz="1200" kern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、</a:t>
            </a:r>
            <a:r>
              <a:rPr lang="en-US" altLang="ja-JP" sz="12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Daimler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Standardized Biz Process </a:t>
            </a:r>
          </a:p>
        </p:txBody>
      </p:sp>
      <p:sp>
        <p:nvSpPr>
          <p:cNvPr id="67" name="円/楕円 66"/>
          <p:cNvSpPr/>
          <p:nvPr/>
        </p:nvSpPr>
        <p:spPr bwMode="gray">
          <a:xfrm>
            <a:off x="5593184" y="2492818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8" name="円/楕円 67"/>
          <p:cNvSpPr/>
          <p:nvPr/>
        </p:nvSpPr>
        <p:spPr bwMode="gray">
          <a:xfrm>
            <a:off x="5701184" y="2600818"/>
            <a:ext cx="1260000" cy="126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69" name="テキスト ボックス 68"/>
          <p:cNvSpPr txBox="1"/>
          <p:nvPr/>
        </p:nvSpPr>
        <p:spPr bwMode="gray">
          <a:xfrm>
            <a:off x="5582460" y="2934375"/>
            <a:ext cx="151836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ｺﾞｼｯｸE" pitchFamily="50" charset="-128"/>
                <a:ea typeface="HGPｺﾞｼｯｸE"/>
              </a:rPr>
              <a:t>Local business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Customs/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/>
                <a:ea typeface="HGPｺﾞｼｯｸE"/>
              </a:rPr>
              <a:t>Region Specific</a:t>
            </a:r>
            <a:endParaRPr kumimoji="1" lang="en-US" altLang="ja-JP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51" name="円/楕円 50"/>
          <p:cNvSpPr/>
          <p:nvPr/>
        </p:nvSpPr>
        <p:spPr bwMode="gray">
          <a:xfrm>
            <a:off x="1911636" y="2492818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2" name="円/楕円 51"/>
          <p:cNvSpPr/>
          <p:nvPr/>
        </p:nvSpPr>
        <p:spPr bwMode="gray">
          <a:xfrm>
            <a:off x="2019636" y="2600818"/>
            <a:ext cx="1260000" cy="126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 bwMode="gray">
          <a:xfrm>
            <a:off x="2185707" y="2853931"/>
            <a:ext cx="1035860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SCM Best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Practice </a:t>
            </a:r>
          </a:p>
        </p:txBody>
      </p:sp>
      <p:sp>
        <p:nvSpPr>
          <p:cNvPr id="39" name="円/楕円 38"/>
          <p:cNvSpPr/>
          <p:nvPr/>
        </p:nvSpPr>
        <p:spPr bwMode="gray">
          <a:xfrm>
            <a:off x="1911636" y="4478767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0" name="円/楕円 39"/>
          <p:cNvSpPr/>
          <p:nvPr/>
        </p:nvSpPr>
        <p:spPr bwMode="gray">
          <a:xfrm>
            <a:off x="2019636" y="4586767"/>
            <a:ext cx="1260000" cy="126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800" kern="0" dirty="0">
              <a:solidFill>
                <a:srgbClr val="FFFFFF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 bwMode="gray">
          <a:xfrm>
            <a:off x="1755842" y="4826241"/>
            <a:ext cx="1808508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Mfg</a:t>
            </a: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 Technology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ｺﾞｼｯｸE"/>
                <a:ea typeface="HGPｺﾞｼｯｸE"/>
              </a:rPr>
              <a:t>Design Technology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noProof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/>
                <a:ea typeface="HGPｺﾞｼｯｸE"/>
              </a:rPr>
              <a:t>SCM</a:t>
            </a:r>
            <a:endParaRPr kumimoji="1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47" name="円/楕円 46"/>
          <p:cNvSpPr/>
          <p:nvPr/>
        </p:nvSpPr>
        <p:spPr bwMode="gray">
          <a:xfrm>
            <a:off x="3834631" y="5339375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8" name="円/楕円 47"/>
          <p:cNvSpPr/>
          <p:nvPr/>
        </p:nvSpPr>
        <p:spPr bwMode="gray">
          <a:xfrm>
            <a:off x="3942631" y="5447375"/>
            <a:ext cx="1260000" cy="1260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 bwMode="gray">
          <a:xfrm>
            <a:off x="3975566" y="5858465"/>
            <a:ext cx="127310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</a:p>
        </p:txBody>
      </p:sp>
      <p:sp>
        <p:nvSpPr>
          <p:cNvPr id="57" name="円/楕円 56"/>
          <p:cNvSpPr/>
          <p:nvPr/>
        </p:nvSpPr>
        <p:spPr bwMode="gray">
          <a:xfrm>
            <a:off x="5593184" y="4508466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8" name="円/楕円 57"/>
          <p:cNvSpPr/>
          <p:nvPr/>
        </p:nvSpPr>
        <p:spPr bwMode="gray">
          <a:xfrm>
            <a:off x="5701184" y="4627108"/>
            <a:ext cx="1260000" cy="1260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 bwMode="gray">
          <a:xfrm>
            <a:off x="5466507" y="4855269"/>
            <a:ext cx="1837361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Of Legacy 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/IF system</a:t>
            </a:r>
            <a:endParaRPr lang="ja-JP" altLang="en-US" sz="1600" kern="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42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62" name="グループ化 61"/>
          <p:cNvGrpSpPr/>
          <p:nvPr/>
        </p:nvGrpSpPr>
        <p:grpSpPr>
          <a:xfrm>
            <a:off x="3341593" y="4765651"/>
            <a:ext cx="2421037" cy="526137"/>
            <a:chOff x="3341593" y="4569924"/>
            <a:chExt cx="2421037" cy="526137"/>
          </a:xfrm>
        </p:grpSpPr>
        <p:sp>
          <p:nvSpPr>
            <p:cNvPr id="77" name="上矢印 76"/>
            <p:cNvSpPr>
              <a:spLocks noChangeArrowheads="1"/>
            </p:cNvSpPr>
            <p:nvPr/>
          </p:nvSpPr>
          <p:spPr bwMode="gray">
            <a:xfrm rot="3011756">
              <a:off x="3428431" y="4483086"/>
              <a:ext cx="526137" cy="699814"/>
            </a:xfrm>
            <a:prstGeom prst="upArrow">
              <a:avLst>
                <a:gd name="adj1" fmla="val 42926"/>
                <a:gd name="adj2" fmla="val 50983"/>
              </a:avLst>
            </a:prstGeom>
            <a:gradFill rotWithShape="0">
              <a:gsLst>
                <a:gs pos="0">
                  <a:srgbClr val="F2D43D"/>
                </a:gs>
                <a:gs pos="100000">
                  <a:srgbClr val="E5B82E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8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上矢印 77"/>
            <p:cNvSpPr>
              <a:spLocks noChangeArrowheads="1"/>
            </p:cNvSpPr>
            <p:nvPr/>
          </p:nvSpPr>
          <p:spPr bwMode="gray">
            <a:xfrm rot="7846000" flipH="1" flipV="1">
              <a:off x="5149654" y="4483086"/>
              <a:ext cx="526137" cy="699814"/>
            </a:xfrm>
            <a:prstGeom prst="upArrow">
              <a:avLst>
                <a:gd name="adj1" fmla="val 42926"/>
                <a:gd name="adj2" fmla="val 50983"/>
              </a:avLst>
            </a:prstGeom>
            <a:gradFill rotWithShape="0">
              <a:gsLst>
                <a:gs pos="0">
                  <a:srgbClr val="F2D43D"/>
                </a:gs>
                <a:gs pos="100000">
                  <a:srgbClr val="E5B82E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8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6" name="上矢印 75"/>
          <p:cNvSpPr>
            <a:spLocks noChangeArrowheads="1"/>
          </p:cNvSpPr>
          <p:nvPr/>
        </p:nvSpPr>
        <p:spPr bwMode="gray">
          <a:xfrm>
            <a:off x="4315940" y="5142814"/>
            <a:ext cx="526137" cy="699814"/>
          </a:xfrm>
          <a:prstGeom prst="upArrow">
            <a:avLst>
              <a:gd name="adj1" fmla="val 42926"/>
              <a:gd name="adj2" fmla="val 50983"/>
            </a:avLst>
          </a:prstGeom>
          <a:gradFill rotWithShape="0">
            <a:gsLst>
              <a:gs pos="0">
                <a:srgbClr val="F2D43D"/>
              </a:gs>
              <a:gs pos="100000">
                <a:srgbClr val="E5B82E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80"/>
              </a:solidFill>
              <a:effectLst/>
              <a:uLnTx/>
              <a:uFillTx/>
            </a:endParaRPr>
          </a:p>
        </p:txBody>
      </p:sp>
      <p:sp>
        <p:nvSpPr>
          <p:cNvPr id="75" name="上矢印 74"/>
          <p:cNvSpPr>
            <a:spLocks noChangeArrowheads="1"/>
          </p:cNvSpPr>
          <p:nvPr/>
        </p:nvSpPr>
        <p:spPr bwMode="gray">
          <a:xfrm rot="10800000">
            <a:off x="4315940" y="2910603"/>
            <a:ext cx="526137" cy="699814"/>
          </a:xfrm>
          <a:prstGeom prst="upArrow">
            <a:avLst>
              <a:gd name="adj1" fmla="val 42926"/>
              <a:gd name="adj2" fmla="val 50983"/>
            </a:avLst>
          </a:prstGeom>
          <a:gradFill rotWithShape="0">
            <a:gsLst>
              <a:gs pos="0">
                <a:srgbClr val="F2D43D"/>
              </a:gs>
              <a:gs pos="100000">
                <a:srgbClr val="E5B82E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80"/>
              </a:solidFill>
              <a:effectLst/>
              <a:uLnTx/>
              <a:uFillTx/>
            </a:endParaRPr>
          </a:p>
        </p:txBody>
      </p:sp>
      <p:grpSp>
        <p:nvGrpSpPr>
          <p:cNvPr id="63" name="グループ化 62"/>
          <p:cNvGrpSpPr/>
          <p:nvPr/>
        </p:nvGrpSpPr>
        <p:grpSpPr>
          <a:xfrm flipV="1">
            <a:off x="3341593" y="3259581"/>
            <a:ext cx="2421037" cy="526137"/>
            <a:chOff x="3341593" y="4569924"/>
            <a:chExt cx="2421037" cy="526137"/>
          </a:xfrm>
        </p:grpSpPr>
        <p:sp>
          <p:nvSpPr>
            <p:cNvPr id="64" name="上矢印 63"/>
            <p:cNvSpPr>
              <a:spLocks noChangeArrowheads="1"/>
            </p:cNvSpPr>
            <p:nvPr/>
          </p:nvSpPr>
          <p:spPr bwMode="gray">
            <a:xfrm rot="3011756">
              <a:off x="3428431" y="4483086"/>
              <a:ext cx="526137" cy="699814"/>
            </a:xfrm>
            <a:prstGeom prst="upArrow">
              <a:avLst>
                <a:gd name="adj1" fmla="val 42926"/>
                <a:gd name="adj2" fmla="val 50983"/>
              </a:avLst>
            </a:prstGeom>
            <a:gradFill rotWithShape="0">
              <a:gsLst>
                <a:gs pos="0">
                  <a:srgbClr val="F2D43D"/>
                </a:gs>
                <a:gs pos="100000">
                  <a:srgbClr val="E5B82E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8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上矢印 64"/>
            <p:cNvSpPr>
              <a:spLocks noChangeArrowheads="1"/>
            </p:cNvSpPr>
            <p:nvPr/>
          </p:nvSpPr>
          <p:spPr bwMode="gray">
            <a:xfrm rot="7846000" flipH="1" flipV="1">
              <a:off x="5149654" y="4483086"/>
              <a:ext cx="526137" cy="699814"/>
            </a:xfrm>
            <a:prstGeom prst="upArrow">
              <a:avLst>
                <a:gd name="adj1" fmla="val 42926"/>
                <a:gd name="adj2" fmla="val 50983"/>
              </a:avLst>
            </a:prstGeom>
            <a:gradFill rotWithShape="0">
              <a:gsLst>
                <a:gs pos="0">
                  <a:srgbClr val="F2D43D"/>
                </a:gs>
                <a:gs pos="100000">
                  <a:srgbClr val="E5B82E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8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0" name="テキスト ボックス 49"/>
          <p:cNvSpPr txBox="1"/>
          <p:nvPr/>
        </p:nvSpPr>
        <p:spPr>
          <a:xfrm>
            <a:off x="270278" y="835878"/>
            <a:ext cx="888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Scope of Hitachi Activity</a:t>
            </a:r>
          </a:p>
          <a:p>
            <a:pPr marL="800100" lvl="1" indent="-34290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To achieve goal of </a:t>
            </a:r>
            <a:r>
              <a:rPr lang="en-US" altLang="ja-JP" sz="1800" dirty="0" err="1" smtClean="0">
                <a:solidFill>
                  <a:schemeClr val="tx1"/>
                </a:solidFill>
                <a:latin typeface="+mj-ea"/>
                <a:ea typeface="+mj-ea"/>
              </a:rPr>
              <a:t>CoE</a:t>
            </a:r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, a lot of tasks need to be taken care.</a:t>
            </a:r>
          </a:p>
          <a:p>
            <a:pPr lvl="1">
              <a:buClr>
                <a:srgbClr val="C00000"/>
              </a:buClr>
            </a:pPr>
            <a:endParaRPr lang="en-US" altLang="ja-JP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" name="フローチャート : 代替処理 33"/>
          <p:cNvSpPr/>
          <p:nvPr/>
        </p:nvSpPr>
        <p:spPr bwMode="auto">
          <a:xfrm rot="19871791">
            <a:off x="3838736" y="4952135"/>
            <a:ext cx="3321855" cy="1404000"/>
          </a:xfrm>
          <a:prstGeom prst="flowChartAlternateProcess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93326" y="5279858"/>
            <a:ext cx="1666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線吹き出し 2 42"/>
          <p:cNvSpPr/>
          <p:nvPr/>
        </p:nvSpPr>
        <p:spPr bwMode="auto">
          <a:xfrm>
            <a:off x="6297963" y="5803733"/>
            <a:ext cx="3657600" cy="547284"/>
          </a:xfrm>
          <a:prstGeom prst="callout2">
            <a:avLst>
              <a:gd name="adj1" fmla="val 47922"/>
              <a:gd name="adj2" fmla="val 26191"/>
              <a:gd name="adj3" fmla="val 98311"/>
              <a:gd name="adj4" fmla="val 15080"/>
              <a:gd name="adj5" fmla="val 38243"/>
              <a:gd name="adj6" fmla="val -3413"/>
            </a:avLst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Our Scope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756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円/楕円 56"/>
          <p:cNvSpPr/>
          <p:nvPr/>
        </p:nvSpPr>
        <p:spPr bwMode="gray">
          <a:xfrm>
            <a:off x="103971" y="4605824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8" name="円/楕円 57"/>
          <p:cNvSpPr/>
          <p:nvPr/>
        </p:nvSpPr>
        <p:spPr bwMode="gray">
          <a:xfrm>
            <a:off x="139401" y="4637382"/>
            <a:ext cx="1404000" cy="1404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 bwMode="gray">
          <a:xfrm>
            <a:off x="-22710" y="4952627"/>
            <a:ext cx="183736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Of </a:t>
            </a: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Legacy System</a:t>
            </a:r>
            <a:endParaRPr lang="en-US" altLang="ja-JP" sz="1600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/IF system</a:t>
            </a:r>
            <a:endParaRPr lang="ja-JP" altLang="en-US" sz="1600" kern="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34597" y="858569"/>
            <a:ext cx="8888506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</a:rPr>
              <a:t>Scope </a:t>
            </a:r>
            <a:r>
              <a:rPr lang="en-US" altLang="ja-JP" sz="2400" dirty="0">
                <a:solidFill>
                  <a:schemeClr val="tx1"/>
                </a:solidFill>
                <a:latin typeface="+mj-ea"/>
              </a:rPr>
              <a:t>of Hitachi 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</a:rPr>
              <a:t>Activity</a:t>
            </a:r>
            <a:endParaRPr lang="en-US" altLang="ja-JP" sz="2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ja-JP" sz="2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800100" lvl="1" indent="-34290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Hitachi has been take care of </a:t>
            </a:r>
            <a:r>
              <a:rPr lang="en-US" altLang="ja-JP" sz="1800" dirty="0" err="1" smtClean="0">
                <a:solidFill>
                  <a:schemeClr val="tx1"/>
                </a:solidFill>
                <a:latin typeface="+mj-ea"/>
                <a:ea typeface="+mj-ea"/>
              </a:rPr>
              <a:t>PoC</a:t>
            </a:r>
            <a:r>
              <a:rPr lang="en-US" altLang="ja-JP" sz="1800" dirty="0" smtClean="0">
                <a:solidFill>
                  <a:schemeClr val="tx1"/>
                </a:solidFill>
                <a:latin typeface="+mj-ea"/>
                <a:ea typeface="+mj-ea"/>
              </a:rPr>
              <a:t> in FY2016</a:t>
            </a:r>
          </a:p>
          <a:p>
            <a:pPr lvl="1">
              <a:buClr>
                <a:srgbClr val="C00000"/>
              </a:buClr>
            </a:pPr>
            <a:endParaRPr lang="en-US" altLang="ja-JP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" name="円/楕円 33"/>
          <p:cNvSpPr/>
          <p:nvPr/>
        </p:nvSpPr>
        <p:spPr bwMode="gray">
          <a:xfrm>
            <a:off x="110373" y="2682673"/>
            <a:ext cx="1476000" cy="1476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5" name="円/楕円 34"/>
          <p:cNvSpPr/>
          <p:nvPr/>
        </p:nvSpPr>
        <p:spPr bwMode="gray">
          <a:xfrm>
            <a:off x="145803" y="2714231"/>
            <a:ext cx="1404000" cy="1404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 bwMode="gray">
          <a:xfrm>
            <a:off x="236796" y="3073018"/>
            <a:ext cx="1273105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6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ja-JP" altLang="en-US" sz="1600" kern="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53" name="Rectangle 3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014972" y="2739344"/>
            <a:ext cx="3132000" cy="1318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Verdana" panose="020B0604030504040204" pitchFamily="34" charset="0"/>
              </a:rPr>
              <a:t>Design of Next </a:t>
            </a:r>
            <a:r>
              <a:rPr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Verdana" panose="020B0604030504040204" pitchFamily="34" charset="0"/>
              </a:rPr>
              <a:t>System Architecture</a:t>
            </a:r>
          </a:p>
        </p:txBody>
      </p:sp>
      <p:sp>
        <p:nvSpPr>
          <p:cNvPr id="54" name="ストライプ矢印 53"/>
          <p:cNvSpPr/>
          <p:nvPr/>
        </p:nvSpPr>
        <p:spPr bwMode="auto">
          <a:xfrm>
            <a:off x="1513297" y="3130743"/>
            <a:ext cx="540000" cy="648000"/>
          </a:xfrm>
          <a:prstGeom prst="stripedRightArrow">
            <a:avLst>
              <a:gd name="adj1" fmla="val 61039"/>
              <a:gd name="adj2" fmla="val 41686"/>
            </a:avLst>
          </a:prstGeom>
          <a:gradFill flip="none" rotWithShape="1">
            <a:gsLst>
              <a:gs pos="0">
                <a:srgbClr val="FF9933">
                  <a:alpha val="20000"/>
                </a:srgbClr>
              </a:gs>
              <a:gs pos="100000">
                <a:srgbClr val="E5B82E"/>
              </a:gs>
            </a:gsLst>
            <a:lin ang="18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0" lang="ja-JP" altLang="en-US" kern="0">
              <a:solidFill>
                <a:sysClr val="windowText" lastClr="000080"/>
              </a:solidFill>
            </a:endParaRPr>
          </a:p>
        </p:txBody>
      </p:sp>
      <p:sp>
        <p:nvSpPr>
          <p:cNvPr id="55" name="Rectangle 38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014972" y="4623845"/>
            <a:ext cx="3132000" cy="1318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Verdana" panose="020B0604030504040204" pitchFamily="34" charset="0"/>
              </a:rPr>
              <a:t>Analysis of Current</a:t>
            </a:r>
          </a:p>
          <a:p>
            <a:r>
              <a:rPr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  <a:cs typeface="Verdana" panose="020B0604030504040204" pitchFamily="34" charset="0"/>
              </a:rPr>
              <a:t>PCS with AMO knowledge</a:t>
            </a:r>
            <a:endParaRPr lang="en-US" altLang="ja-JP" sz="2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  <a:cs typeface="Verdana" panose="020B0604030504040204" pitchFamily="34" charset="0"/>
            </a:endParaRPr>
          </a:p>
        </p:txBody>
      </p:sp>
      <p:sp>
        <p:nvSpPr>
          <p:cNvPr id="56" name="Rectangle 13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7497837" y="2318917"/>
            <a:ext cx="13680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ja-JP" altLang="en-US" sz="1400" kern="0" dirty="0" smtClean="0">
                <a:solidFill>
                  <a:srgbClr val="FFFFFF"/>
                </a:solidFill>
                <a:latin typeface="+mj-ea"/>
                <a:ea typeface="+mj-ea"/>
              </a:rPr>
              <a:t>連携先</a:t>
            </a:r>
            <a:endParaRPr kumimoji="0" lang="en-US" altLang="ja-JP" sz="1400" kern="0" dirty="0" smtClean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0" name="Rectangle 13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000458" y="2318917"/>
            <a:ext cx="31680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400" kern="0" dirty="0" smtClean="0">
                <a:solidFill>
                  <a:srgbClr val="FFFFFF"/>
                </a:solidFill>
                <a:latin typeface="+mj-ea"/>
                <a:ea typeface="+mj-ea"/>
              </a:rPr>
              <a:t>2016</a:t>
            </a:r>
            <a:r>
              <a:rPr kumimoji="0" lang="ja-JP" altLang="en-US" sz="1400" kern="0" dirty="0" smtClean="0">
                <a:solidFill>
                  <a:srgbClr val="FFFFFF"/>
                </a:solidFill>
                <a:latin typeface="+mj-ea"/>
                <a:ea typeface="+mj-ea"/>
              </a:rPr>
              <a:t>年度支援内容</a:t>
            </a:r>
            <a:endParaRPr kumimoji="0" lang="en-US" altLang="ja-JP" sz="1400" kern="0" dirty="0" smtClean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1" name="ストライプ矢印 60"/>
          <p:cNvSpPr/>
          <p:nvPr/>
        </p:nvSpPr>
        <p:spPr bwMode="auto">
          <a:xfrm>
            <a:off x="1505925" y="5053894"/>
            <a:ext cx="540000" cy="648000"/>
          </a:xfrm>
          <a:prstGeom prst="stripedRightArrow">
            <a:avLst>
              <a:gd name="adj1" fmla="val 61039"/>
              <a:gd name="adj2" fmla="val 41686"/>
            </a:avLst>
          </a:prstGeom>
          <a:gradFill flip="none" rotWithShape="1">
            <a:gsLst>
              <a:gs pos="0">
                <a:srgbClr val="FF9933">
                  <a:alpha val="20000"/>
                </a:srgbClr>
              </a:gs>
              <a:gs pos="100000">
                <a:srgbClr val="E5B82E"/>
              </a:gs>
            </a:gsLst>
            <a:lin ang="18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0" lang="ja-JP" altLang="en-US" kern="0">
              <a:solidFill>
                <a:sysClr val="windowText" lastClr="000080"/>
              </a:solidFill>
            </a:endParaRPr>
          </a:p>
        </p:txBody>
      </p:sp>
      <p:sp>
        <p:nvSpPr>
          <p:cNvPr id="66" name="Rectangle 38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7497837" y="2765428"/>
            <a:ext cx="1368000" cy="12922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36000" tIns="0" rIns="36000" bIns="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dirty="0" smtClean="0">
                <a:ln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Hitachi, LTD</a:t>
            </a:r>
          </a:p>
          <a:p>
            <a:pPr algn="ctr"/>
            <a:endParaRPr lang="en-US" altLang="ja-JP" sz="1400" dirty="0" smtClean="0">
              <a:ln>
                <a:solidFill>
                  <a:schemeClr val="bg1"/>
                </a:solidFill>
              </a:ln>
              <a:solidFill>
                <a:schemeClr val="accent6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</a:endParaRPr>
          </a:p>
          <a:p>
            <a:pPr algn="ctr"/>
            <a:r>
              <a:rPr lang="en-US" altLang="ja-JP" sz="1400" dirty="0" smtClean="0">
                <a:ln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Jo-</a:t>
            </a:r>
            <a:r>
              <a:rPr lang="en-US" altLang="ja-JP" sz="1400" dirty="0" err="1" smtClean="0">
                <a:ln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En</a:t>
            </a:r>
            <a:endParaRPr lang="en-US" altLang="ja-JP" sz="1400" dirty="0">
              <a:ln>
                <a:solidFill>
                  <a:schemeClr val="bg1"/>
                </a:solidFill>
              </a:ln>
              <a:solidFill>
                <a:schemeClr val="accent6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</a:endParaRPr>
          </a:p>
          <a:p>
            <a:pPr algn="ctr"/>
            <a:r>
              <a:rPr lang="en-US" altLang="ja-JP" sz="1400" dirty="0" smtClean="0">
                <a:ln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&amp;</a:t>
            </a:r>
          </a:p>
          <a:p>
            <a:pPr algn="ctr"/>
            <a:r>
              <a:rPr lang="en-US" altLang="ja-JP" sz="1400" dirty="0" smtClean="0">
                <a:ln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Yokohama</a:t>
            </a:r>
          </a:p>
          <a:p>
            <a:pPr algn="ctr"/>
            <a:r>
              <a:rPr lang="en-US" altLang="ja-JP" sz="1400" dirty="0" smtClean="0">
                <a:ln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Research Center</a:t>
            </a:r>
          </a:p>
        </p:txBody>
      </p:sp>
      <p:sp>
        <p:nvSpPr>
          <p:cNvPr id="70" name="Rectangle 38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7497837" y="4623845"/>
            <a:ext cx="1368000" cy="13183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36000" tIns="0" rIns="36000" bIns="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dirty="0" smtClean="0">
                <a:ln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HS21</a:t>
            </a:r>
          </a:p>
          <a:p>
            <a:pPr algn="ctr"/>
            <a:endParaRPr lang="en-US" altLang="ja-JP" sz="1400" dirty="0">
              <a:ln>
                <a:solidFill>
                  <a:schemeClr val="bg1"/>
                </a:solidFill>
              </a:ln>
              <a:solidFill>
                <a:schemeClr val="accent6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</a:endParaRPr>
          </a:p>
          <a:p>
            <a:pPr algn="ctr"/>
            <a:r>
              <a:rPr lang="en-US" altLang="ja-JP" sz="1400" dirty="0">
                <a:ln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NCS</a:t>
            </a:r>
            <a:endParaRPr lang="en-US" altLang="ja-JP" sz="1400" dirty="0" smtClean="0">
              <a:ln>
                <a:solidFill>
                  <a:schemeClr val="bg1"/>
                </a:solidFill>
              </a:ln>
              <a:solidFill>
                <a:schemeClr val="accent6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</a:endParaRPr>
          </a:p>
          <a:p>
            <a:pPr algn="ctr"/>
            <a:endParaRPr lang="en-US" altLang="ja-JP" sz="900" dirty="0" smtClean="0">
              <a:ln>
                <a:solidFill>
                  <a:schemeClr val="bg1"/>
                </a:solidFill>
              </a:ln>
              <a:solidFill>
                <a:schemeClr val="accent6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</a:endParaRPr>
          </a:p>
        </p:txBody>
      </p:sp>
      <p:sp>
        <p:nvSpPr>
          <p:cNvPr id="18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5276931" y="2318917"/>
            <a:ext cx="2052000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400" kern="0" dirty="0" smtClean="0">
                <a:solidFill>
                  <a:srgbClr val="FFFFFF"/>
                </a:solidFill>
                <a:latin typeface="+mj-ea"/>
                <a:ea typeface="+mj-ea"/>
              </a:rPr>
              <a:t>2016</a:t>
            </a:r>
            <a:r>
              <a:rPr kumimoji="0" lang="ja-JP" altLang="en-US" sz="1400" kern="0" dirty="0" smtClean="0">
                <a:solidFill>
                  <a:srgbClr val="FFFFFF"/>
                </a:solidFill>
                <a:latin typeface="+mj-ea"/>
                <a:ea typeface="+mj-ea"/>
              </a:rPr>
              <a:t>年度活動内容</a:t>
            </a:r>
            <a:endParaRPr kumimoji="0" lang="en-US" altLang="ja-JP" sz="1400" kern="0" dirty="0" smtClean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0" name="Rectangle 3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5276931" y="2742745"/>
            <a:ext cx="2052000" cy="1318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Proof of Concept</a:t>
            </a:r>
          </a:p>
          <a:p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For New Arch.</a:t>
            </a:r>
          </a:p>
        </p:txBody>
      </p:sp>
      <p:sp>
        <p:nvSpPr>
          <p:cNvPr id="21" name="Rectangle 38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5276931" y="4623844"/>
            <a:ext cx="2052000" cy="1318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Reverse Engineering and </a:t>
            </a:r>
          </a:p>
          <a:p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Implementation</a:t>
            </a:r>
          </a:p>
          <a:p>
            <a:r>
              <a:rPr lang="en-US" altLang="ja-JP" sz="2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With New </a:t>
            </a:r>
            <a:r>
              <a:rPr lang="en-US" altLang="ja-JP" sz="2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Archj</a:t>
            </a:r>
            <a:endParaRPr lang="en-US" altLang="ja-JP" sz="2000" dirty="0" smtClean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</a:endParaRPr>
          </a:p>
        </p:txBody>
      </p:sp>
      <p:sp>
        <p:nvSpPr>
          <p:cNvPr id="22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9694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</p:spPr>
        <p:txBody>
          <a:bodyPr/>
          <a:lstStyle/>
          <a:p>
            <a:fld id="{ED881F7E-4721-4672-B9D1-22F8E31EDEB5}" type="slidenum">
              <a:rPr lang="en-US" altLang="ja-JP">
                <a:solidFill>
                  <a:prstClr val="black"/>
                </a:solidFill>
              </a:rPr>
              <a:pPr/>
              <a:t>21</a:t>
            </a:fld>
            <a:endParaRPr lang="en-US" altLang="ja-JP">
              <a:solidFill>
                <a:prstClr val="black"/>
              </a:solidFill>
            </a:endParaRPr>
          </a:p>
        </p:txBody>
      </p:sp>
      <p:graphicFrame>
        <p:nvGraphicFramePr>
          <p:cNvPr id="27" name="表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14114291"/>
              </p:ext>
            </p:extLst>
          </p:nvPr>
        </p:nvGraphicFramePr>
        <p:xfrm>
          <a:off x="1019265" y="1190317"/>
          <a:ext cx="7596820" cy="1232291"/>
        </p:xfrm>
        <a:graphic>
          <a:graphicData uri="http://schemas.openxmlformats.org/drawingml/2006/table">
            <a:tbl>
              <a:tblPr firstRow="1" bandRow="1" bandCol="1"/>
              <a:tblGrid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</a:tblGrid>
              <a:tr h="294815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FY14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FY15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FY16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FY17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FY18</a:t>
                      </a:r>
                      <a:r>
                        <a:rPr kumimoji="1" lang="ja-JP" altLang="en-US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～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866531">
                <a:tc>
                  <a:txBody>
                    <a:bodyPr/>
                    <a:lstStyle/>
                    <a:p>
                      <a:endParaRPr kumimoji="1" lang="en-US" altLang="ja-JP" sz="1400" b="0" dirty="0" smtClean="0">
                        <a:latin typeface="+mn-ea"/>
                        <a:ea typeface="+mn-ea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400" b="0" dirty="0">
                        <a:latin typeface="+mn-ea"/>
                        <a:ea typeface="+mn-ea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" name="AutoShape 40"/>
          <p:cNvSpPr>
            <a:spLocks noChangeArrowheads="1"/>
          </p:cNvSpPr>
          <p:nvPr/>
        </p:nvSpPr>
        <p:spPr bwMode="gray">
          <a:xfrm>
            <a:off x="1140896" y="1792297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D0C8F4"/>
              </a:gs>
              <a:gs pos="100000">
                <a:srgbClr val="9D96D2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vert="horz"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n-ea"/>
                <a:ea typeface="+mn-ea"/>
              </a:rPr>
              <a:t>Preparation</a:t>
            </a:r>
            <a:endParaRPr kumimoji="0" lang="ja-JP" altLang="en-US" sz="1600" kern="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33" name="AutoShape 40"/>
          <p:cNvSpPr>
            <a:spLocks noChangeArrowheads="1"/>
          </p:cNvSpPr>
          <p:nvPr/>
        </p:nvSpPr>
        <p:spPr bwMode="gray">
          <a:xfrm>
            <a:off x="2653064" y="1792297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FDD5EB"/>
              </a:gs>
              <a:gs pos="100000">
                <a:srgbClr val="BE96BD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vert="horz" wrap="none" anchor="ctr"/>
          <a:lstStyle/>
          <a:p>
            <a:pPr algn="ctr"/>
            <a:r>
              <a:rPr kumimoji="0" lang="en-US" altLang="ja-JP" sz="1600" kern="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rgbClr val="8E4A5D"/>
                </a:solidFill>
                <a:latin typeface="+mn-ea"/>
                <a:ea typeface="+mn-ea"/>
              </a:rPr>
              <a:t>Planning</a:t>
            </a:r>
            <a:endParaRPr kumimoji="0" lang="ja-JP" altLang="en-US" sz="1600" kern="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rgbClr val="8E4A5D"/>
              </a:solidFill>
              <a:latin typeface="+mn-ea"/>
              <a:ea typeface="+mn-ea"/>
            </a:endParaRPr>
          </a:p>
        </p:txBody>
      </p:sp>
      <p:sp>
        <p:nvSpPr>
          <p:cNvPr id="34" name="AutoShape 40"/>
          <p:cNvSpPr>
            <a:spLocks noChangeArrowheads="1"/>
          </p:cNvSpPr>
          <p:nvPr/>
        </p:nvSpPr>
        <p:spPr bwMode="gray">
          <a:xfrm>
            <a:off x="4165232" y="1792297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C8F4E8"/>
              </a:gs>
              <a:gs pos="100000">
                <a:srgbClr val="96D2AD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rgbClr val="000000"/>
                </a:solidFill>
                <a:latin typeface="+mn-ea"/>
                <a:ea typeface="+mn-ea"/>
              </a:rPr>
              <a:t>Implementation</a:t>
            </a:r>
            <a:endParaRPr kumimoji="0" lang="ja-JP" altLang="en-US" sz="1600" kern="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7" name="AutoShape 40"/>
          <p:cNvSpPr>
            <a:spLocks noChangeArrowheads="1"/>
          </p:cNvSpPr>
          <p:nvPr/>
        </p:nvSpPr>
        <p:spPr bwMode="gray">
          <a:xfrm>
            <a:off x="5677400" y="1792297"/>
            <a:ext cx="2952328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+mn-ea"/>
                <a:ea typeface="+mn-ea"/>
              </a:rPr>
              <a:t>Deployment</a:t>
            </a:r>
            <a:endParaRPr kumimoji="0" lang="ja-JP" altLang="en-US" sz="1600" kern="0" dirty="0">
              <a:ln>
                <a:solidFill>
                  <a:schemeClr val="bg1"/>
                </a:solidFill>
              </a:ln>
              <a:solidFill>
                <a:srgbClr val="FFFFFF"/>
              </a:solidFill>
              <a:latin typeface="+mn-ea"/>
              <a:ea typeface="+mn-ea"/>
            </a:endParaRPr>
          </a:p>
        </p:txBody>
      </p:sp>
      <p:cxnSp>
        <p:nvCxnSpPr>
          <p:cNvPr id="38" name="直線コネクタ 37"/>
          <p:cNvCxnSpPr/>
          <p:nvPr/>
        </p:nvCxnSpPr>
        <p:spPr bwMode="auto">
          <a:xfrm>
            <a:off x="3656107" y="1721161"/>
            <a:ext cx="0" cy="50400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44" name="表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43288101"/>
              </p:ext>
            </p:extLst>
          </p:nvPr>
        </p:nvGraphicFramePr>
        <p:xfrm>
          <a:off x="113191" y="3338286"/>
          <a:ext cx="8597902" cy="29674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4025"/>
                <a:gridCol w="703777"/>
                <a:gridCol w="679253"/>
                <a:gridCol w="568976"/>
                <a:gridCol w="638628"/>
                <a:gridCol w="569911"/>
                <a:gridCol w="663803"/>
                <a:gridCol w="605571"/>
                <a:gridCol w="761057"/>
                <a:gridCol w="636344"/>
                <a:gridCol w="551543"/>
                <a:gridCol w="713957"/>
                <a:gridCol w="761057"/>
              </a:tblGrid>
              <a:tr h="387768"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FY2016/1Q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FY2016/2Q</a:t>
                      </a:r>
                      <a:endParaRPr kumimoji="1" lang="ja-JP" altLang="en-US" sz="1600" b="0" dirty="0" smtClean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kern="12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FY2016/3Q</a:t>
                      </a:r>
                      <a:endParaRPr kumimoji="1" lang="ja-JP" altLang="en-US" sz="1600" b="0" dirty="0" smtClean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FY2016/4Q</a:t>
                      </a:r>
                      <a:endParaRPr kumimoji="1" lang="ja-JP" altLang="en-US" sz="1600" b="0" dirty="0" smtClean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2016</a:t>
                      </a:r>
                      <a:r>
                        <a:rPr kumimoji="1" lang="ja-JP" altLang="en-US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－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R="0"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21998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atin typeface="+mj-ea"/>
                          <a:ea typeface="+mj-ea"/>
                        </a:rPr>
                        <a:t>Activity</a:t>
                      </a: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L="18000" marR="18000" marT="36000" marB="36000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5" name="ホームベース 44"/>
          <p:cNvSpPr/>
          <p:nvPr/>
        </p:nvSpPr>
        <p:spPr bwMode="auto">
          <a:xfrm>
            <a:off x="1585812" y="4330794"/>
            <a:ext cx="6336000" cy="763715"/>
          </a:xfrm>
          <a:prstGeom prst="homePlate">
            <a:avLst>
              <a:gd name="adj" fmla="val 12297"/>
            </a:avLst>
          </a:prstGeom>
          <a:ln w="25400"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72000" r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000" dirty="0" smtClean="0">
                <a:solidFill>
                  <a:schemeClr val="tx2"/>
                </a:solidFill>
                <a:latin typeface="+mj-ea"/>
                <a:ea typeface="+mj-ea"/>
              </a:rPr>
              <a:t>New Architecture </a:t>
            </a:r>
            <a:r>
              <a:rPr lang="en-US" altLang="ja-JP" sz="2000" dirty="0" err="1" smtClean="0">
                <a:solidFill>
                  <a:schemeClr val="tx2"/>
                </a:solidFill>
                <a:latin typeface="+mj-ea"/>
                <a:ea typeface="+mj-ea"/>
              </a:rPr>
              <a:t>PoC</a:t>
            </a:r>
            <a:endParaRPr lang="en-US" altLang="ja-JP" sz="20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6" name="ホームベース 45"/>
          <p:cNvSpPr/>
          <p:nvPr/>
        </p:nvSpPr>
        <p:spPr bwMode="auto">
          <a:xfrm>
            <a:off x="5265186" y="5305365"/>
            <a:ext cx="2688644" cy="863200"/>
          </a:xfrm>
          <a:prstGeom prst="homePlate">
            <a:avLst>
              <a:gd name="adj" fmla="val 12297"/>
            </a:avLst>
          </a:prstGeom>
          <a:ln w="25400"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72000" r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000" dirty="0" smtClean="0">
                <a:solidFill>
                  <a:schemeClr val="tx2"/>
                </a:solidFill>
                <a:latin typeface="+mj-ea"/>
                <a:ea typeface="+mj-ea"/>
              </a:rPr>
              <a:t>Reverse Engineering</a:t>
            </a:r>
          </a:p>
          <a:p>
            <a:pPr algn="ctr">
              <a:spcAft>
                <a:spcPts val="600"/>
              </a:spcAft>
            </a:pPr>
            <a:r>
              <a:rPr lang="en-US" altLang="ja-JP" sz="2000" dirty="0" smtClean="0">
                <a:solidFill>
                  <a:schemeClr val="tx2"/>
                </a:solidFill>
                <a:latin typeface="+mj-ea"/>
                <a:ea typeface="+mj-ea"/>
              </a:rPr>
              <a:t>Trial</a:t>
            </a:r>
          </a:p>
        </p:txBody>
      </p:sp>
      <p:sp>
        <p:nvSpPr>
          <p:cNvPr id="48" name="ホームベース 47"/>
          <p:cNvSpPr/>
          <p:nvPr/>
        </p:nvSpPr>
        <p:spPr bwMode="auto">
          <a:xfrm>
            <a:off x="7919833" y="4330794"/>
            <a:ext cx="977424" cy="1837770"/>
          </a:xfrm>
          <a:prstGeom prst="homePlate">
            <a:avLst>
              <a:gd name="adj" fmla="val 12297"/>
            </a:avLst>
          </a:prstGeom>
          <a:ln w="25400"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72000" r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000" u="sng" dirty="0" smtClean="0">
                <a:solidFill>
                  <a:schemeClr val="tx2"/>
                </a:solidFill>
                <a:latin typeface="+mj-ea"/>
                <a:ea typeface="+mj-ea"/>
              </a:rPr>
              <a:t>Dev.</a:t>
            </a:r>
            <a:endParaRPr lang="en-US" altLang="ja-JP" sz="2000" u="sng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cxnSp>
        <p:nvCxnSpPr>
          <p:cNvPr id="7" name="直線コネクタ 6"/>
          <p:cNvCxnSpPr/>
          <p:nvPr/>
        </p:nvCxnSpPr>
        <p:spPr bwMode="auto">
          <a:xfrm>
            <a:off x="6151312" y="3643086"/>
            <a:ext cx="0" cy="267062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線コネクタ 8"/>
          <p:cNvCxnSpPr>
            <a:stCxn id="33" idx="1"/>
          </p:cNvCxnSpPr>
          <p:nvPr/>
        </p:nvCxnSpPr>
        <p:spPr bwMode="auto">
          <a:xfrm flipH="1">
            <a:off x="113192" y="1972317"/>
            <a:ext cx="2539872" cy="132242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直線コネクタ 48"/>
          <p:cNvCxnSpPr>
            <a:stCxn id="33" idx="3"/>
          </p:cNvCxnSpPr>
          <p:nvPr/>
        </p:nvCxnSpPr>
        <p:spPr bwMode="auto">
          <a:xfrm>
            <a:off x="4093224" y="1972317"/>
            <a:ext cx="4536504" cy="132242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円/楕円 49"/>
          <p:cNvSpPr/>
          <p:nvPr/>
        </p:nvSpPr>
        <p:spPr bwMode="gray">
          <a:xfrm>
            <a:off x="4410340" y="5005516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1" name="円/楕円 50"/>
          <p:cNvSpPr/>
          <p:nvPr/>
        </p:nvSpPr>
        <p:spPr bwMode="gray">
          <a:xfrm>
            <a:off x="4474798" y="5066102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 bwMode="gray">
          <a:xfrm>
            <a:off x="4440383" y="5161378"/>
            <a:ext cx="91723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/IF system</a:t>
            </a:r>
            <a:endParaRPr lang="ja-JP" altLang="en-US" sz="1200" kern="0" dirty="0" smtClean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4" name="円/楕円 53"/>
          <p:cNvSpPr/>
          <p:nvPr/>
        </p:nvSpPr>
        <p:spPr bwMode="gray">
          <a:xfrm>
            <a:off x="1004518" y="39933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5" name="円/楕円 54"/>
          <p:cNvSpPr/>
          <p:nvPr/>
        </p:nvSpPr>
        <p:spPr bwMode="gray">
          <a:xfrm>
            <a:off x="1068976" y="4053908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56" name="テキスト ボックス 55"/>
          <p:cNvSpPr txBox="1"/>
          <p:nvPr/>
        </p:nvSpPr>
        <p:spPr bwMode="gray">
          <a:xfrm>
            <a:off x="995286" y="4149184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23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808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</p:spPr>
        <p:txBody>
          <a:bodyPr/>
          <a:lstStyle/>
          <a:p>
            <a:fld id="{ED881F7E-4721-4672-B9D1-22F8E31EDEB5}" type="slidenum">
              <a:rPr lang="en-US" altLang="ja-JP">
                <a:solidFill>
                  <a:prstClr val="black"/>
                </a:solidFill>
              </a:rPr>
              <a:pPr/>
              <a:t>22</a:t>
            </a:fld>
            <a:endParaRPr lang="en-US" altLang="ja-JP">
              <a:solidFill>
                <a:prstClr val="black"/>
              </a:solidFill>
            </a:endParaRPr>
          </a:p>
        </p:txBody>
      </p:sp>
      <p:graphicFrame>
        <p:nvGraphicFramePr>
          <p:cNvPr id="27" name="表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18672674"/>
              </p:ext>
            </p:extLst>
          </p:nvPr>
        </p:nvGraphicFramePr>
        <p:xfrm>
          <a:off x="1019265" y="1190317"/>
          <a:ext cx="7596820" cy="1232291"/>
        </p:xfrm>
        <a:graphic>
          <a:graphicData uri="http://schemas.openxmlformats.org/drawingml/2006/table">
            <a:tbl>
              <a:tblPr firstRow="1" bandRow="1" bandCol="1"/>
              <a:tblGrid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</a:tblGrid>
              <a:tr h="294815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FY14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FY15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FY16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FY17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FY18</a:t>
                      </a:r>
                      <a:r>
                        <a:rPr kumimoji="1" lang="ja-JP" altLang="en-US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～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866531">
                <a:tc>
                  <a:txBody>
                    <a:bodyPr/>
                    <a:lstStyle/>
                    <a:p>
                      <a:endParaRPr kumimoji="1" lang="en-US" altLang="ja-JP" sz="1400" b="0" dirty="0" smtClean="0">
                        <a:latin typeface="+mn-ea"/>
                        <a:ea typeface="+mn-ea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400" b="0" dirty="0">
                        <a:latin typeface="+mn-ea"/>
                        <a:ea typeface="+mn-ea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" name="AutoShape 40"/>
          <p:cNvSpPr>
            <a:spLocks noChangeArrowheads="1"/>
          </p:cNvSpPr>
          <p:nvPr/>
        </p:nvSpPr>
        <p:spPr bwMode="gray">
          <a:xfrm>
            <a:off x="1140896" y="1792297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D0C8F4"/>
              </a:gs>
              <a:gs pos="100000">
                <a:srgbClr val="9D96D2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vert="horz"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n-ea"/>
                <a:ea typeface="+mn-ea"/>
              </a:rPr>
              <a:t>Preparation</a:t>
            </a:r>
            <a:endParaRPr kumimoji="0" lang="ja-JP" altLang="en-US" sz="1600" kern="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33" name="AutoShape 40"/>
          <p:cNvSpPr>
            <a:spLocks noChangeArrowheads="1"/>
          </p:cNvSpPr>
          <p:nvPr/>
        </p:nvSpPr>
        <p:spPr bwMode="gray">
          <a:xfrm>
            <a:off x="2653064" y="1792297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FDD5EB"/>
              </a:gs>
              <a:gs pos="100000">
                <a:srgbClr val="BE96BD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vert="horz" wrap="none" anchor="ctr"/>
          <a:lstStyle/>
          <a:p>
            <a:pPr algn="ctr"/>
            <a:r>
              <a:rPr kumimoji="0" lang="en-US" altLang="ja-JP" sz="1600" kern="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rgbClr val="8E4A5D"/>
                </a:solidFill>
                <a:latin typeface="+mn-ea"/>
                <a:ea typeface="+mn-ea"/>
              </a:rPr>
              <a:t>Planning</a:t>
            </a:r>
            <a:endParaRPr kumimoji="0" lang="ja-JP" altLang="en-US" sz="1600" kern="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rgbClr val="8E4A5D"/>
              </a:solidFill>
              <a:latin typeface="+mn-ea"/>
              <a:ea typeface="+mn-ea"/>
            </a:endParaRPr>
          </a:p>
        </p:txBody>
      </p:sp>
      <p:sp>
        <p:nvSpPr>
          <p:cNvPr id="34" name="AutoShape 40"/>
          <p:cNvSpPr>
            <a:spLocks noChangeArrowheads="1"/>
          </p:cNvSpPr>
          <p:nvPr/>
        </p:nvSpPr>
        <p:spPr bwMode="gray">
          <a:xfrm>
            <a:off x="4165232" y="1792297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C8F4E8"/>
              </a:gs>
              <a:gs pos="100000">
                <a:srgbClr val="96D2AD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rgbClr val="000000"/>
                </a:solidFill>
                <a:latin typeface="+mn-ea"/>
                <a:ea typeface="+mn-ea"/>
              </a:rPr>
              <a:t>Implementation</a:t>
            </a:r>
            <a:endParaRPr kumimoji="0" lang="ja-JP" altLang="en-US" sz="1600" kern="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7" name="AutoShape 40"/>
          <p:cNvSpPr>
            <a:spLocks noChangeArrowheads="1"/>
          </p:cNvSpPr>
          <p:nvPr/>
        </p:nvSpPr>
        <p:spPr bwMode="gray">
          <a:xfrm>
            <a:off x="5677400" y="1792297"/>
            <a:ext cx="2952328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+mn-ea"/>
                <a:ea typeface="+mn-ea"/>
              </a:rPr>
              <a:t>Deployment</a:t>
            </a:r>
            <a:endParaRPr kumimoji="0" lang="ja-JP" altLang="en-US" sz="1600" kern="0" dirty="0">
              <a:ln>
                <a:solidFill>
                  <a:schemeClr val="bg1"/>
                </a:solidFill>
              </a:ln>
              <a:solidFill>
                <a:srgbClr val="FFFFFF"/>
              </a:solidFill>
              <a:latin typeface="+mn-ea"/>
              <a:ea typeface="+mn-ea"/>
            </a:endParaRPr>
          </a:p>
        </p:txBody>
      </p:sp>
      <p:cxnSp>
        <p:nvCxnSpPr>
          <p:cNvPr id="38" name="直線コネクタ 37"/>
          <p:cNvCxnSpPr/>
          <p:nvPr/>
        </p:nvCxnSpPr>
        <p:spPr bwMode="auto">
          <a:xfrm>
            <a:off x="3656107" y="1721161"/>
            <a:ext cx="0" cy="50400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44" name="表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30609082"/>
              </p:ext>
            </p:extLst>
          </p:nvPr>
        </p:nvGraphicFramePr>
        <p:xfrm>
          <a:off x="113191" y="3338286"/>
          <a:ext cx="8597902" cy="29674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4025"/>
                <a:gridCol w="703777"/>
                <a:gridCol w="679253"/>
                <a:gridCol w="568976"/>
                <a:gridCol w="638628"/>
                <a:gridCol w="569911"/>
                <a:gridCol w="663803"/>
                <a:gridCol w="605571"/>
                <a:gridCol w="761057"/>
                <a:gridCol w="636344"/>
                <a:gridCol w="551543"/>
                <a:gridCol w="713957"/>
                <a:gridCol w="761057"/>
              </a:tblGrid>
              <a:tr h="387768"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FY2016/1Q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FY2016/2Q</a:t>
                      </a:r>
                      <a:endParaRPr kumimoji="1" lang="ja-JP" altLang="en-US" sz="1600" b="0" dirty="0" smtClean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kern="12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FY2016/3Q</a:t>
                      </a:r>
                      <a:endParaRPr kumimoji="1" lang="ja-JP" altLang="en-US" sz="1600" b="0" dirty="0" smtClean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FY2016/4Q</a:t>
                      </a:r>
                      <a:endParaRPr kumimoji="1" lang="ja-JP" altLang="en-US" sz="1600" b="0" dirty="0" smtClean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2016</a:t>
                      </a:r>
                      <a:r>
                        <a:rPr kumimoji="1" lang="ja-JP" altLang="en-US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－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R="0"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21998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atin typeface="+mj-ea"/>
                          <a:ea typeface="+mj-ea"/>
                        </a:rPr>
                        <a:t>Activity</a:t>
                      </a: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L="18000" marR="18000" marT="36000" marB="36000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5" name="ホームベース 44"/>
          <p:cNvSpPr/>
          <p:nvPr/>
        </p:nvSpPr>
        <p:spPr bwMode="auto">
          <a:xfrm>
            <a:off x="1585812" y="4330794"/>
            <a:ext cx="6336000" cy="763715"/>
          </a:xfrm>
          <a:prstGeom prst="homePlate">
            <a:avLst>
              <a:gd name="adj" fmla="val 12297"/>
            </a:avLst>
          </a:prstGeom>
          <a:ln w="25400"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72000" r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000" dirty="0" smtClean="0">
                <a:solidFill>
                  <a:schemeClr val="tx2"/>
                </a:solidFill>
                <a:latin typeface="+mj-ea"/>
                <a:ea typeface="+mj-ea"/>
              </a:rPr>
              <a:t>New Architecture </a:t>
            </a:r>
            <a:r>
              <a:rPr lang="en-US" altLang="ja-JP" sz="2000" dirty="0" err="1" smtClean="0">
                <a:solidFill>
                  <a:schemeClr val="tx2"/>
                </a:solidFill>
                <a:latin typeface="+mj-ea"/>
                <a:ea typeface="+mj-ea"/>
              </a:rPr>
              <a:t>PoC</a:t>
            </a:r>
            <a:endParaRPr lang="en-US" altLang="ja-JP" sz="20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6" name="ホームベース 45"/>
          <p:cNvSpPr/>
          <p:nvPr/>
        </p:nvSpPr>
        <p:spPr bwMode="auto">
          <a:xfrm>
            <a:off x="5265186" y="5305365"/>
            <a:ext cx="2688644" cy="863200"/>
          </a:xfrm>
          <a:prstGeom prst="homePlate">
            <a:avLst>
              <a:gd name="adj" fmla="val 12297"/>
            </a:avLst>
          </a:prstGeom>
          <a:ln w="25400"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72000" r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000" dirty="0" smtClean="0">
                <a:solidFill>
                  <a:schemeClr val="tx2"/>
                </a:solidFill>
                <a:latin typeface="+mj-ea"/>
                <a:ea typeface="+mj-ea"/>
              </a:rPr>
              <a:t>Reverse Engineering</a:t>
            </a:r>
          </a:p>
          <a:p>
            <a:pPr algn="ctr">
              <a:spcAft>
                <a:spcPts val="600"/>
              </a:spcAft>
            </a:pPr>
            <a:r>
              <a:rPr lang="en-US" altLang="ja-JP" sz="2000" dirty="0" smtClean="0">
                <a:solidFill>
                  <a:schemeClr val="tx2"/>
                </a:solidFill>
                <a:latin typeface="+mj-ea"/>
                <a:ea typeface="+mj-ea"/>
              </a:rPr>
              <a:t>Trial</a:t>
            </a:r>
          </a:p>
        </p:txBody>
      </p:sp>
      <p:sp>
        <p:nvSpPr>
          <p:cNvPr id="48" name="ホームベース 47"/>
          <p:cNvSpPr/>
          <p:nvPr/>
        </p:nvSpPr>
        <p:spPr bwMode="auto">
          <a:xfrm>
            <a:off x="7919833" y="4330794"/>
            <a:ext cx="977424" cy="1837770"/>
          </a:xfrm>
          <a:prstGeom prst="homePlate">
            <a:avLst>
              <a:gd name="adj" fmla="val 12297"/>
            </a:avLst>
          </a:prstGeom>
          <a:ln w="25400"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72000" r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000" u="sng" dirty="0" smtClean="0">
                <a:solidFill>
                  <a:schemeClr val="tx2"/>
                </a:solidFill>
                <a:latin typeface="+mj-ea"/>
                <a:ea typeface="+mj-ea"/>
              </a:rPr>
              <a:t>Dev.</a:t>
            </a:r>
            <a:endParaRPr lang="en-US" altLang="ja-JP" sz="2000" u="sng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cxnSp>
        <p:nvCxnSpPr>
          <p:cNvPr id="7" name="直線コネクタ 6"/>
          <p:cNvCxnSpPr/>
          <p:nvPr/>
        </p:nvCxnSpPr>
        <p:spPr bwMode="auto">
          <a:xfrm>
            <a:off x="6151312" y="3643086"/>
            <a:ext cx="0" cy="267062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線コネクタ 8"/>
          <p:cNvCxnSpPr>
            <a:stCxn id="33" idx="1"/>
          </p:cNvCxnSpPr>
          <p:nvPr/>
        </p:nvCxnSpPr>
        <p:spPr bwMode="auto">
          <a:xfrm flipH="1">
            <a:off x="113192" y="1972317"/>
            <a:ext cx="2539872" cy="132242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直線コネクタ 48"/>
          <p:cNvCxnSpPr>
            <a:stCxn id="33" idx="3"/>
          </p:cNvCxnSpPr>
          <p:nvPr/>
        </p:nvCxnSpPr>
        <p:spPr bwMode="auto">
          <a:xfrm>
            <a:off x="4093224" y="1972317"/>
            <a:ext cx="4536504" cy="132242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円/楕円 53"/>
          <p:cNvSpPr/>
          <p:nvPr/>
        </p:nvSpPr>
        <p:spPr bwMode="gray">
          <a:xfrm>
            <a:off x="1004518" y="39933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5" name="円/楕円 54"/>
          <p:cNvSpPr/>
          <p:nvPr/>
        </p:nvSpPr>
        <p:spPr bwMode="gray">
          <a:xfrm>
            <a:off x="1068976" y="4053908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56" name="テキスト ボックス 55"/>
          <p:cNvSpPr txBox="1"/>
          <p:nvPr/>
        </p:nvSpPr>
        <p:spPr bwMode="gray">
          <a:xfrm>
            <a:off x="995286" y="4149184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23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800132" y="3914776"/>
            <a:ext cx="7300881" cy="1275178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25" name="円/楕円 24"/>
          <p:cNvSpPr/>
          <p:nvPr/>
        </p:nvSpPr>
        <p:spPr bwMode="gray">
          <a:xfrm>
            <a:off x="4410340" y="5005516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6" name="円/楕円 25"/>
          <p:cNvSpPr/>
          <p:nvPr/>
        </p:nvSpPr>
        <p:spPr bwMode="gray">
          <a:xfrm>
            <a:off x="4474798" y="5066102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 bwMode="gray">
          <a:xfrm>
            <a:off x="4440383" y="5161378"/>
            <a:ext cx="91723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/IF system</a:t>
            </a:r>
            <a:endParaRPr lang="ja-JP" altLang="en-US" sz="1200" kern="0" dirty="0" smtClean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39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/>
        </p:nvSpPr>
        <p:spPr>
          <a:xfrm>
            <a:off x="255494" y="879543"/>
            <a:ext cx="88885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What is requirement for new architecture</a:t>
            </a:r>
            <a:endParaRPr lang="en-US" altLang="ja-JP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円/楕円 1"/>
          <p:cNvSpPr/>
          <p:nvPr/>
        </p:nvSpPr>
        <p:spPr bwMode="auto">
          <a:xfrm>
            <a:off x="2859317" y="1770938"/>
            <a:ext cx="2510972" cy="2438205"/>
          </a:xfrm>
          <a:prstGeom prst="ellipse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chemeClr val="tx1"/>
                </a:solidFill>
                <a:latin typeface="+mj-ea"/>
                <a:ea typeface="+mj-ea"/>
              </a:rPr>
              <a:t>Simple</a:t>
            </a:r>
            <a:endParaRPr kumimoji="1" lang="ja-JP" altLang="en-US" sz="3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円/楕円 11"/>
          <p:cNvSpPr/>
          <p:nvPr/>
        </p:nvSpPr>
        <p:spPr bwMode="auto">
          <a:xfrm>
            <a:off x="1763491" y="3519908"/>
            <a:ext cx="2510972" cy="2438205"/>
          </a:xfrm>
          <a:prstGeom prst="ellipse">
            <a:avLst/>
          </a:prstGeom>
          <a:noFill/>
          <a:ln w="25400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chemeClr val="tx1"/>
                </a:solidFill>
                <a:latin typeface="+mj-ea"/>
                <a:ea typeface="+mj-ea"/>
              </a:rPr>
              <a:t>Stable</a:t>
            </a:r>
            <a:endParaRPr kumimoji="1" lang="ja-JP" altLang="en-US" sz="3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円/楕円 12"/>
          <p:cNvSpPr/>
          <p:nvPr/>
        </p:nvSpPr>
        <p:spPr bwMode="auto">
          <a:xfrm>
            <a:off x="3875315" y="3505394"/>
            <a:ext cx="2510972" cy="2438205"/>
          </a:xfrm>
          <a:prstGeom prst="ellipse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chemeClr val="tx1"/>
                </a:solidFill>
                <a:latin typeface="+mj-ea"/>
                <a:ea typeface="+mj-ea"/>
              </a:rPr>
              <a:t>Flexible</a:t>
            </a:r>
            <a:endParaRPr kumimoji="1" lang="ja-JP" altLang="en-US" sz="3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円/楕円 14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6" name="円/楕円 15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11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5386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/>
        </p:nvSpPr>
        <p:spPr>
          <a:xfrm>
            <a:off x="255494" y="879543"/>
            <a:ext cx="88885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What is requirement for new architecture</a:t>
            </a:r>
            <a:endParaRPr lang="en-US" altLang="ja-JP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円/楕円 1"/>
          <p:cNvSpPr/>
          <p:nvPr/>
        </p:nvSpPr>
        <p:spPr bwMode="auto">
          <a:xfrm>
            <a:off x="2859317" y="1770938"/>
            <a:ext cx="2510972" cy="2438205"/>
          </a:xfrm>
          <a:prstGeom prst="ellipse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chemeClr val="tx1"/>
                </a:solidFill>
                <a:latin typeface="+mj-ea"/>
                <a:ea typeface="+mj-ea"/>
              </a:rPr>
              <a:t>Simple</a:t>
            </a:r>
            <a:endParaRPr kumimoji="1" lang="ja-JP" altLang="en-US" sz="3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円/楕円 11"/>
          <p:cNvSpPr/>
          <p:nvPr/>
        </p:nvSpPr>
        <p:spPr bwMode="auto">
          <a:xfrm>
            <a:off x="1763491" y="3519908"/>
            <a:ext cx="2510972" cy="2438205"/>
          </a:xfrm>
          <a:prstGeom prst="ellipse">
            <a:avLst/>
          </a:prstGeom>
          <a:noFill/>
          <a:ln w="25400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chemeClr val="tx1"/>
                </a:solidFill>
                <a:latin typeface="+mj-ea"/>
                <a:ea typeface="+mj-ea"/>
              </a:rPr>
              <a:t>Stable</a:t>
            </a:r>
            <a:endParaRPr kumimoji="1" lang="ja-JP" altLang="en-US" sz="3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円/楕円 12"/>
          <p:cNvSpPr/>
          <p:nvPr/>
        </p:nvSpPr>
        <p:spPr bwMode="auto">
          <a:xfrm>
            <a:off x="3875315" y="3505394"/>
            <a:ext cx="2510972" cy="2438205"/>
          </a:xfrm>
          <a:prstGeom prst="ellipse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chemeClr val="tx1"/>
                </a:solidFill>
                <a:latin typeface="+mj-ea"/>
                <a:ea typeface="+mj-ea"/>
              </a:rPr>
              <a:t>Flexible</a:t>
            </a:r>
            <a:endParaRPr kumimoji="1" lang="ja-JP" altLang="en-US" sz="3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円/楕円 14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6" name="円/楕円 15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11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297806" y="5336360"/>
            <a:ext cx="8424058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en-US" altLang="ja-JP" sz="240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Stable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Minimize service</a:t>
            </a:r>
          </a:p>
          <a:p>
            <a:pPr lvl="2"/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outage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ja-JP" sz="2000" dirty="0" smtClean="0">
              <a:latin typeface="+mj-ea"/>
              <a:ea typeface="+mj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551765" y="1523169"/>
            <a:ext cx="8424058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en-US" altLang="ja-JP" sz="2400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Simple</a:t>
            </a:r>
            <a:endParaRPr lang="en-US" altLang="ja-JP" sz="2000" dirty="0" smtClean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+mj-ea"/>
              <a:ea typeface="+mj-ea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Simple to use for User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Simple to maintain for SI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Consist of universal technology</a:t>
            </a:r>
          </a:p>
          <a:p>
            <a:pPr lvl="2"/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 which is available anywhere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588000" y="5346091"/>
            <a:ext cx="842405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n"/>
            </a:pPr>
            <a:r>
              <a:rPr lang="en-US" altLang="ja-JP" sz="2400" dirty="0" smtClean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Flexible</a:t>
            </a:r>
            <a:endParaRPr lang="en-US" altLang="ja-JP" sz="2400" dirty="0">
              <a:ln>
                <a:solidFill>
                  <a:srgbClr val="C00000"/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Can respond to </a:t>
            </a:r>
          </a:p>
          <a:p>
            <a:pPr lvl="2"/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requirement change</a:t>
            </a:r>
          </a:p>
          <a:p>
            <a:pPr lvl="2"/>
            <a:r>
              <a:rPr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</a:t>
            </a:r>
            <a:r>
              <a:rPr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flexibly. </a:t>
            </a:r>
            <a:endParaRPr lang="en-US" altLang="ja-JP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四角形吹き出し 19"/>
          <p:cNvSpPr/>
          <p:nvPr/>
        </p:nvSpPr>
        <p:spPr bwMode="auto">
          <a:xfrm>
            <a:off x="-1610435" y="2975212"/>
            <a:ext cx="2688608" cy="1937981"/>
          </a:xfrm>
          <a:prstGeom prst="wedgeRectCallout">
            <a:avLst>
              <a:gd name="adj1" fmla="val 36563"/>
              <a:gd name="adj2" fmla="val 70166"/>
            </a:avLst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kumimoji="1"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kumimoji="1" lang="en-US" altLang="ja-JP" sz="1800" dirty="0" err="1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Microservice</a:t>
            </a:r>
            <a:endParaRPr kumimoji="1" lang="en-US" altLang="ja-JP" sz="1800" dirty="0" smtClean="0">
              <a:solidFill>
                <a:schemeClr val="tx1"/>
              </a:solidFill>
              <a:latin typeface="+mn-ea"/>
              <a:ea typeface="+mn-ea"/>
              <a:cs typeface="Meiryo UI" pitchFamily="50" charset="-128"/>
            </a:endParaRPr>
          </a:p>
          <a:p>
            <a:r>
              <a:rPr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REST I/F</a:t>
            </a:r>
            <a:endParaRPr kumimoji="1" lang="en-US" altLang="ja-JP" sz="1800" dirty="0" smtClean="0">
              <a:solidFill>
                <a:schemeClr val="tx1"/>
              </a:solidFill>
              <a:latin typeface="+mn-ea"/>
              <a:ea typeface="+mn-ea"/>
              <a:cs typeface="Meiryo UI" pitchFamily="50" charset="-128"/>
            </a:endParaRPr>
          </a:p>
          <a:p>
            <a:r>
              <a:rPr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Release Management</a:t>
            </a:r>
          </a:p>
          <a:p>
            <a:r>
              <a:rPr kumimoji="1"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API Management</a:t>
            </a:r>
          </a:p>
          <a:p>
            <a:r>
              <a:rPr lang="ja-JP" altLang="en-US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・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Infrastructure as 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Code</a:t>
            </a:r>
          </a:p>
          <a:p>
            <a:r>
              <a:rPr lang="ja-JP" altLang="en-US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・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Cloud</a:t>
            </a:r>
            <a:endParaRPr lang="en-US" altLang="ja-JP" sz="1800" dirty="0" smtClean="0">
              <a:solidFill>
                <a:schemeClr val="tx1"/>
              </a:solidFill>
              <a:latin typeface="+mn-ea"/>
              <a:cs typeface="Meiryo UI" pitchFamily="50" charset="-128"/>
            </a:endParaRPr>
          </a:p>
          <a:p>
            <a:r>
              <a:rPr lang="ja-JP" altLang="en-US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・</a:t>
            </a:r>
            <a:r>
              <a:rPr lang="en-US" altLang="ja-JP" sz="1800" dirty="0" err="1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Docker</a:t>
            </a:r>
            <a:endParaRPr lang="en-US" altLang="ja-JP" sz="1800" dirty="0" smtClean="0">
              <a:solidFill>
                <a:schemeClr val="tx1"/>
              </a:solidFill>
              <a:latin typeface="+mn-ea"/>
              <a:cs typeface="Meiryo UI" pitchFamily="50" charset="-128"/>
            </a:endParaRPr>
          </a:p>
        </p:txBody>
      </p:sp>
      <p:sp>
        <p:nvSpPr>
          <p:cNvPr id="21" name="四角形吹き出し 20"/>
          <p:cNvSpPr/>
          <p:nvPr/>
        </p:nvSpPr>
        <p:spPr bwMode="auto">
          <a:xfrm>
            <a:off x="6196084" y="54592"/>
            <a:ext cx="2688608" cy="1407992"/>
          </a:xfrm>
          <a:prstGeom prst="wedgeRectCallout">
            <a:avLst>
              <a:gd name="adj1" fmla="val -40087"/>
              <a:gd name="adj2" fmla="val 72224"/>
            </a:avLst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kumimoji="1"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New UI</a:t>
            </a:r>
          </a:p>
          <a:p>
            <a:r>
              <a:rPr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Feature Flag</a:t>
            </a:r>
          </a:p>
          <a:p>
            <a:r>
              <a:rPr kumimoji="1"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Infrastructure as Code</a:t>
            </a:r>
          </a:p>
          <a:p>
            <a:r>
              <a:rPr kumimoji="1"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Automation</a:t>
            </a:r>
          </a:p>
          <a:p>
            <a:r>
              <a:rPr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 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 </a:t>
            </a:r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(Test/Build/Deploy)</a:t>
            </a:r>
            <a:endParaRPr lang="en-US" altLang="ja-JP" sz="1800" dirty="0" smtClean="0">
              <a:solidFill>
                <a:schemeClr val="tx1"/>
              </a:solidFill>
              <a:latin typeface="+mn-ea"/>
              <a:cs typeface="Meiryo UI" pitchFamily="50" charset="-128"/>
            </a:endParaRPr>
          </a:p>
        </p:txBody>
      </p:sp>
      <p:sp>
        <p:nvSpPr>
          <p:cNvPr id="22" name="四角形吹き出し 21"/>
          <p:cNvSpPr/>
          <p:nvPr/>
        </p:nvSpPr>
        <p:spPr bwMode="auto">
          <a:xfrm>
            <a:off x="6839804" y="2893326"/>
            <a:ext cx="2688608" cy="2038066"/>
          </a:xfrm>
          <a:prstGeom prst="wedgeRectCallout">
            <a:avLst>
              <a:gd name="adj1" fmla="val -42118"/>
              <a:gd name="adj2" fmla="val 69889"/>
            </a:avLst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kumimoji="1"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Agile</a:t>
            </a:r>
          </a:p>
          <a:p>
            <a:r>
              <a:rPr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lang="en-US" altLang="ja-JP" sz="1800" dirty="0" err="1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Microservice</a:t>
            </a:r>
            <a:endParaRPr lang="en-US" altLang="ja-JP" sz="1800" dirty="0" smtClean="0">
              <a:solidFill>
                <a:schemeClr val="tx1"/>
              </a:solidFill>
              <a:latin typeface="+mn-ea"/>
              <a:ea typeface="+mn-ea"/>
              <a:cs typeface="Meiryo UI" pitchFamily="50" charset="-128"/>
            </a:endParaRPr>
          </a:p>
          <a:p>
            <a:r>
              <a:rPr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REST I/F</a:t>
            </a:r>
          </a:p>
          <a:p>
            <a:r>
              <a:rPr lang="ja-JP" altLang="en-US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・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Release Management</a:t>
            </a:r>
          </a:p>
          <a:p>
            <a:r>
              <a:rPr lang="ja-JP" altLang="en-US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・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Feature Flag</a:t>
            </a:r>
          </a:p>
          <a:p>
            <a:r>
              <a:rPr lang="ja-JP" altLang="en-US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・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Infrastructure as Code</a:t>
            </a:r>
          </a:p>
          <a:p>
            <a:r>
              <a:rPr kumimoji="1" lang="ja-JP" altLang="en-US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・</a:t>
            </a:r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Automation</a:t>
            </a:r>
          </a:p>
          <a:p>
            <a:r>
              <a:rPr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 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 </a:t>
            </a:r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  <a:cs typeface="Meiryo UI" pitchFamily="50" charset="-128"/>
              </a:rPr>
              <a:t>(Test/Build/Deploy)</a:t>
            </a:r>
            <a:endParaRPr lang="en-US" altLang="ja-JP" sz="1800" dirty="0" smtClean="0">
              <a:solidFill>
                <a:schemeClr val="tx1"/>
              </a:solidFill>
              <a:latin typeface="+mn-ea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5122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テキスト ボックス 82"/>
          <p:cNvSpPr txBox="1"/>
          <p:nvPr/>
        </p:nvSpPr>
        <p:spPr>
          <a:xfrm>
            <a:off x="3352553" y="92165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As-I</a:t>
            </a:r>
            <a:r>
              <a:rPr kumimoji="1" lang="ja-JP" altLang="en-US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ｓ </a:t>
            </a:r>
            <a:r>
              <a:rPr kumimoji="1" lang="en-US" altLang="ja-JP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System(monolith)</a:t>
            </a:r>
            <a:endParaRPr kumimoji="1" lang="ja-JP" altLang="en-US" sz="2000" b="1" u="sng" dirty="0" smtClean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角丸四角形 5"/>
          <p:cNvSpPr/>
          <p:nvPr/>
        </p:nvSpPr>
        <p:spPr bwMode="auto">
          <a:xfrm>
            <a:off x="72000" y="1319140"/>
            <a:ext cx="1476000" cy="1728000"/>
          </a:xfrm>
          <a:prstGeom prst="round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Flexible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72000" y="3170590"/>
            <a:ext cx="1476000" cy="1728000"/>
          </a:xfrm>
          <a:prstGeom prst="roundRect">
            <a:avLst/>
          </a:prstGeom>
          <a:noFill/>
          <a:ln w="25400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Stable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正方形/長方形 8"/>
          <p:cNvSpPr/>
          <p:nvPr/>
        </p:nvSpPr>
        <p:spPr bwMode="auto">
          <a:xfrm>
            <a:off x="1586817" y="3170590"/>
            <a:ext cx="1555845" cy="172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t" anchorCtr="0"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Minimize service outage.</a:t>
            </a:r>
          </a:p>
          <a:p>
            <a:pPr marL="72000" indent="-108000">
              <a:buFont typeface="Arial" panose="020B0604020202020204" pitchFamily="34" charset="0"/>
              <a:buChar char="•"/>
            </a:pPr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Deploy new or Modified function without outage.</a:t>
            </a:r>
            <a:endParaRPr kumimoji="1" lang="ja-JP" altLang="en-US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1586817" y="1319140"/>
            <a:ext cx="1555845" cy="172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Flexible to change function or data</a:t>
            </a:r>
          </a:p>
          <a:p>
            <a:pPr marL="72000" indent="-108000">
              <a:buFont typeface="Arial" panose="020B0604020202020204" pitchFamily="34" charset="0"/>
              <a:buChar char="•"/>
            </a:pPr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Easy to change biz process flow</a:t>
            </a:r>
            <a:endParaRPr lang="ja-JP" altLang="en-US" sz="16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7" name="正方形/長方形 86"/>
          <p:cNvSpPr/>
          <p:nvPr/>
        </p:nvSpPr>
        <p:spPr bwMode="auto">
          <a:xfrm>
            <a:off x="3538186" y="1319140"/>
            <a:ext cx="2340000" cy="172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2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T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ightly coupled System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ja-JP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3538186" y="3170590"/>
            <a:ext cx="2340000" cy="172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2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It is difficult to identify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impact of system 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failure due to tightly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coupled system.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Service outage required to deploy</a:t>
            </a:r>
            <a:endParaRPr lang="ja-JP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2" name="二等辺三角形 91"/>
          <p:cNvSpPr/>
          <p:nvPr/>
        </p:nvSpPr>
        <p:spPr bwMode="auto">
          <a:xfrm rot="5400000">
            <a:off x="2551291" y="2093140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93" name="二等辺三角形 92"/>
          <p:cNvSpPr/>
          <p:nvPr/>
        </p:nvSpPr>
        <p:spPr bwMode="auto">
          <a:xfrm rot="5400000">
            <a:off x="2551291" y="3944590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grpSp>
        <p:nvGrpSpPr>
          <p:cNvPr id="159" name="グループ化 158"/>
          <p:cNvGrpSpPr/>
          <p:nvPr/>
        </p:nvGrpSpPr>
        <p:grpSpPr>
          <a:xfrm>
            <a:off x="3955898" y="1657519"/>
            <a:ext cx="1368000" cy="1296000"/>
            <a:chOff x="-2510919" y="3290963"/>
            <a:chExt cx="1440000" cy="2952000"/>
          </a:xfrm>
        </p:grpSpPr>
        <p:sp>
          <p:nvSpPr>
            <p:cNvPr id="131" name="正方形/長方形 130"/>
            <p:cNvSpPr/>
            <p:nvPr/>
          </p:nvSpPr>
          <p:spPr bwMode="auto">
            <a:xfrm>
              <a:off x="-2510919" y="3290963"/>
              <a:ext cx="1440000" cy="29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60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pic>
          <p:nvPicPr>
            <p:cNvPr id="142" name="図 1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2195919" y="3503084"/>
              <a:ext cx="810001" cy="619703"/>
            </a:xfrm>
            <a:prstGeom prst="rect">
              <a:avLst/>
            </a:prstGeom>
            <a:noFill/>
            <a:ln w="25400">
              <a:solidFill>
                <a:srgbClr val="FFC000"/>
              </a:solidFill>
              <a:miter lim="800000"/>
              <a:headEnd/>
              <a:tailEnd/>
            </a:ln>
            <a:effectLst/>
          </p:spPr>
        </p:pic>
        <p:sp>
          <p:nvSpPr>
            <p:cNvPr id="143" name="円柱 142"/>
            <p:cNvSpPr>
              <a:spLocks noChangeAspect="1"/>
            </p:cNvSpPr>
            <p:nvPr/>
          </p:nvSpPr>
          <p:spPr bwMode="auto">
            <a:xfrm>
              <a:off x="-2212119" y="5520404"/>
              <a:ext cx="842401" cy="453600"/>
            </a:xfrm>
            <a:prstGeom prst="can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</a:rPr>
                <a:t>Data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4" name="フローチャート : 定義済み処理 143"/>
            <p:cNvSpPr>
              <a:spLocks noChangeAspect="1"/>
            </p:cNvSpPr>
            <p:nvPr/>
          </p:nvSpPr>
          <p:spPr bwMode="auto">
            <a:xfrm>
              <a:off x="-2202399" y="4496773"/>
              <a:ext cx="822961" cy="551383"/>
            </a:xfrm>
            <a:prstGeom prst="flowChartPredefined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  <a:ea typeface="+mn-ea"/>
                </a:rPr>
                <a:t>Process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cxnSp>
          <p:nvCxnSpPr>
            <p:cNvPr id="146" name="直線コネクタ 145"/>
            <p:cNvCxnSpPr>
              <a:stCxn id="153" idx="2"/>
              <a:endCxn id="152" idx="0"/>
            </p:cNvCxnSpPr>
            <p:nvPr/>
          </p:nvCxnSpPr>
          <p:spPr bwMode="auto">
            <a:xfrm>
              <a:off x="-1790919" y="4208935"/>
              <a:ext cx="0" cy="175136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直線コネクタ 146"/>
            <p:cNvCxnSpPr>
              <a:stCxn id="152" idx="2"/>
              <a:endCxn id="154" idx="0"/>
            </p:cNvCxnSpPr>
            <p:nvPr/>
          </p:nvCxnSpPr>
          <p:spPr bwMode="auto">
            <a:xfrm>
              <a:off x="-1790919" y="5176070"/>
              <a:ext cx="0" cy="175134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2" name="角丸四角形 151"/>
            <p:cNvSpPr/>
            <p:nvPr/>
          </p:nvSpPr>
          <p:spPr bwMode="auto">
            <a:xfrm>
              <a:off x="-2294919" y="4384071"/>
              <a:ext cx="1008000" cy="791999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3" name="角丸四角形 152"/>
            <p:cNvSpPr/>
            <p:nvPr/>
          </p:nvSpPr>
          <p:spPr bwMode="auto">
            <a:xfrm>
              <a:off x="-2294919" y="3416935"/>
              <a:ext cx="1008000" cy="791999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4" name="角丸四角形 153"/>
            <p:cNvSpPr/>
            <p:nvPr/>
          </p:nvSpPr>
          <p:spPr bwMode="auto">
            <a:xfrm>
              <a:off x="-2294919" y="5351204"/>
              <a:ext cx="1008000" cy="792000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5" name="テキスト ボックス 154"/>
            <p:cNvSpPr txBox="1"/>
            <p:nvPr/>
          </p:nvSpPr>
          <p:spPr>
            <a:xfrm>
              <a:off x="-2349334" y="3550539"/>
              <a:ext cx="401116" cy="715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  <a:ea typeface="+mn-ea"/>
                </a:rPr>
                <a:t>UI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" name="角丸四角形 4"/>
          <p:cNvSpPr/>
          <p:nvPr/>
        </p:nvSpPr>
        <p:spPr bwMode="auto">
          <a:xfrm>
            <a:off x="72000" y="5041634"/>
            <a:ext cx="1476000" cy="1800000"/>
          </a:xfrm>
          <a:prstGeom prst="round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Simple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1586817" y="5041634"/>
            <a:ext cx="1555845" cy="18000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High usability UI</a:t>
            </a:r>
          </a:p>
          <a:p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Universal technology which is available anywhere</a:t>
            </a:r>
          </a:p>
        </p:txBody>
      </p:sp>
      <p:sp>
        <p:nvSpPr>
          <p:cNvPr id="85" name="正方形/長方形 84"/>
          <p:cNvSpPr/>
          <p:nvPr/>
        </p:nvSpPr>
        <p:spPr bwMode="auto">
          <a:xfrm>
            <a:off x="3538186" y="5041634"/>
            <a:ext cx="2340000" cy="18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Low usability (VB)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Vendor dependent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  Technology.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kumimoji="1" lang="ja-JP" altLang="en-US" sz="1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1" name="二等辺三角形 90"/>
          <p:cNvSpPr/>
          <p:nvPr/>
        </p:nvSpPr>
        <p:spPr bwMode="auto">
          <a:xfrm rot="5400000">
            <a:off x="2551291" y="5815634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724077" y="92165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Requirement</a:t>
            </a:r>
            <a:endParaRPr kumimoji="1" lang="ja-JP" altLang="en-US" sz="2000" b="1" u="sng" dirty="0" smtClean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5" name="円/楕円 174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76" name="円/楕円 175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77" name="テキスト ボックス 176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32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49" name="正方形/長方形 48"/>
          <p:cNvSpPr/>
          <p:nvPr/>
        </p:nvSpPr>
        <p:spPr bwMode="auto">
          <a:xfrm>
            <a:off x="8234738" y="2929249"/>
            <a:ext cx="2988000" cy="918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endParaRPr kumimoji="1" lang="en-US" altLang="ja-JP" sz="16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472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テキスト ボックス 82"/>
          <p:cNvSpPr txBox="1"/>
          <p:nvPr/>
        </p:nvSpPr>
        <p:spPr>
          <a:xfrm>
            <a:off x="3352553" y="92165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As-I</a:t>
            </a:r>
            <a:r>
              <a:rPr kumimoji="1" lang="ja-JP" altLang="en-US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ｓ </a:t>
            </a:r>
            <a:r>
              <a:rPr kumimoji="1" lang="en-US" altLang="ja-JP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System(monolith)</a:t>
            </a:r>
            <a:endParaRPr kumimoji="1" lang="ja-JP" altLang="en-US" sz="2000" b="1" u="sng" dirty="0" smtClean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角丸四角形 5"/>
          <p:cNvSpPr/>
          <p:nvPr/>
        </p:nvSpPr>
        <p:spPr bwMode="auto">
          <a:xfrm>
            <a:off x="72000" y="1319140"/>
            <a:ext cx="1476000" cy="1728000"/>
          </a:xfrm>
          <a:prstGeom prst="round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Flexible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72000" y="3170590"/>
            <a:ext cx="1476000" cy="1728000"/>
          </a:xfrm>
          <a:prstGeom prst="roundRect">
            <a:avLst/>
          </a:prstGeom>
          <a:noFill/>
          <a:ln w="25400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Stable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正方形/長方形 8"/>
          <p:cNvSpPr/>
          <p:nvPr/>
        </p:nvSpPr>
        <p:spPr bwMode="auto">
          <a:xfrm>
            <a:off x="1586817" y="3170590"/>
            <a:ext cx="1555845" cy="172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t" anchorCtr="0"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Minimize service outage.</a:t>
            </a:r>
          </a:p>
          <a:p>
            <a:pPr marL="72000" indent="-108000">
              <a:buFont typeface="Arial" panose="020B0604020202020204" pitchFamily="34" charset="0"/>
              <a:buChar char="•"/>
            </a:pPr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Deploy new or Modified function without outage.</a:t>
            </a:r>
            <a:endParaRPr kumimoji="1" lang="ja-JP" altLang="en-US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1586817" y="1319140"/>
            <a:ext cx="1555845" cy="172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Flexible to change function or data</a:t>
            </a:r>
          </a:p>
          <a:p>
            <a:pPr marL="72000" indent="-108000">
              <a:buFont typeface="Arial" panose="020B0604020202020204" pitchFamily="34" charset="0"/>
              <a:buChar char="•"/>
            </a:pPr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Easy to change biz process flow</a:t>
            </a:r>
            <a:endParaRPr lang="ja-JP" altLang="en-US" sz="16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7" name="正方形/長方形 86"/>
          <p:cNvSpPr/>
          <p:nvPr/>
        </p:nvSpPr>
        <p:spPr bwMode="auto">
          <a:xfrm>
            <a:off x="3538186" y="1319140"/>
            <a:ext cx="2340000" cy="172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2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T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ightly coupled System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ja-JP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3538186" y="3170590"/>
            <a:ext cx="2340000" cy="172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2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It is difficult to identify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impact of system 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failure due to tightly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coupled system.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Service outage required to deploy</a:t>
            </a:r>
            <a:endParaRPr lang="ja-JP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2" name="二等辺三角形 91"/>
          <p:cNvSpPr/>
          <p:nvPr/>
        </p:nvSpPr>
        <p:spPr bwMode="auto">
          <a:xfrm rot="5400000">
            <a:off x="2551291" y="2093140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93" name="二等辺三角形 92"/>
          <p:cNvSpPr/>
          <p:nvPr/>
        </p:nvSpPr>
        <p:spPr bwMode="auto">
          <a:xfrm rot="5400000">
            <a:off x="2551291" y="3944590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grpSp>
        <p:nvGrpSpPr>
          <p:cNvPr id="159" name="グループ化 158"/>
          <p:cNvGrpSpPr/>
          <p:nvPr/>
        </p:nvGrpSpPr>
        <p:grpSpPr>
          <a:xfrm>
            <a:off x="3955898" y="1657519"/>
            <a:ext cx="1368000" cy="1296000"/>
            <a:chOff x="-2510919" y="3290963"/>
            <a:chExt cx="1440000" cy="2952000"/>
          </a:xfrm>
        </p:grpSpPr>
        <p:sp>
          <p:nvSpPr>
            <p:cNvPr id="131" name="正方形/長方形 130"/>
            <p:cNvSpPr/>
            <p:nvPr/>
          </p:nvSpPr>
          <p:spPr bwMode="auto">
            <a:xfrm>
              <a:off x="-2510919" y="3290963"/>
              <a:ext cx="1440000" cy="29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60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pic>
          <p:nvPicPr>
            <p:cNvPr id="142" name="図 1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2195919" y="3503084"/>
              <a:ext cx="810001" cy="619703"/>
            </a:xfrm>
            <a:prstGeom prst="rect">
              <a:avLst/>
            </a:prstGeom>
            <a:noFill/>
            <a:ln w="25400">
              <a:solidFill>
                <a:srgbClr val="FFC000"/>
              </a:solidFill>
              <a:miter lim="800000"/>
              <a:headEnd/>
              <a:tailEnd/>
            </a:ln>
            <a:effectLst/>
          </p:spPr>
        </p:pic>
        <p:sp>
          <p:nvSpPr>
            <p:cNvPr id="143" name="円柱 142"/>
            <p:cNvSpPr>
              <a:spLocks noChangeAspect="1"/>
            </p:cNvSpPr>
            <p:nvPr/>
          </p:nvSpPr>
          <p:spPr bwMode="auto">
            <a:xfrm>
              <a:off x="-2212119" y="5520404"/>
              <a:ext cx="842401" cy="453600"/>
            </a:xfrm>
            <a:prstGeom prst="can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</a:rPr>
                <a:t>Data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4" name="フローチャート : 定義済み処理 143"/>
            <p:cNvSpPr>
              <a:spLocks noChangeAspect="1"/>
            </p:cNvSpPr>
            <p:nvPr/>
          </p:nvSpPr>
          <p:spPr bwMode="auto">
            <a:xfrm>
              <a:off x="-2202399" y="4496773"/>
              <a:ext cx="822961" cy="551383"/>
            </a:xfrm>
            <a:prstGeom prst="flowChartPredefined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  <a:ea typeface="+mn-ea"/>
                </a:rPr>
                <a:t>Process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cxnSp>
          <p:nvCxnSpPr>
            <p:cNvPr id="146" name="直線コネクタ 145"/>
            <p:cNvCxnSpPr>
              <a:stCxn id="153" idx="2"/>
              <a:endCxn id="152" idx="0"/>
            </p:cNvCxnSpPr>
            <p:nvPr/>
          </p:nvCxnSpPr>
          <p:spPr bwMode="auto">
            <a:xfrm>
              <a:off x="-1790919" y="4208935"/>
              <a:ext cx="0" cy="175136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直線コネクタ 146"/>
            <p:cNvCxnSpPr>
              <a:stCxn id="152" idx="2"/>
              <a:endCxn id="154" idx="0"/>
            </p:cNvCxnSpPr>
            <p:nvPr/>
          </p:nvCxnSpPr>
          <p:spPr bwMode="auto">
            <a:xfrm>
              <a:off x="-1790919" y="5176070"/>
              <a:ext cx="0" cy="175134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2" name="角丸四角形 151"/>
            <p:cNvSpPr/>
            <p:nvPr/>
          </p:nvSpPr>
          <p:spPr bwMode="auto">
            <a:xfrm>
              <a:off x="-2294919" y="4384071"/>
              <a:ext cx="1008000" cy="791999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3" name="角丸四角形 152"/>
            <p:cNvSpPr/>
            <p:nvPr/>
          </p:nvSpPr>
          <p:spPr bwMode="auto">
            <a:xfrm>
              <a:off x="-2294919" y="3416935"/>
              <a:ext cx="1008000" cy="791999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4" name="角丸四角形 153"/>
            <p:cNvSpPr/>
            <p:nvPr/>
          </p:nvSpPr>
          <p:spPr bwMode="auto">
            <a:xfrm>
              <a:off x="-2294919" y="5351204"/>
              <a:ext cx="1008000" cy="792000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5" name="テキスト ボックス 154"/>
            <p:cNvSpPr txBox="1"/>
            <p:nvPr/>
          </p:nvSpPr>
          <p:spPr>
            <a:xfrm>
              <a:off x="-2349334" y="3550539"/>
              <a:ext cx="401116" cy="715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  <a:ea typeface="+mn-ea"/>
                </a:rPr>
                <a:t>UI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" name="角丸四角形 4"/>
          <p:cNvSpPr/>
          <p:nvPr/>
        </p:nvSpPr>
        <p:spPr bwMode="auto">
          <a:xfrm>
            <a:off x="72000" y="5041634"/>
            <a:ext cx="1476000" cy="1800000"/>
          </a:xfrm>
          <a:prstGeom prst="round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Simple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1586817" y="5041634"/>
            <a:ext cx="1555845" cy="18000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High usability UI</a:t>
            </a:r>
          </a:p>
          <a:p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Universal technology which is available anywhere</a:t>
            </a:r>
          </a:p>
        </p:txBody>
      </p:sp>
      <p:sp>
        <p:nvSpPr>
          <p:cNvPr id="85" name="正方形/長方形 84"/>
          <p:cNvSpPr/>
          <p:nvPr/>
        </p:nvSpPr>
        <p:spPr bwMode="auto">
          <a:xfrm>
            <a:off x="3538186" y="5041634"/>
            <a:ext cx="2340000" cy="18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Low usability (VB)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Vendor dependent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  Technology.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kumimoji="1" lang="ja-JP" altLang="en-US" sz="1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1" name="二等辺三角形 90"/>
          <p:cNvSpPr/>
          <p:nvPr/>
        </p:nvSpPr>
        <p:spPr bwMode="auto">
          <a:xfrm rot="5400000">
            <a:off x="2551291" y="5815634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724077" y="92165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Requirement</a:t>
            </a:r>
            <a:endParaRPr kumimoji="1" lang="ja-JP" altLang="en-US" sz="2000" b="1" u="sng" dirty="0" smtClean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5" name="円/楕円 174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76" name="円/楕円 175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77" name="テキスト ボックス 176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32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894230" y="92165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>
                <a:solidFill>
                  <a:schemeClr val="accent2"/>
                </a:solidFill>
                <a:latin typeface="+mn-ea"/>
                <a:ea typeface="+mn-ea"/>
              </a:rPr>
              <a:t>To-Be</a:t>
            </a:r>
            <a:r>
              <a:rPr kumimoji="1" lang="ja-JP" altLang="en-US" sz="2000" b="1" u="sng" dirty="0" smtClean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kumimoji="1" lang="en-US" altLang="ja-JP" sz="2000" b="1" u="sng" dirty="0" smtClean="0">
                <a:solidFill>
                  <a:schemeClr val="accent2"/>
                </a:solidFill>
                <a:latin typeface="+mn-ea"/>
                <a:ea typeface="+mn-ea"/>
              </a:rPr>
              <a:t>System</a:t>
            </a:r>
            <a:endParaRPr kumimoji="1" lang="ja-JP" altLang="en-US" sz="2000" b="1" u="sng" dirty="0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33" name="正方形/長方形 32"/>
          <p:cNvSpPr/>
          <p:nvPr/>
        </p:nvSpPr>
        <p:spPr bwMode="auto">
          <a:xfrm>
            <a:off x="6078061" y="1331837"/>
            <a:ext cx="2185253" cy="4415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72000" rIns="0" rtlCol="0" anchor="t" anchorCtr="0">
            <a:noAutofit/>
          </a:bodyPr>
          <a:lstStyle/>
          <a:p>
            <a:r>
              <a:rPr kumimoji="1"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A: </a:t>
            </a:r>
            <a:r>
              <a:rPr kumimoji="1"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Loosely coupled</a:t>
            </a:r>
            <a:endParaRPr kumimoji="1" lang="en-US" altLang="ja-JP" sz="24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</a:endParaRPr>
          </a:p>
          <a:p>
            <a:r>
              <a:rPr kumimoji="1" lang="en-US" altLang="ja-JP" sz="1600" dirty="0" smtClean="0">
                <a:solidFill>
                  <a:schemeClr val="tx1"/>
                </a:solidFill>
              </a:rPr>
              <a:t>Elements of system are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Separated and loosely</a:t>
            </a:r>
          </a:p>
          <a:p>
            <a:r>
              <a:rPr kumimoji="1" lang="en-US" altLang="ja-JP" sz="1600" dirty="0" smtClean="0">
                <a:solidFill>
                  <a:schemeClr val="tx1"/>
                </a:solidFill>
              </a:rPr>
              <a:t>coupled</a:t>
            </a:r>
            <a:endParaRPr kumimoji="1" lang="ja-JP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4" name="角丸四角形 33"/>
          <p:cNvSpPr/>
          <p:nvPr/>
        </p:nvSpPr>
        <p:spPr bwMode="auto">
          <a:xfrm>
            <a:off x="6114603" y="4750813"/>
            <a:ext cx="1036317" cy="788035"/>
          </a:xfrm>
          <a:prstGeom prst="roundRect">
            <a:avLst/>
          </a:prstGeom>
          <a:ln w="38100"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339315" y="2362185"/>
            <a:ext cx="1036317" cy="788035"/>
          </a:xfrm>
          <a:prstGeom prst="roundRect">
            <a:avLst/>
          </a:prstGeom>
          <a:ln w="38100"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76857" y="2463900"/>
            <a:ext cx="764998" cy="585275"/>
          </a:xfrm>
          <a:prstGeom prst="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ffectLst/>
        </p:spPr>
      </p:pic>
      <p:sp>
        <p:nvSpPr>
          <p:cNvPr id="37" name="円柱 36"/>
          <p:cNvSpPr/>
          <p:nvPr/>
        </p:nvSpPr>
        <p:spPr bwMode="auto">
          <a:xfrm>
            <a:off x="6168965" y="4997866"/>
            <a:ext cx="795598" cy="428400"/>
          </a:xfrm>
          <a:prstGeom prst="can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</a:rPr>
              <a:t>Data</a:t>
            </a:r>
            <a:endParaRPr kumimoji="1" lang="ja-JP" altLang="en-US" sz="1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7150920" y="3606000"/>
            <a:ext cx="1036319" cy="788035"/>
          </a:xfrm>
          <a:prstGeom prst="roundRect">
            <a:avLst/>
          </a:prstGeom>
          <a:ln w="38100"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9" name="直線矢印コネクタ 38"/>
          <p:cNvCxnSpPr>
            <a:stCxn id="35" idx="2"/>
            <a:endCxn id="34" idx="0"/>
          </p:cNvCxnSpPr>
          <p:nvPr/>
        </p:nvCxnSpPr>
        <p:spPr bwMode="auto">
          <a:xfrm flipH="1">
            <a:off x="6632762" y="3150220"/>
            <a:ext cx="224712" cy="1600593"/>
          </a:xfrm>
          <a:prstGeom prst="straightConnector1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0" name="直線矢印コネクタ 39"/>
          <p:cNvCxnSpPr>
            <a:stCxn id="35" idx="2"/>
            <a:endCxn id="38" idx="1"/>
          </p:cNvCxnSpPr>
          <p:nvPr/>
        </p:nvCxnSpPr>
        <p:spPr bwMode="auto">
          <a:xfrm>
            <a:off x="6857474" y="3150220"/>
            <a:ext cx="293446" cy="849798"/>
          </a:xfrm>
          <a:prstGeom prst="straightConnector1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1" name="直線矢印コネクタ 40"/>
          <p:cNvCxnSpPr>
            <a:stCxn id="38" idx="1"/>
            <a:endCxn id="34" idx="0"/>
          </p:cNvCxnSpPr>
          <p:nvPr/>
        </p:nvCxnSpPr>
        <p:spPr bwMode="auto">
          <a:xfrm flipH="1">
            <a:off x="6632762" y="4000018"/>
            <a:ext cx="518158" cy="750795"/>
          </a:xfrm>
          <a:prstGeom prst="straightConnector1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42" name="フローチャート : 定義済み処理 41"/>
          <p:cNvSpPr/>
          <p:nvPr/>
        </p:nvSpPr>
        <p:spPr bwMode="auto">
          <a:xfrm>
            <a:off x="7294975" y="3760320"/>
            <a:ext cx="777240" cy="520751"/>
          </a:xfrm>
          <a:prstGeom prst="flowChartPredefined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</a:rPr>
              <a:t>Process</a:t>
            </a:r>
            <a:endParaRPr kumimoji="1" lang="ja-JP" altLang="en-US" sz="18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274263" y="2611344"/>
            <a:ext cx="317746" cy="290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</a:rPr>
              <a:t>UI</a:t>
            </a:r>
            <a:endParaRPr kumimoji="1" lang="ja-JP" altLang="en-US" sz="18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4" name="正方形/長方形 43"/>
          <p:cNvSpPr/>
          <p:nvPr/>
        </p:nvSpPr>
        <p:spPr bwMode="auto">
          <a:xfrm>
            <a:off x="8443913" y="1333654"/>
            <a:ext cx="656311" cy="54737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endParaRPr kumimoji="1" lang="ja-JP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 bwMode="auto">
          <a:xfrm>
            <a:off x="6104992" y="5879390"/>
            <a:ext cx="2988000" cy="91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r>
              <a:rPr kumimoji="1"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B.OSS(</a:t>
            </a:r>
            <a:r>
              <a:rPr kumimoji="1" lang="en-US" altLang="ja-JP" sz="2400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DevOps</a:t>
            </a:r>
            <a:r>
              <a:rPr kumimoji="1"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)</a:t>
            </a:r>
          </a:p>
          <a:p>
            <a:r>
              <a:rPr kumimoji="1" lang="ja-JP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－</a:t>
            </a:r>
            <a:r>
              <a:rPr kumimoji="1" lang="en-US" altLang="ja-JP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DE fact Standard OSS  </a:t>
            </a:r>
          </a:p>
        </p:txBody>
      </p:sp>
      <p:sp>
        <p:nvSpPr>
          <p:cNvPr id="46" name="正方形/長方形 45"/>
          <p:cNvSpPr/>
          <p:nvPr/>
        </p:nvSpPr>
        <p:spPr bwMode="auto">
          <a:xfrm>
            <a:off x="8492082" y="5395968"/>
            <a:ext cx="576000" cy="765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endParaRPr kumimoji="1" lang="ja-JP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304241" y="3316809"/>
            <a:ext cx="1007007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ln>
                  <a:solidFill>
                    <a:schemeClr val="bg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REST I/F</a:t>
            </a:r>
            <a:endParaRPr kumimoji="1" lang="ja-JP" altLang="en-US" sz="1600" b="1" dirty="0" smtClean="0">
              <a:ln>
                <a:solidFill>
                  <a:schemeClr val="bg1"/>
                </a:solidFill>
              </a:ln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125074" y="2261340"/>
            <a:ext cx="1229824" cy="4801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>
                <a:ln>
                  <a:solidFill>
                    <a:schemeClr val="bg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High usability</a:t>
            </a:r>
          </a:p>
          <a:p>
            <a:r>
              <a:rPr lang="en-US" altLang="ja-JP" sz="1400" b="1" dirty="0" smtClean="0">
                <a:ln>
                  <a:solidFill>
                    <a:schemeClr val="bg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(JS)</a:t>
            </a:r>
            <a:endParaRPr kumimoji="1" lang="ja-JP" altLang="en-US" sz="1400" b="1" dirty="0" smtClean="0">
              <a:ln>
                <a:solidFill>
                  <a:schemeClr val="bg1"/>
                </a:solidFill>
              </a:ln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正方形/長方形 48"/>
          <p:cNvSpPr/>
          <p:nvPr/>
        </p:nvSpPr>
        <p:spPr bwMode="auto">
          <a:xfrm>
            <a:off x="8234738" y="2929249"/>
            <a:ext cx="2988000" cy="918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endParaRPr kumimoji="1" lang="en-US" altLang="ja-JP" sz="16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229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テキスト ボックス 82"/>
          <p:cNvSpPr txBox="1"/>
          <p:nvPr/>
        </p:nvSpPr>
        <p:spPr>
          <a:xfrm>
            <a:off x="3352553" y="92165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As-I</a:t>
            </a:r>
            <a:r>
              <a:rPr kumimoji="1" lang="ja-JP" altLang="en-US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ｓ </a:t>
            </a:r>
            <a:r>
              <a:rPr kumimoji="1" lang="en-US" altLang="ja-JP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System(monolith)</a:t>
            </a:r>
            <a:endParaRPr kumimoji="1" lang="ja-JP" altLang="en-US" sz="2000" b="1" u="sng" dirty="0" smtClean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角丸四角形 5"/>
          <p:cNvSpPr/>
          <p:nvPr/>
        </p:nvSpPr>
        <p:spPr bwMode="auto">
          <a:xfrm>
            <a:off x="72000" y="1319140"/>
            <a:ext cx="1476000" cy="1728000"/>
          </a:xfrm>
          <a:prstGeom prst="round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Flexible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72000" y="3170590"/>
            <a:ext cx="1476000" cy="1728000"/>
          </a:xfrm>
          <a:prstGeom prst="roundRect">
            <a:avLst/>
          </a:prstGeom>
          <a:noFill/>
          <a:ln w="25400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Stable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正方形/長方形 8"/>
          <p:cNvSpPr/>
          <p:nvPr/>
        </p:nvSpPr>
        <p:spPr bwMode="auto">
          <a:xfrm>
            <a:off x="1586817" y="3170590"/>
            <a:ext cx="1555845" cy="172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t" anchorCtr="0"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Minimize service outage.</a:t>
            </a:r>
          </a:p>
          <a:p>
            <a:pPr marL="72000" indent="-108000">
              <a:buFont typeface="Arial" panose="020B0604020202020204" pitchFamily="34" charset="0"/>
              <a:buChar char="•"/>
            </a:pPr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Deploy new or Modified function without outage.</a:t>
            </a:r>
            <a:endParaRPr kumimoji="1" lang="ja-JP" altLang="en-US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1586817" y="1319140"/>
            <a:ext cx="1555845" cy="172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Flexible to change function or data</a:t>
            </a:r>
          </a:p>
          <a:p>
            <a:pPr marL="72000" indent="-108000">
              <a:buFont typeface="Arial" panose="020B0604020202020204" pitchFamily="34" charset="0"/>
              <a:buChar char="•"/>
            </a:pPr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Easy to change biz process flow</a:t>
            </a:r>
            <a:endParaRPr lang="ja-JP" altLang="en-US" sz="16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7" name="正方形/長方形 86"/>
          <p:cNvSpPr/>
          <p:nvPr/>
        </p:nvSpPr>
        <p:spPr bwMode="auto">
          <a:xfrm>
            <a:off x="3538186" y="1319140"/>
            <a:ext cx="2340000" cy="172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2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T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ightly coupled System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ja-JP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3538186" y="3170590"/>
            <a:ext cx="2340000" cy="172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2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It is difficult to identify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impact of system 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failure due to tightly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coupled system.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Service outage required to deploy</a:t>
            </a:r>
            <a:endParaRPr lang="ja-JP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2" name="二等辺三角形 91"/>
          <p:cNvSpPr/>
          <p:nvPr/>
        </p:nvSpPr>
        <p:spPr bwMode="auto">
          <a:xfrm rot="5400000">
            <a:off x="2551291" y="2093140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93" name="二等辺三角形 92"/>
          <p:cNvSpPr/>
          <p:nvPr/>
        </p:nvSpPr>
        <p:spPr bwMode="auto">
          <a:xfrm rot="5400000">
            <a:off x="2551291" y="3944590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grpSp>
        <p:nvGrpSpPr>
          <p:cNvPr id="159" name="グループ化 158"/>
          <p:cNvGrpSpPr/>
          <p:nvPr/>
        </p:nvGrpSpPr>
        <p:grpSpPr>
          <a:xfrm>
            <a:off x="3955898" y="1657519"/>
            <a:ext cx="1368000" cy="1296000"/>
            <a:chOff x="-2510919" y="3290963"/>
            <a:chExt cx="1440000" cy="2952000"/>
          </a:xfrm>
        </p:grpSpPr>
        <p:sp>
          <p:nvSpPr>
            <p:cNvPr id="131" name="正方形/長方形 130"/>
            <p:cNvSpPr/>
            <p:nvPr/>
          </p:nvSpPr>
          <p:spPr bwMode="auto">
            <a:xfrm>
              <a:off x="-2510919" y="3290963"/>
              <a:ext cx="1440000" cy="29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60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pic>
          <p:nvPicPr>
            <p:cNvPr id="142" name="図 1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2195919" y="3503084"/>
              <a:ext cx="810001" cy="619703"/>
            </a:xfrm>
            <a:prstGeom prst="rect">
              <a:avLst/>
            </a:prstGeom>
            <a:noFill/>
            <a:ln w="25400">
              <a:solidFill>
                <a:srgbClr val="FFC000"/>
              </a:solidFill>
              <a:miter lim="800000"/>
              <a:headEnd/>
              <a:tailEnd/>
            </a:ln>
            <a:effectLst/>
          </p:spPr>
        </p:pic>
        <p:sp>
          <p:nvSpPr>
            <p:cNvPr id="143" name="円柱 142"/>
            <p:cNvSpPr>
              <a:spLocks noChangeAspect="1"/>
            </p:cNvSpPr>
            <p:nvPr/>
          </p:nvSpPr>
          <p:spPr bwMode="auto">
            <a:xfrm>
              <a:off x="-2212119" y="5520404"/>
              <a:ext cx="842401" cy="453600"/>
            </a:xfrm>
            <a:prstGeom prst="can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</a:rPr>
                <a:t>Data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4" name="フローチャート : 定義済み処理 143"/>
            <p:cNvSpPr>
              <a:spLocks noChangeAspect="1"/>
            </p:cNvSpPr>
            <p:nvPr/>
          </p:nvSpPr>
          <p:spPr bwMode="auto">
            <a:xfrm>
              <a:off x="-2202399" y="4496773"/>
              <a:ext cx="822961" cy="551383"/>
            </a:xfrm>
            <a:prstGeom prst="flowChartPredefined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  <a:ea typeface="+mn-ea"/>
                </a:rPr>
                <a:t>Process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cxnSp>
          <p:nvCxnSpPr>
            <p:cNvPr id="146" name="直線コネクタ 145"/>
            <p:cNvCxnSpPr>
              <a:stCxn id="153" idx="2"/>
              <a:endCxn id="152" idx="0"/>
            </p:cNvCxnSpPr>
            <p:nvPr/>
          </p:nvCxnSpPr>
          <p:spPr bwMode="auto">
            <a:xfrm>
              <a:off x="-1790919" y="4208935"/>
              <a:ext cx="0" cy="175136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直線コネクタ 146"/>
            <p:cNvCxnSpPr>
              <a:stCxn id="152" idx="2"/>
              <a:endCxn id="154" idx="0"/>
            </p:cNvCxnSpPr>
            <p:nvPr/>
          </p:nvCxnSpPr>
          <p:spPr bwMode="auto">
            <a:xfrm>
              <a:off x="-1790919" y="5176070"/>
              <a:ext cx="0" cy="175134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2" name="角丸四角形 151"/>
            <p:cNvSpPr/>
            <p:nvPr/>
          </p:nvSpPr>
          <p:spPr bwMode="auto">
            <a:xfrm>
              <a:off x="-2294919" y="4384071"/>
              <a:ext cx="1008000" cy="791999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3" name="角丸四角形 152"/>
            <p:cNvSpPr/>
            <p:nvPr/>
          </p:nvSpPr>
          <p:spPr bwMode="auto">
            <a:xfrm>
              <a:off x="-2294919" y="3416935"/>
              <a:ext cx="1008000" cy="791999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4" name="角丸四角形 153"/>
            <p:cNvSpPr/>
            <p:nvPr/>
          </p:nvSpPr>
          <p:spPr bwMode="auto">
            <a:xfrm>
              <a:off x="-2294919" y="5351204"/>
              <a:ext cx="1008000" cy="792000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5" name="テキスト ボックス 154"/>
            <p:cNvSpPr txBox="1"/>
            <p:nvPr/>
          </p:nvSpPr>
          <p:spPr>
            <a:xfrm>
              <a:off x="-2349334" y="3550539"/>
              <a:ext cx="401116" cy="715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  <a:ea typeface="+mn-ea"/>
                </a:rPr>
                <a:t>UI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" name="角丸四角形 4"/>
          <p:cNvSpPr/>
          <p:nvPr/>
        </p:nvSpPr>
        <p:spPr bwMode="auto">
          <a:xfrm>
            <a:off x="72000" y="5041634"/>
            <a:ext cx="1476000" cy="1800000"/>
          </a:xfrm>
          <a:prstGeom prst="round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Simple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1586817" y="5041634"/>
            <a:ext cx="1555845" cy="18000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High usability UI</a:t>
            </a:r>
          </a:p>
          <a:p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Universal technology which is available anywhere</a:t>
            </a:r>
          </a:p>
        </p:txBody>
      </p:sp>
      <p:sp>
        <p:nvSpPr>
          <p:cNvPr id="85" name="正方形/長方形 84"/>
          <p:cNvSpPr/>
          <p:nvPr/>
        </p:nvSpPr>
        <p:spPr bwMode="auto">
          <a:xfrm>
            <a:off x="3538186" y="5041634"/>
            <a:ext cx="2340000" cy="18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Low usability (VB)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Vendor dependent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  Technology.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kumimoji="1" lang="ja-JP" altLang="en-US" sz="1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1" name="二等辺三角形 90"/>
          <p:cNvSpPr/>
          <p:nvPr/>
        </p:nvSpPr>
        <p:spPr bwMode="auto">
          <a:xfrm rot="5400000">
            <a:off x="2551291" y="5815634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724077" y="92165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Requirement</a:t>
            </a:r>
            <a:endParaRPr kumimoji="1" lang="ja-JP" altLang="en-US" sz="2000" b="1" u="sng" dirty="0" smtClean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5" name="円/楕円 174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76" name="円/楕円 175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77" name="テキスト ボックス 176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32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894230" y="92165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>
                <a:solidFill>
                  <a:schemeClr val="accent2"/>
                </a:solidFill>
                <a:latin typeface="+mn-ea"/>
                <a:ea typeface="+mn-ea"/>
              </a:rPr>
              <a:t>To-Be</a:t>
            </a:r>
            <a:r>
              <a:rPr kumimoji="1" lang="ja-JP" altLang="en-US" sz="2000" b="1" u="sng" dirty="0" smtClean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kumimoji="1" lang="en-US" altLang="ja-JP" sz="2000" b="1" u="sng" dirty="0" smtClean="0">
                <a:solidFill>
                  <a:schemeClr val="accent2"/>
                </a:solidFill>
                <a:latin typeface="+mn-ea"/>
                <a:ea typeface="+mn-ea"/>
              </a:rPr>
              <a:t>System</a:t>
            </a:r>
            <a:endParaRPr kumimoji="1" lang="ja-JP" altLang="en-US" sz="2000" b="1" u="sng" dirty="0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33" name="正方形/長方形 32"/>
          <p:cNvSpPr/>
          <p:nvPr/>
        </p:nvSpPr>
        <p:spPr bwMode="auto">
          <a:xfrm>
            <a:off x="6078061" y="1331837"/>
            <a:ext cx="2185253" cy="4415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72000" rIns="0" rtlCol="0" anchor="t" anchorCtr="0">
            <a:noAutofit/>
          </a:bodyPr>
          <a:lstStyle/>
          <a:p>
            <a:r>
              <a:rPr kumimoji="1"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A: </a:t>
            </a:r>
            <a:r>
              <a:rPr kumimoji="1"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Loosely coupled</a:t>
            </a:r>
            <a:endParaRPr kumimoji="1" lang="en-US" altLang="ja-JP" sz="24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</a:endParaRPr>
          </a:p>
          <a:p>
            <a:r>
              <a:rPr kumimoji="1" lang="en-US" altLang="ja-JP" sz="1600" dirty="0" smtClean="0">
                <a:solidFill>
                  <a:schemeClr val="tx1"/>
                </a:solidFill>
              </a:rPr>
              <a:t>Elements of system are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Separated and loosely</a:t>
            </a:r>
          </a:p>
          <a:p>
            <a:r>
              <a:rPr kumimoji="1" lang="en-US" altLang="ja-JP" sz="1600" dirty="0" smtClean="0">
                <a:solidFill>
                  <a:schemeClr val="tx1"/>
                </a:solidFill>
              </a:rPr>
              <a:t>coupled</a:t>
            </a:r>
            <a:endParaRPr kumimoji="1" lang="ja-JP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4" name="角丸四角形 33"/>
          <p:cNvSpPr/>
          <p:nvPr/>
        </p:nvSpPr>
        <p:spPr bwMode="auto">
          <a:xfrm>
            <a:off x="6114603" y="4750813"/>
            <a:ext cx="1036317" cy="788035"/>
          </a:xfrm>
          <a:prstGeom prst="roundRect">
            <a:avLst/>
          </a:prstGeom>
          <a:ln w="38100"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339315" y="2362185"/>
            <a:ext cx="1036317" cy="788035"/>
          </a:xfrm>
          <a:prstGeom prst="roundRect">
            <a:avLst/>
          </a:prstGeom>
          <a:ln w="38100"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76857" y="2463900"/>
            <a:ext cx="764998" cy="585275"/>
          </a:xfrm>
          <a:prstGeom prst="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ffectLst/>
        </p:spPr>
      </p:pic>
      <p:sp>
        <p:nvSpPr>
          <p:cNvPr id="37" name="円柱 36"/>
          <p:cNvSpPr/>
          <p:nvPr/>
        </p:nvSpPr>
        <p:spPr bwMode="auto">
          <a:xfrm>
            <a:off x="6168965" y="4997866"/>
            <a:ext cx="795598" cy="428400"/>
          </a:xfrm>
          <a:prstGeom prst="can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</a:rPr>
              <a:t>Data</a:t>
            </a:r>
            <a:endParaRPr kumimoji="1" lang="ja-JP" altLang="en-US" sz="1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7150920" y="3606000"/>
            <a:ext cx="1036319" cy="788035"/>
          </a:xfrm>
          <a:prstGeom prst="roundRect">
            <a:avLst/>
          </a:prstGeom>
          <a:ln w="38100"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9" name="直線矢印コネクタ 38"/>
          <p:cNvCxnSpPr>
            <a:stCxn id="35" idx="2"/>
            <a:endCxn id="34" idx="0"/>
          </p:cNvCxnSpPr>
          <p:nvPr/>
        </p:nvCxnSpPr>
        <p:spPr bwMode="auto">
          <a:xfrm flipH="1">
            <a:off x="6632762" y="3150220"/>
            <a:ext cx="224712" cy="1600593"/>
          </a:xfrm>
          <a:prstGeom prst="straightConnector1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0" name="直線矢印コネクタ 39"/>
          <p:cNvCxnSpPr>
            <a:stCxn id="35" idx="2"/>
            <a:endCxn id="38" idx="1"/>
          </p:cNvCxnSpPr>
          <p:nvPr/>
        </p:nvCxnSpPr>
        <p:spPr bwMode="auto">
          <a:xfrm>
            <a:off x="6857474" y="3150220"/>
            <a:ext cx="293446" cy="849798"/>
          </a:xfrm>
          <a:prstGeom prst="straightConnector1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1" name="直線矢印コネクタ 40"/>
          <p:cNvCxnSpPr>
            <a:stCxn id="38" idx="1"/>
            <a:endCxn id="34" idx="0"/>
          </p:cNvCxnSpPr>
          <p:nvPr/>
        </p:nvCxnSpPr>
        <p:spPr bwMode="auto">
          <a:xfrm flipH="1">
            <a:off x="6632762" y="4000018"/>
            <a:ext cx="518158" cy="750795"/>
          </a:xfrm>
          <a:prstGeom prst="straightConnector1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42" name="フローチャート : 定義済み処理 41"/>
          <p:cNvSpPr/>
          <p:nvPr/>
        </p:nvSpPr>
        <p:spPr bwMode="auto">
          <a:xfrm>
            <a:off x="7294975" y="3760320"/>
            <a:ext cx="777240" cy="520751"/>
          </a:xfrm>
          <a:prstGeom prst="flowChartPredefined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</a:rPr>
              <a:t>Process</a:t>
            </a:r>
            <a:endParaRPr kumimoji="1" lang="ja-JP" altLang="en-US" sz="18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274263" y="2611344"/>
            <a:ext cx="317746" cy="290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</a:rPr>
              <a:t>UI</a:t>
            </a:r>
            <a:endParaRPr kumimoji="1" lang="ja-JP" altLang="en-US" sz="18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4" name="正方形/長方形 43"/>
          <p:cNvSpPr/>
          <p:nvPr/>
        </p:nvSpPr>
        <p:spPr bwMode="auto">
          <a:xfrm>
            <a:off x="8443913" y="1333654"/>
            <a:ext cx="656311" cy="54737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endParaRPr kumimoji="1" lang="ja-JP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 bwMode="auto">
          <a:xfrm>
            <a:off x="6104992" y="5879390"/>
            <a:ext cx="2988000" cy="91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r>
              <a:rPr kumimoji="1"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B.OSS(</a:t>
            </a:r>
            <a:r>
              <a:rPr kumimoji="1" lang="en-US" altLang="ja-JP" sz="2400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DevOps</a:t>
            </a:r>
            <a:r>
              <a:rPr kumimoji="1"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)</a:t>
            </a:r>
          </a:p>
          <a:p>
            <a:r>
              <a:rPr kumimoji="1" lang="ja-JP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－</a:t>
            </a:r>
            <a:r>
              <a:rPr kumimoji="1" lang="en-US" altLang="ja-JP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DE fact Standard OSS  </a:t>
            </a:r>
          </a:p>
        </p:txBody>
      </p:sp>
      <p:sp>
        <p:nvSpPr>
          <p:cNvPr id="46" name="正方形/長方形 45"/>
          <p:cNvSpPr/>
          <p:nvPr/>
        </p:nvSpPr>
        <p:spPr bwMode="auto">
          <a:xfrm>
            <a:off x="8492082" y="5395968"/>
            <a:ext cx="576000" cy="765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endParaRPr kumimoji="1" lang="ja-JP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304241" y="3316809"/>
            <a:ext cx="1007007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ln>
                  <a:solidFill>
                    <a:schemeClr val="bg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REST I/F</a:t>
            </a:r>
            <a:endParaRPr kumimoji="1" lang="ja-JP" altLang="en-US" sz="1600" b="1" dirty="0" smtClean="0">
              <a:ln>
                <a:solidFill>
                  <a:schemeClr val="bg1"/>
                </a:solidFill>
              </a:ln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125074" y="2261340"/>
            <a:ext cx="1229824" cy="4801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>
                <a:ln>
                  <a:solidFill>
                    <a:schemeClr val="bg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High usability</a:t>
            </a:r>
          </a:p>
          <a:p>
            <a:r>
              <a:rPr lang="en-US" altLang="ja-JP" sz="1400" b="1" dirty="0" smtClean="0">
                <a:ln>
                  <a:solidFill>
                    <a:schemeClr val="bg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(JS)</a:t>
            </a:r>
            <a:endParaRPr kumimoji="1" lang="ja-JP" altLang="en-US" sz="1400" b="1" dirty="0" smtClean="0">
              <a:ln>
                <a:solidFill>
                  <a:schemeClr val="bg1"/>
                </a:solidFill>
              </a:ln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正方形/長方形 48"/>
          <p:cNvSpPr/>
          <p:nvPr/>
        </p:nvSpPr>
        <p:spPr bwMode="auto">
          <a:xfrm>
            <a:off x="8234738" y="2929249"/>
            <a:ext cx="2988000" cy="918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endParaRPr kumimoji="1" lang="en-US" altLang="ja-JP" sz="16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53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正方形/長方形 101"/>
          <p:cNvSpPr/>
          <p:nvPr/>
        </p:nvSpPr>
        <p:spPr bwMode="auto">
          <a:xfrm>
            <a:off x="1285457" y="1361992"/>
            <a:ext cx="4845049" cy="5148000"/>
          </a:xfrm>
          <a:prstGeom prst="rect">
            <a:avLst/>
          </a:prstGeom>
          <a:solidFill>
            <a:schemeClr val="bg1"/>
          </a:solidFill>
          <a:ln w="31750" cmpd="dbl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2" name="正方形/長方形 191"/>
          <p:cNvSpPr/>
          <p:nvPr/>
        </p:nvSpPr>
        <p:spPr bwMode="auto">
          <a:xfrm>
            <a:off x="2123084" y="5481145"/>
            <a:ext cx="3312000" cy="9666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ctr"/>
            <a:endParaRPr lang="en-US" altLang="ja-JP" sz="1400" dirty="0" smtClean="0">
              <a:latin typeface="+mj-ea"/>
              <a:ea typeface="+mj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191" y="188800"/>
            <a:ext cx="4588115" cy="424732"/>
          </a:xfrm>
        </p:spPr>
        <p:txBody>
          <a:bodyPr/>
          <a:lstStyle/>
          <a:p>
            <a:r>
              <a:rPr lang="en-US" altLang="ja-JP" dirty="0" smtClean="0"/>
              <a:t>Conceptual Architecture Diagram</a:t>
            </a:r>
            <a:endParaRPr kumimoji="1" lang="ja-JP" altLang="en-US" dirty="0"/>
          </a:p>
        </p:txBody>
      </p:sp>
      <p:sp>
        <p:nvSpPr>
          <p:cNvPr id="41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532044" y="6489034"/>
            <a:ext cx="540006" cy="360004"/>
          </a:xfrm>
        </p:spPr>
        <p:txBody>
          <a:bodyPr/>
          <a:lstStyle/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123" name="角丸四角形 122"/>
          <p:cNvSpPr/>
          <p:nvPr/>
        </p:nvSpPr>
        <p:spPr bwMode="auto">
          <a:xfrm>
            <a:off x="2151968" y="2562858"/>
            <a:ext cx="3348000" cy="288000"/>
          </a:xfrm>
          <a:prstGeom prst="roundRect">
            <a:avLst>
              <a:gd name="adj" fmla="val 50000"/>
            </a:avLst>
          </a:prstGeom>
          <a:solidFill>
            <a:srgbClr val="002060">
              <a:alpha val="33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altLang="ja-JP" sz="1200" dirty="0" smtClean="0"/>
              <a:t>HTTP + JSON</a:t>
            </a:r>
            <a:endParaRPr lang="ja-JP" altLang="en-US" sz="1200" dirty="0"/>
          </a:p>
        </p:txBody>
      </p:sp>
      <p:sp>
        <p:nvSpPr>
          <p:cNvPr id="129" name="角丸四角形 128"/>
          <p:cNvSpPr/>
          <p:nvPr/>
        </p:nvSpPr>
        <p:spPr bwMode="auto">
          <a:xfrm>
            <a:off x="2549611" y="1775929"/>
            <a:ext cx="756000" cy="432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Screen</a:t>
            </a:r>
            <a:endParaRPr kumimoji="1" lang="ja-JP" altLang="en-US" sz="1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4" name="角丸四角形 133"/>
          <p:cNvSpPr/>
          <p:nvPr/>
        </p:nvSpPr>
        <p:spPr bwMode="auto">
          <a:xfrm>
            <a:off x="4418806" y="1764052"/>
            <a:ext cx="756000" cy="432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Other</a:t>
            </a:r>
            <a:endParaRPr lang="en-US" altLang="ja-JP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Service</a:t>
            </a:r>
            <a:endParaRPr lang="ja-JP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9" name="円柱 188"/>
          <p:cNvSpPr/>
          <p:nvPr/>
        </p:nvSpPr>
        <p:spPr bwMode="auto">
          <a:xfrm>
            <a:off x="2674392" y="5749337"/>
            <a:ext cx="1872000" cy="612000"/>
          </a:xfrm>
          <a:prstGeom prst="can">
            <a:avLst>
              <a:gd name="adj" fmla="val 10992"/>
            </a:avLst>
          </a:prstGeom>
          <a:solidFill>
            <a:schemeClr val="bg1"/>
          </a:solidFill>
          <a:ln w="952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bIns="0" rtlCol="0" anchor="b" anchorCtr="0">
            <a:noAutofit/>
          </a:bodyPr>
          <a:lstStyle/>
          <a:p>
            <a:pPr algn="ctr"/>
            <a:endParaRPr lang="en-US" altLang="ja-JP" sz="1400" dirty="0" smtClean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90" name="メモ 189"/>
          <p:cNvSpPr/>
          <p:nvPr/>
        </p:nvSpPr>
        <p:spPr bwMode="auto">
          <a:xfrm>
            <a:off x="4729384" y="5749337"/>
            <a:ext cx="555971" cy="612000"/>
          </a:xfrm>
          <a:prstGeom prst="foldedCorner">
            <a:avLst>
              <a:gd name="adj" fmla="val 2325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bIns="0" rtlCol="0" anchor="b" anchorCtr="0">
            <a:noAutofit/>
          </a:bodyPr>
          <a:lstStyle/>
          <a:p>
            <a:pPr algn="ctr"/>
            <a:endParaRPr lang="en-US" altLang="ja-JP" sz="14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algn="ctr"/>
            <a:endParaRPr lang="en-US" altLang="ja-JP" sz="1400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ctr">
              <a:spcBef>
                <a:spcPts val="1800"/>
              </a:spcBef>
            </a:pPr>
            <a:endParaRPr lang="en-US" altLang="ja-JP" sz="1400" dirty="0" smtClean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91" name="角丸四角形 190"/>
          <p:cNvSpPr/>
          <p:nvPr/>
        </p:nvSpPr>
        <p:spPr bwMode="auto">
          <a:xfrm>
            <a:off x="2151968" y="4918044"/>
            <a:ext cx="3348000" cy="288000"/>
          </a:xfrm>
          <a:prstGeom prst="roundRect">
            <a:avLst>
              <a:gd name="adj" fmla="val 50000"/>
            </a:avLst>
          </a:prstGeom>
          <a:solidFill>
            <a:srgbClr val="002060">
              <a:alpha val="33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altLang="ja-JP" sz="1200" dirty="0" smtClean="0"/>
              <a:t>HTTP</a:t>
            </a:r>
            <a:r>
              <a:rPr lang="ja-JP" altLang="en-US" sz="1200" dirty="0"/>
              <a:t> </a:t>
            </a:r>
            <a:r>
              <a:rPr lang="en-US" altLang="ja-JP" sz="1200" dirty="0" smtClean="0"/>
              <a:t>+ JSON or JPA</a:t>
            </a:r>
            <a:endParaRPr lang="en-US" altLang="ja-JP" sz="1200" dirty="0"/>
          </a:p>
        </p:txBody>
      </p:sp>
      <p:sp>
        <p:nvSpPr>
          <p:cNvPr id="194" name="テキスト ボックス 193"/>
          <p:cNvSpPr txBox="1"/>
          <p:nvPr/>
        </p:nvSpPr>
        <p:spPr>
          <a:xfrm>
            <a:off x="4781441" y="5915796"/>
            <a:ext cx="45878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File</a:t>
            </a:r>
            <a:endParaRPr kumimoji="1" lang="ja-JP" altLang="en-US" sz="1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99" name="直線矢印コネクタ 198"/>
          <p:cNvCxnSpPr/>
          <p:nvPr/>
        </p:nvCxnSpPr>
        <p:spPr bwMode="auto">
          <a:xfrm flipV="1">
            <a:off x="4171674" y="5184499"/>
            <a:ext cx="0" cy="288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0" name="直線矢印コネクタ 199"/>
          <p:cNvCxnSpPr/>
          <p:nvPr/>
        </p:nvCxnSpPr>
        <p:spPr bwMode="auto">
          <a:xfrm>
            <a:off x="4356050" y="5184499"/>
            <a:ext cx="0" cy="288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1" name="直線矢印コネクタ 200"/>
          <p:cNvCxnSpPr/>
          <p:nvPr/>
        </p:nvCxnSpPr>
        <p:spPr bwMode="auto">
          <a:xfrm flipV="1">
            <a:off x="2948054" y="5171247"/>
            <a:ext cx="0" cy="360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2" name="直線矢印コネクタ 201"/>
          <p:cNvCxnSpPr/>
          <p:nvPr/>
        </p:nvCxnSpPr>
        <p:spPr bwMode="auto">
          <a:xfrm>
            <a:off x="3092674" y="5171247"/>
            <a:ext cx="0" cy="360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5" name="テキスト ボックス 204"/>
          <p:cNvSpPr txBox="1"/>
          <p:nvPr/>
        </p:nvSpPr>
        <p:spPr>
          <a:xfrm rot="16200000">
            <a:off x="899283" y="5605896"/>
            <a:ext cx="1368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dirty="0" smtClean="0">
                <a:solidFill>
                  <a:schemeClr val="bg1"/>
                </a:solidFill>
                <a:latin typeface="+mj-ea"/>
                <a:ea typeface="+mj-ea"/>
              </a:rPr>
              <a:t>Data</a:t>
            </a:r>
            <a:endParaRPr kumimoji="1" lang="ja-JP" altLang="en-US" sz="18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7" name="正方形/長方形 216"/>
          <p:cNvSpPr/>
          <p:nvPr/>
        </p:nvSpPr>
        <p:spPr bwMode="auto">
          <a:xfrm>
            <a:off x="2123084" y="3474205"/>
            <a:ext cx="3312000" cy="12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934656" y="4585661"/>
            <a:ext cx="171456" cy="360000"/>
            <a:chOff x="3838043" y="5124478"/>
            <a:chExt cx="171456" cy="504000"/>
          </a:xfrm>
        </p:grpSpPr>
        <p:cxnSp>
          <p:nvCxnSpPr>
            <p:cNvPr id="195" name="直線矢印コネクタ 194"/>
            <p:cNvCxnSpPr/>
            <p:nvPr/>
          </p:nvCxnSpPr>
          <p:spPr bwMode="auto">
            <a:xfrm flipV="1">
              <a:off x="3838043" y="5124478"/>
              <a:ext cx="0" cy="504000"/>
            </a:xfrm>
            <a:prstGeom prst="straightConnector1">
              <a:avLst/>
            </a:prstGeom>
            <a:noFill/>
            <a:ln w="317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6" name="直線矢印コネクタ 195"/>
            <p:cNvCxnSpPr/>
            <p:nvPr/>
          </p:nvCxnSpPr>
          <p:spPr bwMode="auto">
            <a:xfrm>
              <a:off x="4009499" y="5124478"/>
              <a:ext cx="0" cy="504000"/>
            </a:xfrm>
            <a:prstGeom prst="straightConnector1">
              <a:avLst/>
            </a:prstGeom>
            <a:noFill/>
            <a:ln w="317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1" name="グループ化 10"/>
          <p:cNvGrpSpPr/>
          <p:nvPr/>
        </p:nvGrpSpPr>
        <p:grpSpPr>
          <a:xfrm>
            <a:off x="4178464" y="4585661"/>
            <a:ext cx="183052" cy="324000"/>
            <a:chOff x="5020228" y="5124478"/>
            <a:chExt cx="183052" cy="504000"/>
          </a:xfrm>
        </p:grpSpPr>
        <p:cxnSp>
          <p:nvCxnSpPr>
            <p:cNvPr id="197" name="直線矢印コネクタ 196"/>
            <p:cNvCxnSpPr/>
            <p:nvPr/>
          </p:nvCxnSpPr>
          <p:spPr bwMode="auto">
            <a:xfrm flipV="1">
              <a:off x="5020228" y="5124478"/>
              <a:ext cx="0" cy="504000"/>
            </a:xfrm>
            <a:prstGeom prst="straightConnector1">
              <a:avLst/>
            </a:prstGeom>
            <a:noFill/>
            <a:ln w="317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8" name="直線矢印コネクタ 197"/>
            <p:cNvCxnSpPr/>
            <p:nvPr/>
          </p:nvCxnSpPr>
          <p:spPr bwMode="auto">
            <a:xfrm>
              <a:off x="5203280" y="5124478"/>
              <a:ext cx="0" cy="504000"/>
            </a:xfrm>
            <a:prstGeom prst="straightConnector1">
              <a:avLst/>
            </a:prstGeom>
            <a:noFill/>
            <a:ln w="317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62" name="正方形/長方形 161"/>
          <p:cNvSpPr/>
          <p:nvPr/>
        </p:nvSpPr>
        <p:spPr bwMode="auto">
          <a:xfrm>
            <a:off x="2534384" y="3534608"/>
            <a:ext cx="972000" cy="1044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none" bIns="72000" rtlCol="0" anchor="b" anchorCtr="0">
            <a:noAutofit/>
          </a:bodyPr>
          <a:lstStyle/>
          <a:p>
            <a:pPr algn="ctr"/>
            <a:endParaRPr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5" name="テキスト ボックス 164"/>
          <p:cNvSpPr txBox="1"/>
          <p:nvPr/>
        </p:nvSpPr>
        <p:spPr>
          <a:xfrm>
            <a:off x="2606384" y="3616289"/>
            <a:ext cx="828000" cy="50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>
            <a:noAutofit/>
          </a:bodyPr>
          <a:lstStyle/>
          <a:p>
            <a:pPr algn="ctr"/>
            <a:r>
              <a:rPr lang="en-US" altLang="ja-JP" sz="1400" dirty="0" smtClean="0">
                <a:latin typeface="+mj-ea"/>
                <a:ea typeface="+mj-ea"/>
              </a:rPr>
              <a:t>Task</a:t>
            </a:r>
          </a:p>
        </p:txBody>
      </p:sp>
      <p:sp>
        <p:nvSpPr>
          <p:cNvPr id="178" name="正方形/長方形 177"/>
          <p:cNvSpPr/>
          <p:nvPr/>
        </p:nvSpPr>
        <p:spPr bwMode="auto">
          <a:xfrm>
            <a:off x="3797242" y="3534607"/>
            <a:ext cx="972000" cy="1044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none" bIns="72000" rtlCol="0" anchor="b" anchorCtr="0">
            <a:noAutofit/>
          </a:bodyPr>
          <a:lstStyle/>
          <a:p>
            <a:pPr algn="ctr"/>
            <a:endParaRPr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3869242" y="3616289"/>
            <a:ext cx="828000" cy="50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>
            <a:noAutofit/>
          </a:bodyPr>
          <a:lstStyle/>
          <a:p>
            <a:pPr algn="ctr"/>
            <a:r>
              <a:rPr lang="en-US" altLang="ja-JP" sz="1400" dirty="0" smtClean="0">
                <a:latin typeface="+mj-ea"/>
                <a:ea typeface="+mj-ea"/>
              </a:rPr>
              <a:t>Task</a:t>
            </a:r>
            <a:endParaRPr lang="en-US" altLang="ja-JP" sz="1400" dirty="0">
              <a:latin typeface="+mj-ea"/>
              <a:ea typeface="+mj-ea"/>
            </a:endParaRPr>
          </a:p>
        </p:txBody>
      </p:sp>
      <p:sp>
        <p:nvSpPr>
          <p:cNvPr id="188" name="正方形/長方形 187"/>
          <p:cNvSpPr/>
          <p:nvPr/>
        </p:nvSpPr>
        <p:spPr bwMode="auto">
          <a:xfrm>
            <a:off x="4897887" y="3797982"/>
            <a:ext cx="360048" cy="50222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prstClr val="black"/>
                </a:solidFill>
                <a:latin typeface="+mj-ea"/>
                <a:ea typeface="+mj-ea"/>
              </a:rPr>
              <a:t>…</a:t>
            </a:r>
            <a:endParaRPr lang="ja-JP" altLang="en-US" sz="2800" dirty="0" smtClean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212" name="正方形/長方形 211"/>
          <p:cNvSpPr/>
          <p:nvPr/>
        </p:nvSpPr>
        <p:spPr bwMode="auto">
          <a:xfrm>
            <a:off x="2606384" y="4257829"/>
            <a:ext cx="828000" cy="1756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 smtClean="0">
                <a:latin typeface="+mj-ea"/>
                <a:ea typeface="+mj-ea"/>
              </a:rPr>
              <a:t>Java</a:t>
            </a:r>
          </a:p>
        </p:txBody>
      </p:sp>
      <p:sp>
        <p:nvSpPr>
          <p:cNvPr id="213" name="正方形/長方形 212"/>
          <p:cNvSpPr/>
          <p:nvPr/>
        </p:nvSpPr>
        <p:spPr bwMode="auto">
          <a:xfrm>
            <a:off x="3869726" y="4272774"/>
            <a:ext cx="828000" cy="1756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 smtClean="0">
                <a:latin typeface="+mj-ea"/>
                <a:ea typeface="+mj-ea"/>
              </a:rPr>
              <a:t>Java</a:t>
            </a:r>
          </a:p>
        </p:txBody>
      </p:sp>
      <p:cxnSp>
        <p:nvCxnSpPr>
          <p:cNvPr id="214" name="直線矢印コネクタ 213"/>
          <p:cNvCxnSpPr>
            <a:stCxn id="162" idx="3"/>
            <a:endCxn id="178" idx="1"/>
          </p:cNvCxnSpPr>
          <p:nvPr/>
        </p:nvCxnSpPr>
        <p:spPr bwMode="auto">
          <a:xfrm flipV="1">
            <a:off x="3506384" y="4056607"/>
            <a:ext cx="290858" cy="1"/>
          </a:xfrm>
          <a:prstGeom prst="straightConnector1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9" name="正方形/長方形 78"/>
          <p:cNvSpPr/>
          <p:nvPr/>
        </p:nvSpPr>
        <p:spPr>
          <a:xfrm rot="16200000">
            <a:off x="1709420" y="3836718"/>
            <a:ext cx="1154482" cy="46628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lvl="0" algn="ctr"/>
            <a:r>
              <a:rPr lang="en-US" altLang="ja-JP" sz="1600" dirty="0" smtClean="0">
                <a:latin typeface="+mj-ea"/>
                <a:ea typeface="+mj-ea"/>
              </a:rPr>
              <a:t>Framework</a:t>
            </a:r>
          </a:p>
          <a:p>
            <a:pPr lvl="0" algn="ctr"/>
            <a:r>
              <a:rPr lang="en-US" altLang="ja-JP" sz="1050" dirty="0" smtClean="0">
                <a:latin typeface="+mj-ea"/>
                <a:ea typeface="+mj-ea"/>
              </a:rPr>
              <a:t>(Spring Batch)</a:t>
            </a:r>
            <a:endParaRPr lang="ja-JP" altLang="en-US" sz="1600" dirty="0">
              <a:latin typeface="+mj-ea"/>
              <a:ea typeface="+mj-ea"/>
            </a:endParaRPr>
          </a:p>
        </p:txBody>
      </p:sp>
      <p:sp>
        <p:nvSpPr>
          <p:cNvPr id="84" name="角丸四角形 83"/>
          <p:cNvSpPr/>
          <p:nvPr/>
        </p:nvSpPr>
        <p:spPr bwMode="auto">
          <a:xfrm>
            <a:off x="3484209" y="1775929"/>
            <a:ext cx="756000" cy="432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Other</a:t>
            </a:r>
          </a:p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System</a:t>
            </a:r>
            <a:endParaRPr lang="ja-JP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5" name="正方形/長方形 84"/>
          <p:cNvSpPr/>
          <p:nvPr/>
        </p:nvSpPr>
        <p:spPr bwMode="auto">
          <a:xfrm>
            <a:off x="5174833" y="1779268"/>
            <a:ext cx="360048" cy="42866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2000" dirty="0" smtClean="0">
                <a:solidFill>
                  <a:prstClr val="black"/>
                </a:solidFill>
                <a:latin typeface="+mj-ea"/>
                <a:ea typeface="+mj-ea"/>
              </a:rPr>
              <a:t>…</a:t>
            </a:r>
            <a:endParaRPr lang="ja-JP" altLang="en-US" sz="2000" dirty="0" smtClean="0">
              <a:solidFill>
                <a:prstClr val="black"/>
              </a:solidFill>
              <a:latin typeface="+mj-ea"/>
              <a:ea typeface="+mj-ea"/>
            </a:endParaRPr>
          </a:p>
        </p:txBody>
      </p:sp>
      <p:cxnSp>
        <p:nvCxnSpPr>
          <p:cNvPr id="87" name="直線矢印コネクタ 86"/>
          <p:cNvCxnSpPr/>
          <p:nvPr/>
        </p:nvCxnSpPr>
        <p:spPr bwMode="auto">
          <a:xfrm flipV="1">
            <a:off x="2841883" y="2207929"/>
            <a:ext cx="0" cy="360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8" name="直線矢印コネクタ 87"/>
          <p:cNvCxnSpPr/>
          <p:nvPr/>
        </p:nvCxnSpPr>
        <p:spPr bwMode="auto">
          <a:xfrm>
            <a:off x="3013339" y="2207929"/>
            <a:ext cx="0" cy="360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1" name="直線矢印コネクタ 90"/>
          <p:cNvCxnSpPr/>
          <p:nvPr/>
        </p:nvCxnSpPr>
        <p:spPr bwMode="auto">
          <a:xfrm flipV="1">
            <a:off x="3776481" y="2207929"/>
            <a:ext cx="0" cy="360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2" name="直線矢印コネクタ 91"/>
          <p:cNvCxnSpPr/>
          <p:nvPr/>
        </p:nvCxnSpPr>
        <p:spPr bwMode="auto">
          <a:xfrm>
            <a:off x="3947937" y="2207929"/>
            <a:ext cx="0" cy="360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4" name="直線矢印コネクタ 93"/>
          <p:cNvCxnSpPr/>
          <p:nvPr/>
        </p:nvCxnSpPr>
        <p:spPr bwMode="auto">
          <a:xfrm flipV="1">
            <a:off x="4711078" y="2207929"/>
            <a:ext cx="0" cy="360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5" name="直線矢印コネクタ 94"/>
          <p:cNvCxnSpPr/>
          <p:nvPr/>
        </p:nvCxnSpPr>
        <p:spPr bwMode="auto">
          <a:xfrm>
            <a:off x="4882534" y="2207929"/>
            <a:ext cx="0" cy="360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" name="正方形/長方形 5"/>
          <p:cNvSpPr/>
          <p:nvPr/>
        </p:nvSpPr>
        <p:spPr bwMode="auto">
          <a:xfrm>
            <a:off x="2222076" y="1647192"/>
            <a:ext cx="3240000" cy="6840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0" name="直線矢印コネクタ 99"/>
          <p:cNvCxnSpPr/>
          <p:nvPr/>
        </p:nvCxnSpPr>
        <p:spPr bwMode="auto">
          <a:xfrm flipV="1">
            <a:off x="3698988" y="2848013"/>
            <a:ext cx="0" cy="720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1" name="直線矢印コネクタ 100"/>
          <p:cNvCxnSpPr/>
          <p:nvPr/>
        </p:nvCxnSpPr>
        <p:spPr bwMode="auto">
          <a:xfrm>
            <a:off x="3870444" y="2888354"/>
            <a:ext cx="0" cy="684000"/>
          </a:xfrm>
          <a:prstGeom prst="straightConnector1">
            <a:avLst/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7" name="テキスト ボックス 106"/>
          <p:cNvSpPr txBox="1"/>
          <p:nvPr/>
        </p:nvSpPr>
        <p:spPr>
          <a:xfrm>
            <a:off x="255494" y="835878"/>
            <a:ext cx="84313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C00000"/>
                </a:solidFill>
                <a:latin typeface="+mj-ea"/>
                <a:ea typeface="+mj-ea"/>
              </a:rPr>
              <a:t>■　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Loosely Coupled </a:t>
            </a:r>
            <a:r>
              <a:rPr lang="en-US" altLang="ja-JP" sz="2400" dirty="0" smtClean="0">
                <a:solidFill>
                  <a:schemeClr val="tx1"/>
                </a:solidFill>
                <a:latin typeface="+mj-ea"/>
                <a:ea typeface="+mj-ea"/>
              </a:rPr>
              <a:t>Architecture</a:t>
            </a:r>
            <a:endParaRPr lang="en-US" altLang="ja-JP" sz="18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" name="直線コネクタ 6"/>
          <p:cNvCxnSpPr/>
          <p:nvPr/>
        </p:nvCxnSpPr>
        <p:spPr bwMode="auto">
          <a:xfrm>
            <a:off x="2828761" y="2549606"/>
            <a:ext cx="870227" cy="280975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線コネクタ 103"/>
          <p:cNvCxnSpPr/>
          <p:nvPr/>
        </p:nvCxnSpPr>
        <p:spPr bwMode="auto">
          <a:xfrm>
            <a:off x="3013339" y="2567929"/>
            <a:ext cx="848870" cy="254282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直線コネクタ 107"/>
          <p:cNvCxnSpPr/>
          <p:nvPr/>
        </p:nvCxnSpPr>
        <p:spPr bwMode="auto">
          <a:xfrm flipH="1">
            <a:off x="3698988" y="2567929"/>
            <a:ext cx="77493" cy="254282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直線コネクタ 110"/>
          <p:cNvCxnSpPr/>
          <p:nvPr/>
        </p:nvCxnSpPr>
        <p:spPr bwMode="auto">
          <a:xfrm flipH="1">
            <a:off x="3851388" y="2589703"/>
            <a:ext cx="77493" cy="254282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直線コネクタ 111"/>
          <p:cNvCxnSpPr/>
          <p:nvPr/>
        </p:nvCxnSpPr>
        <p:spPr bwMode="auto">
          <a:xfrm flipH="1">
            <a:off x="3698988" y="2567929"/>
            <a:ext cx="1012091" cy="276056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直線コネクタ 114"/>
          <p:cNvCxnSpPr/>
          <p:nvPr/>
        </p:nvCxnSpPr>
        <p:spPr bwMode="auto">
          <a:xfrm flipH="1">
            <a:off x="3851388" y="2575189"/>
            <a:ext cx="1012091" cy="276056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線吹き出し 2 19"/>
          <p:cNvSpPr/>
          <p:nvPr/>
        </p:nvSpPr>
        <p:spPr bwMode="auto">
          <a:xfrm>
            <a:off x="6436768" y="1488168"/>
            <a:ext cx="2304000" cy="659363"/>
          </a:xfrm>
          <a:prstGeom prst="callout2">
            <a:avLst>
              <a:gd name="adj1" fmla="val 57798"/>
              <a:gd name="adj2" fmla="val -5846"/>
              <a:gd name="adj3" fmla="val 106513"/>
              <a:gd name="adj4" fmla="val -15393"/>
              <a:gd name="adj5" fmla="val 104461"/>
              <a:gd name="adj6" fmla="val -25727"/>
            </a:avLst>
          </a:prstGeom>
          <a:solidFill>
            <a:schemeClr val="bg1">
              <a:lumMod val="7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+mj-ea"/>
              </a:rPr>
              <a:t>Connected with </a:t>
            </a:r>
          </a:p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+mj-ea"/>
              </a:rPr>
              <a:t>REST I/F(</a:t>
            </a:r>
            <a:r>
              <a:rPr kumimoji="1"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HTTP+JSON)</a:t>
            </a:r>
            <a:endParaRPr kumimoji="1" lang="ja-JP" altLang="en-US" sz="1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7" name="線吹き出し 2 116"/>
          <p:cNvSpPr/>
          <p:nvPr/>
        </p:nvSpPr>
        <p:spPr bwMode="auto">
          <a:xfrm>
            <a:off x="6436768" y="3639993"/>
            <a:ext cx="2304000" cy="659363"/>
          </a:xfrm>
          <a:prstGeom prst="callout2">
            <a:avLst>
              <a:gd name="adj1" fmla="val 50908"/>
              <a:gd name="adj2" fmla="val -856"/>
              <a:gd name="adj3" fmla="val 20185"/>
              <a:gd name="adj4" fmla="val -10564"/>
              <a:gd name="adj5" fmla="val 63978"/>
              <a:gd name="adj6" fmla="val -24267"/>
            </a:avLst>
          </a:prstGeom>
          <a:solidFill>
            <a:schemeClr val="bg1">
              <a:lumMod val="7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Dependency is Managed </a:t>
            </a:r>
          </a:p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By </a:t>
            </a:r>
            <a:r>
              <a:rPr kumimoji="1"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Batch Framework</a:t>
            </a:r>
            <a:r>
              <a:rPr lang="ja-JP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kumimoji="1" lang="en-US" altLang="ja-JP" sz="1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2" name="直線矢印コネクタ 21"/>
          <p:cNvCxnSpPr/>
          <p:nvPr/>
        </p:nvCxnSpPr>
        <p:spPr bwMode="auto">
          <a:xfrm>
            <a:off x="5869104" y="1457877"/>
            <a:ext cx="0" cy="1656000"/>
          </a:xfrm>
          <a:prstGeom prst="straightConnector1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20" name="直線矢印コネクタ 119"/>
          <p:cNvCxnSpPr/>
          <p:nvPr/>
        </p:nvCxnSpPr>
        <p:spPr bwMode="auto">
          <a:xfrm>
            <a:off x="5869104" y="3470537"/>
            <a:ext cx="0" cy="1584000"/>
          </a:xfrm>
          <a:prstGeom prst="straightConnector1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21" name="直線矢印コネクタ 120"/>
          <p:cNvCxnSpPr/>
          <p:nvPr/>
        </p:nvCxnSpPr>
        <p:spPr bwMode="auto">
          <a:xfrm>
            <a:off x="5869104" y="5057251"/>
            <a:ext cx="0" cy="1440000"/>
          </a:xfrm>
          <a:prstGeom prst="straightConnector1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22" name="線吹き出し 2 121"/>
          <p:cNvSpPr/>
          <p:nvPr/>
        </p:nvSpPr>
        <p:spPr bwMode="auto">
          <a:xfrm>
            <a:off x="6436768" y="5324673"/>
            <a:ext cx="2304000" cy="659363"/>
          </a:xfrm>
          <a:prstGeom prst="callout2">
            <a:avLst>
              <a:gd name="adj1" fmla="val 50908"/>
              <a:gd name="adj2" fmla="val 870"/>
              <a:gd name="adj3" fmla="val 20185"/>
              <a:gd name="adj4" fmla="val -9414"/>
              <a:gd name="adj5" fmla="val 57947"/>
              <a:gd name="adj6" fmla="val -22639"/>
            </a:avLst>
          </a:prstGeom>
          <a:solidFill>
            <a:schemeClr val="bg1">
              <a:lumMod val="7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+mj-ea"/>
              </a:rPr>
              <a:t>Data access with </a:t>
            </a:r>
            <a:endParaRPr lang="en-US" altLang="ja-JP" sz="1400" dirty="0">
              <a:solidFill>
                <a:schemeClr val="tx1"/>
              </a:solidFill>
              <a:latin typeface="+mj-ea"/>
            </a:endParaRPr>
          </a:p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+mj-ea"/>
              </a:rPr>
              <a:t>JPA or REST </a:t>
            </a:r>
            <a:r>
              <a:rPr lang="en-US" altLang="ja-JP" sz="1400" dirty="0">
                <a:solidFill>
                  <a:schemeClr val="tx1"/>
                </a:solidFill>
                <a:latin typeface="+mj-ea"/>
              </a:rPr>
              <a:t>I/F(HTTP+JSON</a:t>
            </a:r>
            <a:r>
              <a:rPr lang="en-US" altLang="ja-JP" sz="1400" dirty="0" smtClean="0">
                <a:solidFill>
                  <a:schemeClr val="tx1"/>
                </a:solidFill>
                <a:latin typeface="+mj-ea"/>
              </a:rPr>
              <a:t>)</a:t>
            </a:r>
          </a:p>
        </p:txBody>
      </p:sp>
      <p:sp>
        <p:nvSpPr>
          <p:cNvPr id="124" name="線吹き出し 2 123"/>
          <p:cNvSpPr/>
          <p:nvPr/>
        </p:nvSpPr>
        <p:spPr bwMode="auto">
          <a:xfrm>
            <a:off x="6436768" y="2526756"/>
            <a:ext cx="2304000" cy="313042"/>
          </a:xfrm>
          <a:prstGeom prst="callout2">
            <a:avLst>
              <a:gd name="adj1" fmla="val 65399"/>
              <a:gd name="adj2" fmla="val -2164"/>
              <a:gd name="adj3" fmla="val 185003"/>
              <a:gd name="adj4" fmla="val -24867"/>
              <a:gd name="adj5" fmla="val 183336"/>
              <a:gd name="adj6" fmla="val -106531"/>
            </a:avLst>
          </a:prstGeom>
          <a:solidFill>
            <a:schemeClr val="bg1">
              <a:lumMod val="7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Micro Service</a:t>
            </a:r>
            <a:endParaRPr lang="en-US" altLang="ja-JP" sz="1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5" name="円/楕円 124"/>
          <p:cNvSpPr/>
          <p:nvPr/>
        </p:nvSpPr>
        <p:spPr bwMode="auto">
          <a:xfrm>
            <a:off x="3571460" y="3044604"/>
            <a:ext cx="432000" cy="108000"/>
          </a:xfrm>
          <a:prstGeom prst="ellipse">
            <a:avLst/>
          </a:prstGeom>
          <a:solidFill>
            <a:srgbClr val="C000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210" name="正方形/長方形 209"/>
          <p:cNvSpPr/>
          <p:nvPr/>
        </p:nvSpPr>
        <p:spPr bwMode="auto">
          <a:xfrm>
            <a:off x="2736359" y="5931028"/>
            <a:ext cx="864000" cy="32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600" dirty="0">
                <a:latin typeface="+mj-ea"/>
                <a:ea typeface="+mj-ea"/>
              </a:rPr>
              <a:t>RDB</a:t>
            </a:r>
            <a:endParaRPr lang="en-US" altLang="ja-JP" sz="1600" dirty="0" smtClean="0">
              <a:latin typeface="+mj-ea"/>
              <a:ea typeface="+mj-ea"/>
            </a:endParaRPr>
          </a:p>
        </p:txBody>
      </p:sp>
      <p:sp>
        <p:nvSpPr>
          <p:cNvPr id="68" name="正方形/長方形 67"/>
          <p:cNvSpPr/>
          <p:nvPr/>
        </p:nvSpPr>
        <p:spPr bwMode="auto">
          <a:xfrm>
            <a:off x="3644123" y="5931028"/>
            <a:ext cx="864000" cy="32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600" dirty="0">
                <a:latin typeface="+mj-ea"/>
                <a:ea typeface="+mj-ea"/>
              </a:rPr>
              <a:t>No SQL</a:t>
            </a:r>
          </a:p>
        </p:txBody>
      </p:sp>
      <p:sp>
        <p:nvSpPr>
          <p:cNvPr id="70" name="正方形/長方形 69"/>
          <p:cNvSpPr/>
          <p:nvPr/>
        </p:nvSpPr>
        <p:spPr>
          <a:xfrm>
            <a:off x="1842105" y="2394772"/>
            <a:ext cx="657551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050" dirty="0" smtClean="0">
                <a:latin typeface="+mj-ea"/>
                <a:ea typeface="+mj-ea"/>
              </a:rPr>
              <a:t>REST IF</a:t>
            </a:r>
            <a:endParaRPr lang="ja-JP" altLang="en-US" sz="1050" dirty="0">
              <a:latin typeface="+mj-ea"/>
              <a:ea typeface="+mj-ea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 rot="16200000">
            <a:off x="517225" y="3746100"/>
            <a:ext cx="2132115" cy="3416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dirty="0" smtClean="0">
                <a:solidFill>
                  <a:schemeClr val="bg1"/>
                </a:solidFill>
                <a:latin typeface="+mj-ea"/>
                <a:ea typeface="+mj-ea"/>
              </a:rPr>
              <a:t>Logic</a:t>
            </a:r>
            <a:endParaRPr kumimoji="1" lang="ja-JP" altLang="en-US" sz="18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 rot="16200000">
            <a:off x="917283" y="1908684"/>
            <a:ext cx="13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800" dirty="0" smtClean="0">
                <a:solidFill>
                  <a:schemeClr val="bg1"/>
                </a:solidFill>
                <a:latin typeface="+mj-ea"/>
                <a:ea typeface="+mj-ea"/>
              </a:rPr>
              <a:t>Presentation</a:t>
            </a:r>
            <a:endParaRPr kumimoji="1" lang="ja-JP" altLang="en-US" sz="18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1875237" y="4736482"/>
            <a:ext cx="657551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ja-JP" sz="1050" dirty="0" smtClean="0">
                <a:latin typeface="+mj-ea"/>
                <a:ea typeface="+mj-ea"/>
              </a:rPr>
              <a:t>REST IF</a:t>
            </a:r>
            <a:endParaRPr lang="ja-JP" altLang="en-US" sz="1050" dirty="0">
              <a:latin typeface="+mj-ea"/>
              <a:ea typeface="+mj-ea"/>
            </a:endParaRPr>
          </a:p>
        </p:txBody>
      </p:sp>
      <p:sp>
        <p:nvSpPr>
          <p:cNvPr id="72" name="正方形/長方形 71"/>
          <p:cNvSpPr/>
          <p:nvPr/>
        </p:nvSpPr>
        <p:spPr>
          <a:xfrm rot="16200000">
            <a:off x="1745865" y="5767053"/>
            <a:ext cx="1154482" cy="46628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lvl="0" algn="ctr"/>
            <a:r>
              <a:rPr lang="en-US" altLang="ja-JP" sz="1600" dirty="0" smtClean="0">
                <a:latin typeface="+mj-ea"/>
                <a:ea typeface="+mj-ea"/>
              </a:rPr>
              <a:t>Framework</a:t>
            </a:r>
          </a:p>
          <a:p>
            <a:pPr lvl="0" algn="ctr"/>
            <a:r>
              <a:rPr lang="en-US" altLang="ja-JP" sz="1050" dirty="0" smtClean="0">
                <a:latin typeface="+mj-ea"/>
                <a:ea typeface="+mj-ea"/>
              </a:rPr>
              <a:t>(Spring </a:t>
            </a:r>
            <a:r>
              <a:rPr lang="en-US" altLang="ja-JP" sz="1050" dirty="0">
                <a:latin typeface="+mj-ea"/>
                <a:ea typeface="+mj-ea"/>
              </a:rPr>
              <a:t>Data</a:t>
            </a:r>
            <a:r>
              <a:rPr lang="en-US" altLang="ja-JP" sz="1050" dirty="0" smtClean="0">
                <a:latin typeface="+mj-ea"/>
                <a:ea typeface="+mj-ea"/>
              </a:rPr>
              <a:t>)</a:t>
            </a:r>
            <a:endParaRPr lang="ja-JP" altLang="en-US" sz="1600" dirty="0">
              <a:latin typeface="+mj-ea"/>
              <a:ea typeface="+mj-ea"/>
            </a:endParaRP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2136629" y="3205726"/>
            <a:ext cx="3312000" cy="180000"/>
          </a:xfrm>
          <a:prstGeom prst="rect">
            <a:avLst/>
          </a:prstGeom>
          <a:solidFill>
            <a:schemeClr val="accent2">
              <a:lumMod val="60000"/>
              <a:lumOff val="40000"/>
              <a:alpha val="9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 smtClean="0">
                <a:latin typeface="+mj-ea"/>
                <a:ea typeface="+mj-ea"/>
              </a:rPr>
              <a:t>Security Framework</a:t>
            </a:r>
            <a:endParaRPr lang="ja-JP" altLang="en-US" sz="1400" dirty="0">
              <a:latin typeface="+mj-ea"/>
              <a:ea typeface="+mj-ea"/>
            </a:endParaRPr>
          </a:p>
        </p:txBody>
      </p:sp>
      <p:cxnSp>
        <p:nvCxnSpPr>
          <p:cNvPr id="74" name="直線矢印コネクタ 73"/>
          <p:cNvCxnSpPr/>
          <p:nvPr/>
        </p:nvCxnSpPr>
        <p:spPr bwMode="auto">
          <a:xfrm>
            <a:off x="5866326" y="3116953"/>
            <a:ext cx="0" cy="360000"/>
          </a:xfrm>
          <a:prstGeom prst="straightConnector1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75" name="線吹き出し 2 74"/>
          <p:cNvSpPr/>
          <p:nvPr/>
        </p:nvSpPr>
        <p:spPr bwMode="auto">
          <a:xfrm>
            <a:off x="6436768" y="3150797"/>
            <a:ext cx="2304000" cy="313042"/>
          </a:xfrm>
          <a:prstGeom prst="callout2">
            <a:avLst>
              <a:gd name="adj1" fmla="val 65399"/>
              <a:gd name="adj2" fmla="val -2164"/>
              <a:gd name="adj3" fmla="val 13178"/>
              <a:gd name="adj4" fmla="val -16697"/>
              <a:gd name="adj5" fmla="val 41581"/>
              <a:gd name="adj6" fmla="val -24821"/>
            </a:avLst>
          </a:prstGeom>
          <a:solidFill>
            <a:schemeClr val="bg1">
              <a:lumMod val="75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+mj-ea"/>
                <a:ea typeface="+mj-ea"/>
              </a:rPr>
              <a:t>Access Control</a:t>
            </a:r>
          </a:p>
        </p:txBody>
      </p:sp>
      <p:sp>
        <p:nvSpPr>
          <p:cNvPr id="80" name="円/楕円 79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1" name="円/楕円 80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50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1191" y="3157917"/>
            <a:ext cx="2701381" cy="480131"/>
          </a:xfrm>
        </p:spPr>
        <p:txBody>
          <a:bodyPr/>
          <a:lstStyle/>
          <a:p>
            <a:r>
              <a:rPr kumimoji="1" lang="en-US" altLang="ja-JP" sz="2800" dirty="0" smtClean="0"/>
              <a:t>1. What is </a:t>
            </a:r>
            <a:r>
              <a:rPr kumimoji="1" lang="en-US" altLang="ja-JP" sz="2800" dirty="0" err="1" smtClean="0"/>
              <a:t>CoE</a:t>
            </a:r>
            <a:r>
              <a:rPr kumimoji="1" lang="en-US" altLang="ja-JP" sz="2800" dirty="0" smtClean="0"/>
              <a:t>?</a:t>
            </a:r>
            <a:endParaRPr kumimoji="1" lang="ja-JP" altLang="en-US" sz="2800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>
                <a:solidFill>
                  <a:prstClr val="black"/>
                </a:solidFill>
                <a:ea typeface="HGPｺﾞｼｯｸE"/>
              </a:rPr>
              <a:pPr>
                <a:defRPr/>
              </a:pPr>
              <a:t>2</a:t>
            </a:fld>
            <a:endParaRPr lang="en-US" altLang="ja-JP">
              <a:solidFill>
                <a:prstClr val="black"/>
              </a:solidFill>
              <a:ea typeface="HGPｺﾞｼｯｸE"/>
            </a:endParaRPr>
          </a:p>
        </p:txBody>
      </p:sp>
      <p:cxnSp>
        <p:nvCxnSpPr>
          <p:cNvPr id="6" name="直線コネクタ 5"/>
          <p:cNvCxnSpPr/>
          <p:nvPr/>
        </p:nvCxnSpPr>
        <p:spPr bwMode="auto">
          <a:xfrm>
            <a:off x="680276" y="3718823"/>
            <a:ext cx="3852000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3196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191" y="188800"/>
            <a:ext cx="4588115" cy="424732"/>
          </a:xfrm>
        </p:spPr>
        <p:txBody>
          <a:bodyPr/>
          <a:lstStyle/>
          <a:p>
            <a:r>
              <a:rPr lang="en-US" altLang="ja-JP" dirty="0" smtClean="0"/>
              <a:t>Conceptual Architecture Diagram</a:t>
            </a:r>
            <a:endParaRPr kumimoji="1" lang="ja-JP" altLang="en-US" dirty="0"/>
          </a:p>
        </p:txBody>
      </p:sp>
      <p:sp>
        <p:nvSpPr>
          <p:cNvPr id="80" name="円/楕円 79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1" name="円/楕円 80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83" name="正方形/長方形 82"/>
          <p:cNvSpPr/>
          <p:nvPr/>
        </p:nvSpPr>
        <p:spPr bwMode="auto">
          <a:xfrm>
            <a:off x="64870" y="1282892"/>
            <a:ext cx="4032000" cy="5040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Business Process Flow(JSON)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86" name="正方形/長方形 85"/>
          <p:cNvSpPr/>
          <p:nvPr/>
        </p:nvSpPr>
        <p:spPr bwMode="auto">
          <a:xfrm>
            <a:off x="883736" y="2727496"/>
            <a:ext cx="2265529" cy="1858352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JOB(XML)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1007816" y="3068960"/>
            <a:ext cx="1908000" cy="1217975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(CLASS)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0" name="正方形/長方形 89"/>
          <p:cNvSpPr/>
          <p:nvPr/>
        </p:nvSpPr>
        <p:spPr bwMode="auto">
          <a:xfrm>
            <a:off x="883736" y="1815150"/>
            <a:ext cx="2265528" cy="682388"/>
          </a:xfrm>
          <a:prstGeom prst="rect">
            <a:avLst/>
          </a:prstGeom>
          <a:solidFill>
            <a:srgbClr val="9BBB59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Operation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(UI/Scheduler/IF)</a:t>
            </a:r>
            <a:endParaRPr kumimoji="0" lang="ja-JP" altLang="en-US" sz="14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ｺﾞｼｯｸE"/>
            </a:endParaRPr>
          </a:p>
        </p:txBody>
      </p:sp>
      <p:sp>
        <p:nvSpPr>
          <p:cNvPr id="93" name="正方形/長方形 92"/>
          <p:cNvSpPr/>
          <p:nvPr/>
        </p:nvSpPr>
        <p:spPr bwMode="auto">
          <a:xfrm>
            <a:off x="1061391" y="3184584"/>
            <a:ext cx="1908000" cy="1217975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(CLASS)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6" name="正方形/長方形 95"/>
          <p:cNvSpPr/>
          <p:nvPr/>
        </p:nvSpPr>
        <p:spPr bwMode="auto">
          <a:xfrm>
            <a:off x="1145551" y="3687412"/>
            <a:ext cx="1620000" cy="324000"/>
          </a:xfrm>
          <a:prstGeom prst="rect">
            <a:avLst/>
          </a:prstGeom>
          <a:solidFill>
            <a:srgbClr val="C0504D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Rule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(METHOD)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7" name="正方形/長方形 96"/>
          <p:cNvSpPr/>
          <p:nvPr/>
        </p:nvSpPr>
        <p:spPr bwMode="auto">
          <a:xfrm>
            <a:off x="1245803" y="3854269"/>
            <a:ext cx="1620000" cy="324000"/>
          </a:xfrm>
          <a:prstGeom prst="rect">
            <a:avLst/>
          </a:prstGeom>
          <a:solidFill>
            <a:srgbClr val="C0504D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Rule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(METHOD)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8" name="フローチャート : 磁気ディスク 97"/>
          <p:cNvSpPr/>
          <p:nvPr/>
        </p:nvSpPr>
        <p:spPr bwMode="auto">
          <a:xfrm>
            <a:off x="105813" y="4885885"/>
            <a:ext cx="720000" cy="648000"/>
          </a:xfrm>
          <a:prstGeom prst="flowChartMagneticDisk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Input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9" name="フローチャート : 磁気ディスク 98"/>
          <p:cNvSpPr/>
          <p:nvPr/>
        </p:nvSpPr>
        <p:spPr bwMode="auto">
          <a:xfrm>
            <a:off x="3231153" y="4885885"/>
            <a:ext cx="720000" cy="648000"/>
          </a:xfrm>
          <a:prstGeom prst="flowChartMagneticDisk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Output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03" name="フローチャート : 磁気ディスク 102"/>
          <p:cNvSpPr/>
          <p:nvPr/>
        </p:nvSpPr>
        <p:spPr bwMode="auto">
          <a:xfrm>
            <a:off x="1530751" y="5574842"/>
            <a:ext cx="971498" cy="648000"/>
          </a:xfrm>
          <a:prstGeom prst="flowChartMagneticDisk">
            <a:avLst/>
          </a:prstGeom>
          <a:solidFill>
            <a:srgbClr val="C00000"/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Parameter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105" name="カギ線コネクタ 104"/>
          <p:cNvCxnSpPr>
            <a:stCxn id="98" idx="1"/>
            <a:endCxn id="93" idx="1"/>
          </p:cNvCxnSpPr>
          <p:nvPr/>
        </p:nvCxnSpPr>
        <p:spPr bwMode="auto">
          <a:xfrm rot="5400000" flipH="1" flipV="1">
            <a:off x="217446" y="4041940"/>
            <a:ext cx="1092313" cy="595578"/>
          </a:xfrm>
          <a:prstGeom prst="bentConnector2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6" name="カギ線コネクタ 105"/>
          <p:cNvCxnSpPr>
            <a:stCxn id="93" idx="3"/>
            <a:endCxn id="99" idx="1"/>
          </p:cNvCxnSpPr>
          <p:nvPr/>
        </p:nvCxnSpPr>
        <p:spPr bwMode="auto">
          <a:xfrm>
            <a:off x="2969391" y="3793572"/>
            <a:ext cx="621762" cy="1092313"/>
          </a:xfrm>
          <a:prstGeom prst="bentConnector2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直線矢印コネクタ 108"/>
          <p:cNvCxnSpPr>
            <a:stCxn id="103" idx="1"/>
            <a:endCxn id="93" idx="2"/>
          </p:cNvCxnSpPr>
          <p:nvPr/>
        </p:nvCxnSpPr>
        <p:spPr bwMode="auto">
          <a:xfrm flipH="1" flipV="1">
            <a:off x="2015391" y="4402559"/>
            <a:ext cx="1109" cy="117228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直線矢印コネクタ 109"/>
          <p:cNvCxnSpPr>
            <a:stCxn id="90" idx="2"/>
            <a:endCxn id="86" idx="0"/>
          </p:cNvCxnSpPr>
          <p:nvPr/>
        </p:nvCxnSpPr>
        <p:spPr bwMode="auto">
          <a:xfrm>
            <a:off x="2016500" y="2497538"/>
            <a:ext cx="1" cy="22995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26655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191" y="188800"/>
            <a:ext cx="4588115" cy="424732"/>
          </a:xfrm>
        </p:spPr>
        <p:txBody>
          <a:bodyPr/>
          <a:lstStyle/>
          <a:p>
            <a:r>
              <a:rPr lang="en-US" altLang="ja-JP" dirty="0" smtClean="0"/>
              <a:t>Conceptual Architecture Diagram</a:t>
            </a:r>
            <a:endParaRPr kumimoji="1" lang="ja-JP" altLang="en-US" dirty="0"/>
          </a:p>
        </p:txBody>
      </p:sp>
      <p:sp>
        <p:nvSpPr>
          <p:cNvPr id="80" name="円/楕円 79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1" name="円/楕円 80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83" name="正方形/長方形 82"/>
          <p:cNvSpPr/>
          <p:nvPr/>
        </p:nvSpPr>
        <p:spPr bwMode="auto">
          <a:xfrm>
            <a:off x="64870" y="1282892"/>
            <a:ext cx="4032000" cy="5040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Business Process Flow(JSON)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86" name="正方形/長方形 85"/>
          <p:cNvSpPr/>
          <p:nvPr/>
        </p:nvSpPr>
        <p:spPr bwMode="auto">
          <a:xfrm>
            <a:off x="883736" y="2727496"/>
            <a:ext cx="2265529" cy="1858352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JOB(XML)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1007816" y="3068960"/>
            <a:ext cx="1908000" cy="1217975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(CLASS)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0" name="正方形/長方形 89"/>
          <p:cNvSpPr/>
          <p:nvPr/>
        </p:nvSpPr>
        <p:spPr bwMode="auto">
          <a:xfrm>
            <a:off x="883736" y="1815150"/>
            <a:ext cx="2265528" cy="682388"/>
          </a:xfrm>
          <a:prstGeom prst="rect">
            <a:avLst/>
          </a:prstGeom>
          <a:solidFill>
            <a:srgbClr val="9BBB59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Operation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(UI/Scheduler/IF)</a:t>
            </a:r>
            <a:endParaRPr kumimoji="0" lang="ja-JP" altLang="en-US" sz="14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ｺﾞｼｯｸE"/>
            </a:endParaRPr>
          </a:p>
        </p:txBody>
      </p:sp>
      <p:sp>
        <p:nvSpPr>
          <p:cNvPr id="93" name="正方形/長方形 92"/>
          <p:cNvSpPr/>
          <p:nvPr/>
        </p:nvSpPr>
        <p:spPr bwMode="auto">
          <a:xfrm>
            <a:off x="1061391" y="3184584"/>
            <a:ext cx="1908000" cy="1217975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(CLASS)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6" name="正方形/長方形 95"/>
          <p:cNvSpPr/>
          <p:nvPr/>
        </p:nvSpPr>
        <p:spPr bwMode="auto">
          <a:xfrm>
            <a:off x="1145551" y="3687412"/>
            <a:ext cx="1620000" cy="324000"/>
          </a:xfrm>
          <a:prstGeom prst="rect">
            <a:avLst/>
          </a:prstGeom>
          <a:solidFill>
            <a:srgbClr val="C0504D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Rule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(METHOD)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7" name="正方形/長方形 96"/>
          <p:cNvSpPr/>
          <p:nvPr/>
        </p:nvSpPr>
        <p:spPr bwMode="auto">
          <a:xfrm>
            <a:off x="1245803" y="3854269"/>
            <a:ext cx="1620000" cy="324000"/>
          </a:xfrm>
          <a:prstGeom prst="rect">
            <a:avLst/>
          </a:prstGeom>
          <a:solidFill>
            <a:srgbClr val="C0504D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Rule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(METHOD)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8" name="フローチャート : 磁気ディスク 97"/>
          <p:cNvSpPr/>
          <p:nvPr/>
        </p:nvSpPr>
        <p:spPr bwMode="auto">
          <a:xfrm>
            <a:off x="105813" y="4885885"/>
            <a:ext cx="720000" cy="648000"/>
          </a:xfrm>
          <a:prstGeom prst="flowChartMagneticDisk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Input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9" name="フローチャート : 磁気ディスク 98"/>
          <p:cNvSpPr/>
          <p:nvPr/>
        </p:nvSpPr>
        <p:spPr bwMode="auto">
          <a:xfrm>
            <a:off x="3231153" y="4885885"/>
            <a:ext cx="720000" cy="648000"/>
          </a:xfrm>
          <a:prstGeom prst="flowChartMagneticDisk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Output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03" name="フローチャート : 磁気ディスク 102"/>
          <p:cNvSpPr/>
          <p:nvPr/>
        </p:nvSpPr>
        <p:spPr bwMode="auto">
          <a:xfrm>
            <a:off x="1530751" y="5574842"/>
            <a:ext cx="971498" cy="648000"/>
          </a:xfrm>
          <a:prstGeom prst="flowChartMagneticDisk">
            <a:avLst/>
          </a:prstGeom>
          <a:solidFill>
            <a:srgbClr val="C00000"/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Parameter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105" name="カギ線コネクタ 104"/>
          <p:cNvCxnSpPr>
            <a:stCxn id="98" idx="1"/>
            <a:endCxn id="93" idx="1"/>
          </p:cNvCxnSpPr>
          <p:nvPr/>
        </p:nvCxnSpPr>
        <p:spPr bwMode="auto">
          <a:xfrm rot="5400000" flipH="1" flipV="1">
            <a:off x="217446" y="4041940"/>
            <a:ext cx="1092313" cy="595578"/>
          </a:xfrm>
          <a:prstGeom prst="bentConnector2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6" name="カギ線コネクタ 105"/>
          <p:cNvCxnSpPr>
            <a:stCxn id="93" idx="3"/>
            <a:endCxn id="99" idx="1"/>
          </p:cNvCxnSpPr>
          <p:nvPr/>
        </p:nvCxnSpPr>
        <p:spPr bwMode="auto">
          <a:xfrm>
            <a:off x="2969391" y="3793572"/>
            <a:ext cx="621762" cy="1092313"/>
          </a:xfrm>
          <a:prstGeom prst="bentConnector2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直線矢印コネクタ 108"/>
          <p:cNvCxnSpPr>
            <a:stCxn id="103" idx="1"/>
            <a:endCxn id="93" idx="2"/>
          </p:cNvCxnSpPr>
          <p:nvPr/>
        </p:nvCxnSpPr>
        <p:spPr bwMode="auto">
          <a:xfrm flipH="1" flipV="1">
            <a:off x="2015391" y="4402559"/>
            <a:ext cx="1109" cy="117228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直線矢印コネクタ 109"/>
          <p:cNvCxnSpPr>
            <a:stCxn id="90" idx="2"/>
            <a:endCxn id="86" idx="0"/>
          </p:cNvCxnSpPr>
          <p:nvPr/>
        </p:nvCxnSpPr>
        <p:spPr bwMode="auto">
          <a:xfrm>
            <a:off x="2016500" y="2497538"/>
            <a:ext cx="1" cy="22995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3" name="正方形/長方形 112"/>
          <p:cNvSpPr/>
          <p:nvPr/>
        </p:nvSpPr>
        <p:spPr bwMode="auto">
          <a:xfrm>
            <a:off x="4597373" y="1295260"/>
            <a:ext cx="4284000" cy="504000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dirty="0" smtClean="0">
              <a:solidFill>
                <a:srgbClr val="EEECE1">
                  <a:lumMod val="50000"/>
                </a:srgbClr>
              </a:solidFill>
              <a:latin typeface="HGPｺﾞｼｯｸE" pitchFamily="50" charset="-128"/>
            </a:endParaRPr>
          </a:p>
        </p:txBody>
      </p:sp>
      <p:cxnSp>
        <p:nvCxnSpPr>
          <p:cNvPr id="114" name="直線矢印コネクタ 113"/>
          <p:cNvCxnSpPr/>
          <p:nvPr/>
        </p:nvCxnSpPr>
        <p:spPr bwMode="auto">
          <a:xfrm>
            <a:off x="4571996" y="1282374"/>
            <a:ext cx="0" cy="50760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16" name="正方形/長方形 115"/>
          <p:cNvSpPr/>
          <p:nvPr/>
        </p:nvSpPr>
        <p:spPr bwMode="auto">
          <a:xfrm>
            <a:off x="4606397" y="1310684"/>
            <a:ext cx="1944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ln>
                  <a:solidFill>
                    <a:prstClr val="white"/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HGP創英角ｺﾞｼｯｸUB"/>
                <a:ea typeface="HGP創英角ｺﾞｼｯｸUB"/>
              </a:rPr>
              <a:t>Business Process</a:t>
            </a:r>
            <a:endParaRPr lang="ja-JP" altLang="en-US" sz="2000" dirty="0">
              <a:ln>
                <a:solidFill>
                  <a:prstClr val="white"/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118" name="直線コネクタ 117"/>
          <p:cNvCxnSpPr/>
          <p:nvPr/>
        </p:nvCxnSpPr>
        <p:spPr bwMode="auto">
          <a:xfrm>
            <a:off x="4585643" y="1282374"/>
            <a:ext cx="428400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直線コネクタ 118"/>
          <p:cNvCxnSpPr/>
          <p:nvPr/>
        </p:nvCxnSpPr>
        <p:spPr bwMode="auto">
          <a:xfrm>
            <a:off x="4560613" y="6330452"/>
            <a:ext cx="428400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正方形/長方形 125"/>
          <p:cNvSpPr/>
          <p:nvPr/>
        </p:nvSpPr>
        <p:spPr bwMode="auto">
          <a:xfrm>
            <a:off x="5306351" y="2749423"/>
            <a:ext cx="3564000" cy="3581029"/>
          </a:xfrm>
          <a:prstGeom prst="rect">
            <a:avLst/>
          </a:prstGeom>
          <a:solidFill>
            <a:srgbClr val="4BACC6">
              <a:lumMod val="50000"/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127" name="正方形/長方形 126"/>
          <p:cNvSpPr/>
          <p:nvPr/>
        </p:nvSpPr>
        <p:spPr bwMode="auto">
          <a:xfrm>
            <a:off x="5306351" y="1773374"/>
            <a:ext cx="3564000" cy="684000"/>
          </a:xfrm>
          <a:prstGeom prst="rect">
            <a:avLst/>
          </a:prstGeom>
          <a:solidFill>
            <a:srgbClr val="9BBB59">
              <a:lumMod val="50000"/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cxnSp>
        <p:nvCxnSpPr>
          <p:cNvPr id="128" name="直線矢印コネクタ 127"/>
          <p:cNvCxnSpPr/>
          <p:nvPr/>
        </p:nvCxnSpPr>
        <p:spPr bwMode="auto">
          <a:xfrm>
            <a:off x="5297605" y="2758374"/>
            <a:ext cx="0" cy="3600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8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30" name="直線矢印コネクタ 129"/>
          <p:cNvCxnSpPr/>
          <p:nvPr/>
        </p:nvCxnSpPr>
        <p:spPr bwMode="auto">
          <a:xfrm>
            <a:off x="5297584" y="1760558"/>
            <a:ext cx="0" cy="720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8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31" name="正方形/長方形 130"/>
          <p:cNvSpPr/>
          <p:nvPr/>
        </p:nvSpPr>
        <p:spPr bwMode="auto">
          <a:xfrm>
            <a:off x="5313297" y="1953412"/>
            <a:ext cx="3168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ln>
                  <a:solidFill>
                    <a:prstClr val="white"/>
                  </a:solidFill>
                </a:ln>
                <a:solidFill>
                  <a:srgbClr val="9BBB59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Operation / Initiation</a:t>
            </a:r>
            <a:endParaRPr lang="ja-JP" altLang="en-US" dirty="0">
              <a:ln>
                <a:solidFill>
                  <a:prstClr val="white"/>
                </a:solidFill>
              </a:ln>
              <a:solidFill>
                <a:srgbClr val="9BBB59">
                  <a:lumMod val="75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132" name="直線コネクタ 131"/>
          <p:cNvCxnSpPr/>
          <p:nvPr/>
        </p:nvCxnSpPr>
        <p:spPr bwMode="auto">
          <a:xfrm>
            <a:off x="5289517" y="1778744"/>
            <a:ext cx="3564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直線コネクタ 132"/>
          <p:cNvCxnSpPr/>
          <p:nvPr/>
        </p:nvCxnSpPr>
        <p:spPr bwMode="auto">
          <a:xfrm>
            <a:off x="5297605" y="2729894"/>
            <a:ext cx="3564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正方形/長方形 134"/>
          <p:cNvSpPr/>
          <p:nvPr/>
        </p:nvSpPr>
        <p:spPr bwMode="auto">
          <a:xfrm>
            <a:off x="5313297" y="2750962"/>
            <a:ext cx="3276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ln>
                  <a:solidFill>
                    <a:prstClr val="white"/>
                  </a:solidFill>
                </a:ln>
                <a:solidFill>
                  <a:srgbClr val="1F497D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Service</a:t>
            </a:r>
            <a:endParaRPr lang="ja-JP" altLang="en-US" dirty="0">
              <a:ln>
                <a:solidFill>
                  <a:prstClr val="white"/>
                </a:solidFill>
              </a:ln>
              <a:solidFill>
                <a:srgbClr val="1F497D">
                  <a:lumMod val="75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136" name="直線コネクタ 135"/>
          <p:cNvCxnSpPr/>
          <p:nvPr/>
        </p:nvCxnSpPr>
        <p:spPr bwMode="auto">
          <a:xfrm>
            <a:off x="5319085" y="2463416"/>
            <a:ext cx="3564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42796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191" y="188800"/>
            <a:ext cx="4588115" cy="424732"/>
          </a:xfrm>
        </p:spPr>
        <p:txBody>
          <a:bodyPr/>
          <a:lstStyle/>
          <a:p>
            <a:r>
              <a:rPr lang="en-US" altLang="ja-JP" dirty="0" smtClean="0"/>
              <a:t>Conceptual Architecture Diagram</a:t>
            </a:r>
            <a:endParaRPr kumimoji="1" lang="ja-JP" altLang="en-US" dirty="0"/>
          </a:p>
        </p:txBody>
      </p:sp>
      <p:sp>
        <p:nvSpPr>
          <p:cNvPr id="80" name="円/楕円 79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1" name="円/楕円 80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83" name="正方形/長方形 82"/>
          <p:cNvSpPr/>
          <p:nvPr/>
        </p:nvSpPr>
        <p:spPr bwMode="auto">
          <a:xfrm>
            <a:off x="64870" y="1282892"/>
            <a:ext cx="4032000" cy="5040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Business Process Flow(JSON)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86" name="正方形/長方形 85"/>
          <p:cNvSpPr/>
          <p:nvPr/>
        </p:nvSpPr>
        <p:spPr bwMode="auto">
          <a:xfrm>
            <a:off x="883736" y="2727496"/>
            <a:ext cx="2265529" cy="1858352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JOB(XML)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1007816" y="3068960"/>
            <a:ext cx="1908000" cy="1217975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(CLASS)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0" name="正方形/長方形 89"/>
          <p:cNvSpPr/>
          <p:nvPr/>
        </p:nvSpPr>
        <p:spPr bwMode="auto">
          <a:xfrm>
            <a:off x="883736" y="1815150"/>
            <a:ext cx="2265528" cy="682388"/>
          </a:xfrm>
          <a:prstGeom prst="rect">
            <a:avLst/>
          </a:prstGeom>
          <a:solidFill>
            <a:srgbClr val="9BBB59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Operation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(UI/Scheduler/IF)</a:t>
            </a:r>
            <a:endParaRPr kumimoji="0" lang="ja-JP" altLang="en-US" sz="14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ｺﾞｼｯｸE"/>
            </a:endParaRPr>
          </a:p>
        </p:txBody>
      </p:sp>
      <p:sp>
        <p:nvSpPr>
          <p:cNvPr id="93" name="正方形/長方形 92"/>
          <p:cNvSpPr/>
          <p:nvPr/>
        </p:nvSpPr>
        <p:spPr bwMode="auto">
          <a:xfrm>
            <a:off x="1061391" y="3184584"/>
            <a:ext cx="1908000" cy="1217975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(CLASS)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6" name="正方形/長方形 95"/>
          <p:cNvSpPr/>
          <p:nvPr/>
        </p:nvSpPr>
        <p:spPr bwMode="auto">
          <a:xfrm>
            <a:off x="1145551" y="3687412"/>
            <a:ext cx="1620000" cy="324000"/>
          </a:xfrm>
          <a:prstGeom prst="rect">
            <a:avLst/>
          </a:prstGeom>
          <a:solidFill>
            <a:srgbClr val="C0504D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Rule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(METHOD)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7" name="正方形/長方形 96"/>
          <p:cNvSpPr/>
          <p:nvPr/>
        </p:nvSpPr>
        <p:spPr bwMode="auto">
          <a:xfrm>
            <a:off x="1245803" y="3854269"/>
            <a:ext cx="1620000" cy="324000"/>
          </a:xfrm>
          <a:prstGeom prst="rect">
            <a:avLst/>
          </a:prstGeom>
          <a:solidFill>
            <a:srgbClr val="C0504D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Rule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(METHOD)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8" name="フローチャート : 磁気ディスク 97"/>
          <p:cNvSpPr/>
          <p:nvPr/>
        </p:nvSpPr>
        <p:spPr bwMode="auto">
          <a:xfrm>
            <a:off x="105813" y="4885885"/>
            <a:ext cx="720000" cy="648000"/>
          </a:xfrm>
          <a:prstGeom prst="flowChartMagneticDisk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Input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9" name="フローチャート : 磁気ディスク 98"/>
          <p:cNvSpPr/>
          <p:nvPr/>
        </p:nvSpPr>
        <p:spPr bwMode="auto">
          <a:xfrm>
            <a:off x="3231153" y="4885885"/>
            <a:ext cx="720000" cy="648000"/>
          </a:xfrm>
          <a:prstGeom prst="flowChartMagneticDisk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Output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03" name="フローチャート : 磁気ディスク 102"/>
          <p:cNvSpPr/>
          <p:nvPr/>
        </p:nvSpPr>
        <p:spPr bwMode="auto">
          <a:xfrm>
            <a:off x="1530751" y="5574842"/>
            <a:ext cx="971498" cy="648000"/>
          </a:xfrm>
          <a:prstGeom prst="flowChartMagneticDisk">
            <a:avLst/>
          </a:prstGeom>
          <a:solidFill>
            <a:srgbClr val="C00000"/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Parameter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105" name="カギ線コネクタ 104"/>
          <p:cNvCxnSpPr>
            <a:stCxn id="98" idx="1"/>
            <a:endCxn id="93" idx="1"/>
          </p:cNvCxnSpPr>
          <p:nvPr/>
        </p:nvCxnSpPr>
        <p:spPr bwMode="auto">
          <a:xfrm rot="5400000" flipH="1" flipV="1">
            <a:off x="217446" y="4041940"/>
            <a:ext cx="1092313" cy="595578"/>
          </a:xfrm>
          <a:prstGeom prst="bentConnector2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6" name="カギ線コネクタ 105"/>
          <p:cNvCxnSpPr>
            <a:stCxn id="93" idx="3"/>
            <a:endCxn id="99" idx="1"/>
          </p:cNvCxnSpPr>
          <p:nvPr/>
        </p:nvCxnSpPr>
        <p:spPr bwMode="auto">
          <a:xfrm>
            <a:off x="2969391" y="3793572"/>
            <a:ext cx="621762" cy="1092313"/>
          </a:xfrm>
          <a:prstGeom prst="bentConnector2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直線矢印コネクタ 108"/>
          <p:cNvCxnSpPr>
            <a:stCxn id="103" idx="1"/>
            <a:endCxn id="93" idx="2"/>
          </p:cNvCxnSpPr>
          <p:nvPr/>
        </p:nvCxnSpPr>
        <p:spPr bwMode="auto">
          <a:xfrm flipH="1" flipV="1">
            <a:off x="2015391" y="4402559"/>
            <a:ext cx="1109" cy="117228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直線矢印コネクタ 109"/>
          <p:cNvCxnSpPr>
            <a:stCxn id="90" idx="2"/>
            <a:endCxn id="86" idx="0"/>
          </p:cNvCxnSpPr>
          <p:nvPr/>
        </p:nvCxnSpPr>
        <p:spPr bwMode="auto">
          <a:xfrm>
            <a:off x="2016500" y="2497538"/>
            <a:ext cx="1" cy="22995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3" name="正方形/長方形 112"/>
          <p:cNvSpPr/>
          <p:nvPr/>
        </p:nvSpPr>
        <p:spPr bwMode="auto">
          <a:xfrm>
            <a:off x="4597373" y="1295260"/>
            <a:ext cx="4284000" cy="504000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dirty="0" smtClean="0">
              <a:solidFill>
                <a:srgbClr val="EEECE1">
                  <a:lumMod val="50000"/>
                </a:srgbClr>
              </a:solidFill>
              <a:latin typeface="HGPｺﾞｼｯｸE" pitchFamily="50" charset="-128"/>
            </a:endParaRPr>
          </a:p>
        </p:txBody>
      </p:sp>
      <p:cxnSp>
        <p:nvCxnSpPr>
          <p:cNvPr id="114" name="直線矢印コネクタ 113"/>
          <p:cNvCxnSpPr/>
          <p:nvPr/>
        </p:nvCxnSpPr>
        <p:spPr bwMode="auto">
          <a:xfrm>
            <a:off x="4571996" y="1282374"/>
            <a:ext cx="0" cy="50760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16" name="正方形/長方形 115"/>
          <p:cNvSpPr/>
          <p:nvPr/>
        </p:nvSpPr>
        <p:spPr bwMode="auto">
          <a:xfrm>
            <a:off x="4606397" y="1310684"/>
            <a:ext cx="1944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ln>
                  <a:solidFill>
                    <a:prstClr val="white"/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HGP創英角ｺﾞｼｯｸUB"/>
                <a:ea typeface="HGP創英角ｺﾞｼｯｸUB"/>
              </a:rPr>
              <a:t>Business Process</a:t>
            </a:r>
            <a:endParaRPr lang="ja-JP" altLang="en-US" sz="2000" dirty="0">
              <a:ln>
                <a:solidFill>
                  <a:prstClr val="white"/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118" name="直線コネクタ 117"/>
          <p:cNvCxnSpPr/>
          <p:nvPr/>
        </p:nvCxnSpPr>
        <p:spPr bwMode="auto">
          <a:xfrm>
            <a:off x="4585643" y="1282374"/>
            <a:ext cx="428400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直線コネクタ 118"/>
          <p:cNvCxnSpPr/>
          <p:nvPr/>
        </p:nvCxnSpPr>
        <p:spPr bwMode="auto">
          <a:xfrm>
            <a:off x="4560613" y="6330452"/>
            <a:ext cx="428400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正方形/長方形 125"/>
          <p:cNvSpPr/>
          <p:nvPr/>
        </p:nvSpPr>
        <p:spPr bwMode="auto">
          <a:xfrm>
            <a:off x="5306351" y="2749423"/>
            <a:ext cx="3564000" cy="3581029"/>
          </a:xfrm>
          <a:prstGeom prst="rect">
            <a:avLst/>
          </a:prstGeom>
          <a:solidFill>
            <a:srgbClr val="4BACC6">
              <a:lumMod val="50000"/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127" name="正方形/長方形 126"/>
          <p:cNvSpPr/>
          <p:nvPr/>
        </p:nvSpPr>
        <p:spPr bwMode="auto">
          <a:xfrm>
            <a:off x="5306351" y="1773374"/>
            <a:ext cx="3564000" cy="684000"/>
          </a:xfrm>
          <a:prstGeom prst="rect">
            <a:avLst/>
          </a:prstGeom>
          <a:solidFill>
            <a:srgbClr val="9BBB59">
              <a:lumMod val="50000"/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cxnSp>
        <p:nvCxnSpPr>
          <p:cNvPr id="128" name="直線矢印コネクタ 127"/>
          <p:cNvCxnSpPr/>
          <p:nvPr/>
        </p:nvCxnSpPr>
        <p:spPr bwMode="auto">
          <a:xfrm>
            <a:off x="5297605" y="2758374"/>
            <a:ext cx="0" cy="3600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8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30" name="直線矢印コネクタ 129"/>
          <p:cNvCxnSpPr/>
          <p:nvPr/>
        </p:nvCxnSpPr>
        <p:spPr bwMode="auto">
          <a:xfrm>
            <a:off x="5297584" y="1760558"/>
            <a:ext cx="0" cy="720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8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31" name="正方形/長方形 130"/>
          <p:cNvSpPr/>
          <p:nvPr/>
        </p:nvSpPr>
        <p:spPr bwMode="auto">
          <a:xfrm>
            <a:off x="5313297" y="1953412"/>
            <a:ext cx="3168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ln>
                  <a:solidFill>
                    <a:prstClr val="white"/>
                  </a:solidFill>
                </a:ln>
                <a:solidFill>
                  <a:srgbClr val="9BBB59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Operation / Initiation</a:t>
            </a:r>
            <a:endParaRPr lang="ja-JP" altLang="en-US" dirty="0">
              <a:ln>
                <a:solidFill>
                  <a:prstClr val="white"/>
                </a:solidFill>
              </a:ln>
              <a:solidFill>
                <a:srgbClr val="9BBB59">
                  <a:lumMod val="75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132" name="直線コネクタ 131"/>
          <p:cNvCxnSpPr/>
          <p:nvPr/>
        </p:nvCxnSpPr>
        <p:spPr bwMode="auto">
          <a:xfrm>
            <a:off x="5289517" y="1778744"/>
            <a:ext cx="3564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直線コネクタ 132"/>
          <p:cNvCxnSpPr/>
          <p:nvPr/>
        </p:nvCxnSpPr>
        <p:spPr bwMode="auto">
          <a:xfrm>
            <a:off x="5297605" y="2729894"/>
            <a:ext cx="3564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正方形/長方形 134"/>
          <p:cNvSpPr/>
          <p:nvPr/>
        </p:nvSpPr>
        <p:spPr bwMode="auto">
          <a:xfrm>
            <a:off x="5313297" y="2750962"/>
            <a:ext cx="3276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ln>
                  <a:solidFill>
                    <a:prstClr val="white"/>
                  </a:solidFill>
                </a:ln>
                <a:solidFill>
                  <a:srgbClr val="1F497D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Service</a:t>
            </a:r>
            <a:endParaRPr lang="ja-JP" altLang="en-US" dirty="0">
              <a:ln>
                <a:solidFill>
                  <a:prstClr val="white"/>
                </a:solidFill>
              </a:ln>
              <a:solidFill>
                <a:srgbClr val="1F497D">
                  <a:lumMod val="75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136" name="直線コネクタ 135"/>
          <p:cNvCxnSpPr/>
          <p:nvPr/>
        </p:nvCxnSpPr>
        <p:spPr bwMode="auto">
          <a:xfrm>
            <a:off x="5319085" y="2463416"/>
            <a:ext cx="3564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正方形/長方形 136"/>
          <p:cNvSpPr/>
          <p:nvPr/>
        </p:nvSpPr>
        <p:spPr bwMode="auto">
          <a:xfrm>
            <a:off x="6042443" y="3231129"/>
            <a:ext cx="2840642" cy="3096000"/>
          </a:xfrm>
          <a:prstGeom prst="rect">
            <a:avLst/>
          </a:prstGeom>
          <a:solidFill>
            <a:srgbClr val="F79646">
              <a:lumMod val="75000"/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cxnSp>
        <p:nvCxnSpPr>
          <p:cNvPr id="138" name="直線矢印コネクタ 137"/>
          <p:cNvCxnSpPr/>
          <p:nvPr/>
        </p:nvCxnSpPr>
        <p:spPr bwMode="auto">
          <a:xfrm>
            <a:off x="6036861" y="3226374"/>
            <a:ext cx="0" cy="3132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8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39" name="正方形/長方形 138"/>
          <p:cNvSpPr/>
          <p:nvPr/>
        </p:nvSpPr>
        <p:spPr bwMode="auto">
          <a:xfrm>
            <a:off x="6169037" y="3277464"/>
            <a:ext cx="2664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ln>
                  <a:solidFill>
                    <a:prstClr val="white"/>
                  </a:solidFill>
                </a:ln>
                <a:solidFill>
                  <a:srgbClr val="F79646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Task</a:t>
            </a:r>
            <a:r>
              <a:rPr lang="en-US" altLang="ja-JP" sz="1800" dirty="0" smtClean="0">
                <a:ln>
                  <a:solidFill>
                    <a:prstClr val="white"/>
                  </a:solidFill>
                </a:ln>
                <a:solidFill>
                  <a:srgbClr val="F79646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(Re-usable)</a:t>
            </a:r>
            <a:endParaRPr lang="ja-JP" altLang="en-US" sz="1800" dirty="0">
              <a:ln>
                <a:solidFill>
                  <a:prstClr val="white"/>
                </a:solidFill>
              </a:ln>
              <a:solidFill>
                <a:srgbClr val="F79646">
                  <a:lumMod val="75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140" name="直線コネクタ 139"/>
          <p:cNvCxnSpPr/>
          <p:nvPr/>
        </p:nvCxnSpPr>
        <p:spPr bwMode="auto">
          <a:xfrm>
            <a:off x="6068477" y="3221096"/>
            <a:ext cx="2808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368269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191" y="188800"/>
            <a:ext cx="4588115" cy="424732"/>
          </a:xfrm>
        </p:spPr>
        <p:txBody>
          <a:bodyPr/>
          <a:lstStyle/>
          <a:p>
            <a:r>
              <a:rPr lang="en-US" altLang="ja-JP" dirty="0" smtClean="0"/>
              <a:t>Conceptual Architecture Diagram</a:t>
            </a:r>
            <a:endParaRPr kumimoji="1" lang="ja-JP" altLang="en-US" dirty="0"/>
          </a:p>
        </p:txBody>
      </p:sp>
      <p:sp>
        <p:nvSpPr>
          <p:cNvPr id="80" name="円/楕円 79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1" name="円/楕円 80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83" name="正方形/長方形 82"/>
          <p:cNvSpPr/>
          <p:nvPr/>
        </p:nvSpPr>
        <p:spPr bwMode="auto">
          <a:xfrm>
            <a:off x="64870" y="1282892"/>
            <a:ext cx="4032000" cy="5040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Business Process Flow(JSON)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86" name="正方形/長方形 85"/>
          <p:cNvSpPr/>
          <p:nvPr/>
        </p:nvSpPr>
        <p:spPr bwMode="auto">
          <a:xfrm>
            <a:off x="883736" y="2727496"/>
            <a:ext cx="2265529" cy="1858352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JOB(XML)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1007816" y="3068960"/>
            <a:ext cx="1908000" cy="1217975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(CLASS)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0" name="正方形/長方形 89"/>
          <p:cNvSpPr/>
          <p:nvPr/>
        </p:nvSpPr>
        <p:spPr bwMode="auto">
          <a:xfrm>
            <a:off x="883736" y="1815150"/>
            <a:ext cx="2265528" cy="682388"/>
          </a:xfrm>
          <a:prstGeom prst="rect">
            <a:avLst/>
          </a:prstGeom>
          <a:solidFill>
            <a:srgbClr val="9BBB59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Operation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/>
              </a:rPr>
              <a:t>(UI/Scheduler/IF)</a:t>
            </a:r>
            <a:endParaRPr kumimoji="0" lang="ja-JP" altLang="en-US" sz="14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ｺﾞｼｯｸE"/>
            </a:endParaRPr>
          </a:p>
        </p:txBody>
      </p:sp>
      <p:sp>
        <p:nvSpPr>
          <p:cNvPr id="93" name="正方形/長方形 92"/>
          <p:cNvSpPr/>
          <p:nvPr/>
        </p:nvSpPr>
        <p:spPr bwMode="auto">
          <a:xfrm>
            <a:off x="1061391" y="3184584"/>
            <a:ext cx="1908000" cy="1217975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(CLASS)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6" name="正方形/長方形 95"/>
          <p:cNvSpPr/>
          <p:nvPr/>
        </p:nvSpPr>
        <p:spPr bwMode="auto">
          <a:xfrm>
            <a:off x="1145551" y="3687412"/>
            <a:ext cx="1620000" cy="324000"/>
          </a:xfrm>
          <a:prstGeom prst="rect">
            <a:avLst/>
          </a:prstGeom>
          <a:solidFill>
            <a:srgbClr val="C0504D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Rule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(METHOD)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7" name="正方形/長方形 96"/>
          <p:cNvSpPr/>
          <p:nvPr/>
        </p:nvSpPr>
        <p:spPr bwMode="auto">
          <a:xfrm>
            <a:off x="1245803" y="3854269"/>
            <a:ext cx="1620000" cy="324000"/>
          </a:xfrm>
          <a:prstGeom prst="rect">
            <a:avLst/>
          </a:prstGeom>
          <a:solidFill>
            <a:srgbClr val="C0504D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Rule</a:t>
            </a: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(METHOD)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8" name="フローチャート : 磁気ディスク 97"/>
          <p:cNvSpPr/>
          <p:nvPr/>
        </p:nvSpPr>
        <p:spPr bwMode="auto">
          <a:xfrm>
            <a:off x="105813" y="4885885"/>
            <a:ext cx="720000" cy="648000"/>
          </a:xfrm>
          <a:prstGeom prst="flowChartMagneticDisk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Input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9" name="フローチャート : 磁気ディスク 98"/>
          <p:cNvSpPr/>
          <p:nvPr/>
        </p:nvSpPr>
        <p:spPr bwMode="auto">
          <a:xfrm>
            <a:off x="3231153" y="4885885"/>
            <a:ext cx="720000" cy="648000"/>
          </a:xfrm>
          <a:prstGeom prst="flowChartMagneticDisk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Output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03" name="フローチャート : 磁気ディスク 102"/>
          <p:cNvSpPr/>
          <p:nvPr/>
        </p:nvSpPr>
        <p:spPr bwMode="auto">
          <a:xfrm>
            <a:off x="1530751" y="5574842"/>
            <a:ext cx="971498" cy="648000"/>
          </a:xfrm>
          <a:prstGeom prst="flowChartMagneticDisk">
            <a:avLst/>
          </a:prstGeom>
          <a:solidFill>
            <a:srgbClr val="C00000"/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Parameter</a:t>
            </a:r>
            <a:endParaRPr kumimoji="0" lang="ja-JP" altLang="en-US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105" name="カギ線コネクタ 104"/>
          <p:cNvCxnSpPr>
            <a:stCxn id="98" idx="1"/>
            <a:endCxn id="93" idx="1"/>
          </p:cNvCxnSpPr>
          <p:nvPr/>
        </p:nvCxnSpPr>
        <p:spPr bwMode="auto">
          <a:xfrm rot="5400000" flipH="1" flipV="1">
            <a:off x="217446" y="4041940"/>
            <a:ext cx="1092313" cy="595578"/>
          </a:xfrm>
          <a:prstGeom prst="bentConnector2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6" name="カギ線コネクタ 105"/>
          <p:cNvCxnSpPr>
            <a:stCxn id="93" idx="3"/>
            <a:endCxn id="99" idx="1"/>
          </p:cNvCxnSpPr>
          <p:nvPr/>
        </p:nvCxnSpPr>
        <p:spPr bwMode="auto">
          <a:xfrm>
            <a:off x="2969391" y="3793572"/>
            <a:ext cx="621762" cy="1092313"/>
          </a:xfrm>
          <a:prstGeom prst="bentConnector2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直線矢印コネクタ 108"/>
          <p:cNvCxnSpPr>
            <a:stCxn id="103" idx="1"/>
            <a:endCxn id="93" idx="2"/>
          </p:cNvCxnSpPr>
          <p:nvPr/>
        </p:nvCxnSpPr>
        <p:spPr bwMode="auto">
          <a:xfrm flipH="1" flipV="1">
            <a:off x="2015391" y="4402559"/>
            <a:ext cx="1109" cy="117228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直線矢印コネクタ 109"/>
          <p:cNvCxnSpPr>
            <a:stCxn id="90" idx="2"/>
            <a:endCxn id="86" idx="0"/>
          </p:cNvCxnSpPr>
          <p:nvPr/>
        </p:nvCxnSpPr>
        <p:spPr bwMode="auto">
          <a:xfrm>
            <a:off x="2016500" y="2497538"/>
            <a:ext cx="1" cy="22995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3" name="正方形/長方形 112"/>
          <p:cNvSpPr/>
          <p:nvPr/>
        </p:nvSpPr>
        <p:spPr bwMode="auto">
          <a:xfrm>
            <a:off x="4597373" y="1295260"/>
            <a:ext cx="4284000" cy="504000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dirty="0" smtClean="0">
              <a:solidFill>
                <a:srgbClr val="EEECE1">
                  <a:lumMod val="50000"/>
                </a:srgbClr>
              </a:solidFill>
              <a:latin typeface="HGPｺﾞｼｯｸE" pitchFamily="50" charset="-128"/>
            </a:endParaRPr>
          </a:p>
        </p:txBody>
      </p:sp>
      <p:cxnSp>
        <p:nvCxnSpPr>
          <p:cNvPr id="114" name="直線矢印コネクタ 113"/>
          <p:cNvCxnSpPr/>
          <p:nvPr/>
        </p:nvCxnSpPr>
        <p:spPr bwMode="auto">
          <a:xfrm>
            <a:off x="4571996" y="1282374"/>
            <a:ext cx="0" cy="50760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16" name="正方形/長方形 115"/>
          <p:cNvSpPr/>
          <p:nvPr/>
        </p:nvSpPr>
        <p:spPr bwMode="auto">
          <a:xfrm>
            <a:off x="4606397" y="1310684"/>
            <a:ext cx="1944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ln>
                  <a:solidFill>
                    <a:prstClr val="white"/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HGP創英角ｺﾞｼｯｸUB"/>
                <a:ea typeface="HGP創英角ｺﾞｼｯｸUB"/>
              </a:rPr>
              <a:t>Business Process</a:t>
            </a:r>
            <a:endParaRPr lang="ja-JP" altLang="en-US" sz="2000" dirty="0">
              <a:ln>
                <a:solidFill>
                  <a:prstClr val="white"/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118" name="直線コネクタ 117"/>
          <p:cNvCxnSpPr/>
          <p:nvPr/>
        </p:nvCxnSpPr>
        <p:spPr bwMode="auto">
          <a:xfrm>
            <a:off x="4585643" y="1282374"/>
            <a:ext cx="428400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直線コネクタ 118"/>
          <p:cNvCxnSpPr/>
          <p:nvPr/>
        </p:nvCxnSpPr>
        <p:spPr bwMode="auto">
          <a:xfrm>
            <a:off x="4560613" y="6330452"/>
            <a:ext cx="428400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正方形/長方形 125"/>
          <p:cNvSpPr/>
          <p:nvPr/>
        </p:nvSpPr>
        <p:spPr bwMode="auto">
          <a:xfrm>
            <a:off x="5306351" y="2749423"/>
            <a:ext cx="3564000" cy="3581029"/>
          </a:xfrm>
          <a:prstGeom prst="rect">
            <a:avLst/>
          </a:prstGeom>
          <a:solidFill>
            <a:srgbClr val="4BACC6">
              <a:lumMod val="50000"/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127" name="正方形/長方形 126"/>
          <p:cNvSpPr/>
          <p:nvPr/>
        </p:nvSpPr>
        <p:spPr bwMode="auto">
          <a:xfrm>
            <a:off x="5306351" y="1773374"/>
            <a:ext cx="3564000" cy="684000"/>
          </a:xfrm>
          <a:prstGeom prst="rect">
            <a:avLst/>
          </a:prstGeom>
          <a:solidFill>
            <a:srgbClr val="9BBB59">
              <a:lumMod val="50000"/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cxnSp>
        <p:nvCxnSpPr>
          <p:cNvPr id="128" name="直線矢印コネクタ 127"/>
          <p:cNvCxnSpPr/>
          <p:nvPr/>
        </p:nvCxnSpPr>
        <p:spPr bwMode="auto">
          <a:xfrm>
            <a:off x="5297605" y="2758374"/>
            <a:ext cx="0" cy="3600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8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30" name="直線矢印コネクタ 129"/>
          <p:cNvCxnSpPr/>
          <p:nvPr/>
        </p:nvCxnSpPr>
        <p:spPr bwMode="auto">
          <a:xfrm>
            <a:off x="5297584" y="1760558"/>
            <a:ext cx="0" cy="720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8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31" name="正方形/長方形 130"/>
          <p:cNvSpPr/>
          <p:nvPr/>
        </p:nvSpPr>
        <p:spPr bwMode="auto">
          <a:xfrm>
            <a:off x="5313297" y="1953412"/>
            <a:ext cx="3168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ln>
                  <a:solidFill>
                    <a:prstClr val="white"/>
                  </a:solidFill>
                </a:ln>
                <a:solidFill>
                  <a:srgbClr val="9BBB59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Operation / Initiation</a:t>
            </a:r>
            <a:endParaRPr lang="ja-JP" altLang="en-US" dirty="0">
              <a:ln>
                <a:solidFill>
                  <a:prstClr val="white"/>
                </a:solidFill>
              </a:ln>
              <a:solidFill>
                <a:srgbClr val="9BBB59">
                  <a:lumMod val="75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132" name="直線コネクタ 131"/>
          <p:cNvCxnSpPr/>
          <p:nvPr/>
        </p:nvCxnSpPr>
        <p:spPr bwMode="auto">
          <a:xfrm>
            <a:off x="5289517" y="1778744"/>
            <a:ext cx="3564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直線コネクタ 132"/>
          <p:cNvCxnSpPr/>
          <p:nvPr/>
        </p:nvCxnSpPr>
        <p:spPr bwMode="auto">
          <a:xfrm>
            <a:off x="5297605" y="2729894"/>
            <a:ext cx="3564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正方形/長方形 134"/>
          <p:cNvSpPr/>
          <p:nvPr/>
        </p:nvSpPr>
        <p:spPr bwMode="auto">
          <a:xfrm>
            <a:off x="5313297" y="2750962"/>
            <a:ext cx="3276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ln>
                  <a:solidFill>
                    <a:prstClr val="white"/>
                  </a:solidFill>
                </a:ln>
                <a:solidFill>
                  <a:srgbClr val="1F497D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Service</a:t>
            </a:r>
            <a:endParaRPr lang="ja-JP" altLang="en-US" dirty="0">
              <a:ln>
                <a:solidFill>
                  <a:prstClr val="white"/>
                </a:solidFill>
              </a:ln>
              <a:solidFill>
                <a:srgbClr val="1F497D">
                  <a:lumMod val="75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136" name="直線コネクタ 135"/>
          <p:cNvCxnSpPr/>
          <p:nvPr/>
        </p:nvCxnSpPr>
        <p:spPr bwMode="auto">
          <a:xfrm>
            <a:off x="5319085" y="2463416"/>
            <a:ext cx="3564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正方形/長方形 136"/>
          <p:cNvSpPr/>
          <p:nvPr/>
        </p:nvSpPr>
        <p:spPr bwMode="auto">
          <a:xfrm>
            <a:off x="6042443" y="3231129"/>
            <a:ext cx="2840642" cy="3096000"/>
          </a:xfrm>
          <a:prstGeom prst="rect">
            <a:avLst/>
          </a:prstGeom>
          <a:solidFill>
            <a:srgbClr val="F79646">
              <a:lumMod val="75000"/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cxnSp>
        <p:nvCxnSpPr>
          <p:cNvPr id="138" name="直線矢印コネクタ 137"/>
          <p:cNvCxnSpPr/>
          <p:nvPr/>
        </p:nvCxnSpPr>
        <p:spPr bwMode="auto">
          <a:xfrm>
            <a:off x="6036861" y="3226374"/>
            <a:ext cx="0" cy="3132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8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39" name="正方形/長方形 138"/>
          <p:cNvSpPr/>
          <p:nvPr/>
        </p:nvSpPr>
        <p:spPr bwMode="auto">
          <a:xfrm>
            <a:off x="6169037" y="3277464"/>
            <a:ext cx="2664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ln>
                  <a:solidFill>
                    <a:prstClr val="white"/>
                  </a:solidFill>
                </a:ln>
                <a:solidFill>
                  <a:srgbClr val="F79646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Task</a:t>
            </a:r>
            <a:r>
              <a:rPr lang="en-US" altLang="ja-JP" sz="1800" dirty="0" smtClean="0">
                <a:ln>
                  <a:solidFill>
                    <a:prstClr val="white"/>
                  </a:solidFill>
                </a:ln>
                <a:solidFill>
                  <a:srgbClr val="F79646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(Re-usable)</a:t>
            </a:r>
            <a:endParaRPr lang="ja-JP" altLang="en-US" sz="1800" dirty="0">
              <a:ln>
                <a:solidFill>
                  <a:prstClr val="white"/>
                </a:solidFill>
              </a:ln>
              <a:solidFill>
                <a:srgbClr val="F79646">
                  <a:lumMod val="75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140" name="直線コネクタ 139"/>
          <p:cNvCxnSpPr/>
          <p:nvPr/>
        </p:nvCxnSpPr>
        <p:spPr bwMode="auto">
          <a:xfrm>
            <a:off x="6068477" y="3221096"/>
            <a:ext cx="2808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正方形/長方形 140"/>
          <p:cNvSpPr/>
          <p:nvPr/>
        </p:nvSpPr>
        <p:spPr bwMode="auto">
          <a:xfrm>
            <a:off x="6716349" y="3703549"/>
            <a:ext cx="2160000" cy="504000"/>
          </a:xfrm>
          <a:prstGeom prst="rect">
            <a:avLst/>
          </a:prstGeom>
          <a:solidFill>
            <a:srgbClr val="C0504D">
              <a:lumMod val="75000"/>
              <a:alpha val="93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142" name="正方形/長方形 141"/>
          <p:cNvSpPr/>
          <p:nvPr/>
        </p:nvSpPr>
        <p:spPr bwMode="auto">
          <a:xfrm>
            <a:off x="6716349" y="4916941"/>
            <a:ext cx="2160000" cy="612000"/>
          </a:xfrm>
          <a:prstGeom prst="rect">
            <a:avLst/>
          </a:prstGeom>
          <a:solidFill>
            <a:srgbClr val="8064A2">
              <a:lumMod val="50000"/>
              <a:alpha val="93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/>
            </a:endParaRPr>
          </a:p>
        </p:txBody>
      </p:sp>
      <p:sp>
        <p:nvSpPr>
          <p:cNvPr id="143" name="正方形/長方形 142"/>
          <p:cNvSpPr/>
          <p:nvPr/>
        </p:nvSpPr>
        <p:spPr bwMode="auto">
          <a:xfrm>
            <a:off x="6716349" y="5656300"/>
            <a:ext cx="2160000" cy="684000"/>
          </a:xfrm>
          <a:prstGeom prst="rect">
            <a:avLst/>
          </a:prstGeom>
          <a:solidFill>
            <a:srgbClr val="C00000">
              <a:alpha val="9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dirty="0" smtClean="0">
              <a:solidFill>
                <a:srgbClr val="EEECE1">
                  <a:lumMod val="50000"/>
                </a:srgbClr>
              </a:solidFill>
              <a:latin typeface="HGPｺﾞｼｯｸE" pitchFamily="50" charset="-128"/>
              <a:ea typeface="HGPｺﾞｼｯｸE"/>
            </a:endParaRPr>
          </a:p>
        </p:txBody>
      </p:sp>
      <p:cxnSp>
        <p:nvCxnSpPr>
          <p:cNvPr id="144" name="直線矢印コネクタ 143"/>
          <p:cNvCxnSpPr/>
          <p:nvPr/>
        </p:nvCxnSpPr>
        <p:spPr bwMode="auto">
          <a:xfrm>
            <a:off x="6716976" y="4875767"/>
            <a:ext cx="0" cy="684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8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45" name="直線矢印コネクタ 144"/>
          <p:cNvCxnSpPr/>
          <p:nvPr/>
        </p:nvCxnSpPr>
        <p:spPr bwMode="auto">
          <a:xfrm>
            <a:off x="6716976" y="5615031"/>
            <a:ext cx="0" cy="756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8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46" name="直線矢印コネクタ 145"/>
          <p:cNvCxnSpPr/>
          <p:nvPr/>
        </p:nvCxnSpPr>
        <p:spPr bwMode="auto">
          <a:xfrm>
            <a:off x="6716976" y="3665565"/>
            <a:ext cx="0" cy="540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8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47" name="正方形/長方形 146"/>
          <p:cNvSpPr/>
          <p:nvPr/>
        </p:nvSpPr>
        <p:spPr bwMode="auto">
          <a:xfrm>
            <a:off x="6790797" y="3796596"/>
            <a:ext cx="1944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 smtClean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latin typeface="HGP創英角ｺﾞｼｯｸUB"/>
                <a:ea typeface="HGP創英角ｺﾞｼｯｸUB"/>
              </a:rPr>
              <a:t>Rule</a:t>
            </a:r>
            <a:endParaRPr lang="ja-JP" altLang="en-US" sz="1600" dirty="0">
              <a:ln>
                <a:solidFill>
                  <a:prstClr val="white"/>
                </a:solidFill>
              </a:ln>
              <a:solidFill>
                <a:srgbClr val="C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48" name="正方形/長方形 147"/>
          <p:cNvSpPr/>
          <p:nvPr/>
        </p:nvSpPr>
        <p:spPr bwMode="auto">
          <a:xfrm>
            <a:off x="6790797" y="5055767"/>
            <a:ext cx="1944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 smtClean="0">
                <a:ln>
                  <a:solidFill>
                    <a:prstClr val="white"/>
                  </a:solidFill>
                </a:ln>
                <a:solidFill>
                  <a:srgbClr val="8064A2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Input data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 smtClean="0">
                <a:ln>
                  <a:solidFill>
                    <a:prstClr val="white"/>
                  </a:solidFill>
                </a:ln>
                <a:solidFill>
                  <a:srgbClr val="8064A2">
                    <a:lumMod val="75000"/>
                  </a:srgbClr>
                </a:solidFill>
                <a:latin typeface="HGP創英角ｺﾞｼｯｸUB"/>
                <a:ea typeface="HGP創英角ｺﾞｼｯｸUB"/>
              </a:rPr>
              <a:t>/Output data</a:t>
            </a:r>
            <a:endParaRPr lang="ja-JP" altLang="en-US" sz="1600" dirty="0">
              <a:ln>
                <a:solidFill>
                  <a:prstClr val="white"/>
                </a:solidFill>
              </a:ln>
              <a:solidFill>
                <a:srgbClr val="8064A2">
                  <a:lumMod val="75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49" name="正方形/長方形 148"/>
          <p:cNvSpPr/>
          <p:nvPr/>
        </p:nvSpPr>
        <p:spPr bwMode="auto">
          <a:xfrm>
            <a:off x="6790797" y="5831031"/>
            <a:ext cx="1944000" cy="3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 smtClean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latin typeface="HGP創英角ｺﾞｼｯｸUB"/>
                <a:ea typeface="HGP創英角ｺﾞｼｯｸUB"/>
              </a:rPr>
              <a:t>Parameter</a:t>
            </a:r>
          </a:p>
        </p:txBody>
      </p:sp>
      <p:cxnSp>
        <p:nvCxnSpPr>
          <p:cNvPr id="150" name="直線コネクタ 149"/>
          <p:cNvCxnSpPr/>
          <p:nvPr/>
        </p:nvCxnSpPr>
        <p:spPr bwMode="auto">
          <a:xfrm>
            <a:off x="6770941" y="3687412"/>
            <a:ext cx="2088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直線コネクタ 150"/>
          <p:cNvCxnSpPr/>
          <p:nvPr/>
        </p:nvCxnSpPr>
        <p:spPr bwMode="auto">
          <a:xfrm>
            <a:off x="6770941" y="4210356"/>
            <a:ext cx="2088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直線コネクタ 151"/>
          <p:cNvCxnSpPr/>
          <p:nvPr/>
        </p:nvCxnSpPr>
        <p:spPr bwMode="auto">
          <a:xfrm>
            <a:off x="6759565" y="4904356"/>
            <a:ext cx="2088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直線コネクタ 152"/>
          <p:cNvCxnSpPr/>
          <p:nvPr/>
        </p:nvCxnSpPr>
        <p:spPr bwMode="auto">
          <a:xfrm>
            <a:off x="6759565" y="5522836"/>
            <a:ext cx="2088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直線コネクタ 153"/>
          <p:cNvCxnSpPr/>
          <p:nvPr/>
        </p:nvCxnSpPr>
        <p:spPr bwMode="auto">
          <a:xfrm>
            <a:off x="6761837" y="5634292"/>
            <a:ext cx="2088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6425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テキスト ボックス 82"/>
          <p:cNvSpPr txBox="1"/>
          <p:nvPr/>
        </p:nvSpPr>
        <p:spPr>
          <a:xfrm>
            <a:off x="3352553" y="921658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As-I</a:t>
            </a:r>
            <a:r>
              <a:rPr kumimoji="1" lang="ja-JP" altLang="en-US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ｓ </a:t>
            </a:r>
            <a:r>
              <a:rPr kumimoji="1" lang="en-US" altLang="ja-JP" sz="2000" b="1" u="sng" dirty="0" smtClean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System(monolith)</a:t>
            </a:r>
            <a:endParaRPr kumimoji="1" lang="ja-JP" altLang="en-US" sz="2000" b="1" u="sng" dirty="0" smtClean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角丸四角形 5"/>
          <p:cNvSpPr/>
          <p:nvPr/>
        </p:nvSpPr>
        <p:spPr bwMode="auto">
          <a:xfrm>
            <a:off x="72000" y="1319140"/>
            <a:ext cx="1476000" cy="1728000"/>
          </a:xfrm>
          <a:prstGeom prst="round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Flexible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72000" y="3170590"/>
            <a:ext cx="1476000" cy="1728000"/>
          </a:xfrm>
          <a:prstGeom prst="roundRect">
            <a:avLst/>
          </a:prstGeom>
          <a:noFill/>
          <a:ln w="25400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Stable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正方形/長方形 8"/>
          <p:cNvSpPr/>
          <p:nvPr/>
        </p:nvSpPr>
        <p:spPr bwMode="auto">
          <a:xfrm>
            <a:off x="1586817" y="3170590"/>
            <a:ext cx="1555845" cy="172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t" anchorCtr="0"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Minimize service outage.</a:t>
            </a:r>
          </a:p>
          <a:p>
            <a:pPr marL="72000" indent="-108000">
              <a:buFont typeface="Arial" panose="020B0604020202020204" pitchFamily="34" charset="0"/>
              <a:buChar char="•"/>
            </a:pPr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Deploy new or Modified function without outage.</a:t>
            </a:r>
            <a:endParaRPr kumimoji="1" lang="ja-JP" altLang="en-US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1586817" y="1319140"/>
            <a:ext cx="1555845" cy="172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Flexible to change function or data</a:t>
            </a:r>
          </a:p>
          <a:p>
            <a:pPr marL="72000" indent="-108000">
              <a:buFont typeface="Arial" panose="020B0604020202020204" pitchFamily="34" charset="0"/>
              <a:buChar char="•"/>
            </a:pPr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Easy to change biz process flow</a:t>
            </a:r>
            <a:endParaRPr lang="ja-JP" altLang="en-US" sz="16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7" name="正方形/長方形 86"/>
          <p:cNvSpPr/>
          <p:nvPr/>
        </p:nvSpPr>
        <p:spPr bwMode="auto">
          <a:xfrm>
            <a:off x="3538186" y="1319140"/>
            <a:ext cx="2340000" cy="172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2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T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ightly coupled System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ja-JP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3538186" y="3170590"/>
            <a:ext cx="2340000" cy="172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2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It is difficult to identify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impact of system 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failure due to tightly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coupled system.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Service outage required to deploy</a:t>
            </a:r>
            <a:endParaRPr lang="ja-JP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2" name="二等辺三角形 91"/>
          <p:cNvSpPr/>
          <p:nvPr/>
        </p:nvSpPr>
        <p:spPr bwMode="auto">
          <a:xfrm rot="5400000">
            <a:off x="2551291" y="2093140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93" name="二等辺三角形 92"/>
          <p:cNvSpPr/>
          <p:nvPr/>
        </p:nvSpPr>
        <p:spPr bwMode="auto">
          <a:xfrm rot="5400000">
            <a:off x="2551291" y="3944590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grpSp>
        <p:nvGrpSpPr>
          <p:cNvPr id="159" name="グループ化 158"/>
          <p:cNvGrpSpPr/>
          <p:nvPr/>
        </p:nvGrpSpPr>
        <p:grpSpPr>
          <a:xfrm>
            <a:off x="3955898" y="1657519"/>
            <a:ext cx="1368000" cy="1296000"/>
            <a:chOff x="-2510919" y="3290963"/>
            <a:chExt cx="1440000" cy="2952000"/>
          </a:xfrm>
        </p:grpSpPr>
        <p:sp>
          <p:nvSpPr>
            <p:cNvPr id="131" name="正方形/長方形 130"/>
            <p:cNvSpPr/>
            <p:nvPr/>
          </p:nvSpPr>
          <p:spPr bwMode="auto">
            <a:xfrm>
              <a:off x="-2510919" y="3290963"/>
              <a:ext cx="1440000" cy="29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60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pic>
          <p:nvPicPr>
            <p:cNvPr id="142" name="図 1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2195919" y="3503084"/>
              <a:ext cx="810001" cy="619703"/>
            </a:xfrm>
            <a:prstGeom prst="rect">
              <a:avLst/>
            </a:prstGeom>
            <a:noFill/>
            <a:ln w="25400">
              <a:solidFill>
                <a:srgbClr val="FFC000"/>
              </a:solidFill>
              <a:miter lim="800000"/>
              <a:headEnd/>
              <a:tailEnd/>
            </a:ln>
            <a:effectLst/>
          </p:spPr>
        </p:pic>
        <p:sp>
          <p:nvSpPr>
            <p:cNvPr id="143" name="円柱 142"/>
            <p:cNvSpPr>
              <a:spLocks noChangeAspect="1"/>
            </p:cNvSpPr>
            <p:nvPr/>
          </p:nvSpPr>
          <p:spPr bwMode="auto">
            <a:xfrm>
              <a:off x="-2212119" y="5520404"/>
              <a:ext cx="842401" cy="453600"/>
            </a:xfrm>
            <a:prstGeom prst="can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</a:rPr>
                <a:t>Data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4" name="フローチャート : 定義済み処理 143"/>
            <p:cNvSpPr>
              <a:spLocks noChangeAspect="1"/>
            </p:cNvSpPr>
            <p:nvPr/>
          </p:nvSpPr>
          <p:spPr bwMode="auto">
            <a:xfrm>
              <a:off x="-2202399" y="4496773"/>
              <a:ext cx="822961" cy="551383"/>
            </a:xfrm>
            <a:prstGeom prst="flowChartPredefined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  <a:ea typeface="+mn-ea"/>
                </a:rPr>
                <a:t>Process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cxnSp>
          <p:nvCxnSpPr>
            <p:cNvPr id="146" name="直線コネクタ 145"/>
            <p:cNvCxnSpPr>
              <a:stCxn id="153" idx="2"/>
              <a:endCxn id="152" idx="0"/>
            </p:cNvCxnSpPr>
            <p:nvPr/>
          </p:nvCxnSpPr>
          <p:spPr bwMode="auto">
            <a:xfrm>
              <a:off x="-1790919" y="4208935"/>
              <a:ext cx="0" cy="175136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直線コネクタ 146"/>
            <p:cNvCxnSpPr>
              <a:stCxn id="152" idx="2"/>
              <a:endCxn id="154" idx="0"/>
            </p:cNvCxnSpPr>
            <p:nvPr/>
          </p:nvCxnSpPr>
          <p:spPr bwMode="auto">
            <a:xfrm>
              <a:off x="-1790919" y="5176070"/>
              <a:ext cx="0" cy="175134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2" name="角丸四角形 151"/>
            <p:cNvSpPr/>
            <p:nvPr/>
          </p:nvSpPr>
          <p:spPr bwMode="auto">
            <a:xfrm>
              <a:off x="-2294919" y="4384071"/>
              <a:ext cx="1008000" cy="791999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3" name="角丸四角形 152"/>
            <p:cNvSpPr/>
            <p:nvPr/>
          </p:nvSpPr>
          <p:spPr bwMode="auto">
            <a:xfrm>
              <a:off x="-2294919" y="3416935"/>
              <a:ext cx="1008000" cy="791999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4" name="角丸四角形 153"/>
            <p:cNvSpPr/>
            <p:nvPr/>
          </p:nvSpPr>
          <p:spPr bwMode="auto">
            <a:xfrm>
              <a:off x="-2294919" y="5351204"/>
              <a:ext cx="1008000" cy="792000"/>
            </a:xfrm>
            <a:prstGeom prst="roundRect">
              <a:avLst/>
            </a:prstGeom>
            <a:solidFill>
              <a:schemeClr val="bg1">
                <a:lumMod val="75000"/>
                <a:alpha val="40000"/>
              </a:schemeClr>
            </a:solidFill>
            <a:ln w="19050">
              <a:prstDash val="sysDash"/>
              <a:headEnd/>
              <a:tailEnd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5" name="テキスト ボックス 154"/>
            <p:cNvSpPr txBox="1"/>
            <p:nvPr/>
          </p:nvSpPr>
          <p:spPr>
            <a:xfrm>
              <a:off x="-2349334" y="3550539"/>
              <a:ext cx="401116" cy="715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solidFill>
                    <a:schemeClr val="tx1"/>
                  </a:solidFill>
                  <a:latin typeface="+mn-ea"/>
                  <a:ea typeface="+mn-ea"/>
                </a:rPr>
                <a:t>UI</a:t>
              </a:r>
              <a:endPara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" name="角丸四角形 4"/>
          <p:cNvSpPr/>
          <p:nvPr/>
        </p:nvSpPr>
        <p:spPr bwMode="auto">
          <a:xfrm>
            <a:off x="72000" y="5041634"/>
            <a:ext cx="1476000" cy="1800000"/>
          </a:xfrm>
          <a:prstGeom prst="round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  <a:latin typeface="+mj-ea"/>
                <a:ea typeface="+mj-ea"/>
              </a:rPr>
              <a:t>Simple</a:t>
            </a:r>
            <a:endParaRPr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1586817" y="5041634"/>
            <a:ext cx="1555845" cy="18000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High usability UI</a:t>
            </a:r>
          </a:p>
          <a:p>
            <a:endParaRPr lang="en-US" altLang="ja-JP" sz="1600" dirty="0" smtClean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72000" indent="-1080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Universal technology which is available anywhere</a:t>
            </a:r>
          </a:p>
        </p:txBody>
      </p:sp>
      <p:sp>
        <p:nvSpPr>
          <p:cNvPr id="85" name="正方形/長方形 84"/>
          <p:cNvSpPr/>
          <p:nvPr/>
        </p:nvSpPr>
        <p:spPr bwMode="auto">
          <a:xfrm>
            <a:off x="3538186" y="5041634"/>
            <a:ext cx="2340000" cy="18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rIns="36000" rtlCol="0" anchor="t" anchorCtr="0">
            <a:noAutofit/>
          </a:bodyPr>
          <a:lstStyle/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Low usability (VB)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lang="en-US" altLang="ja-JP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72000" indent="-7200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Vendor dependent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+mj-ea"/>
                <a:ea typeface="+mj-ea"/>
              </a:rPr>
              <a:t>   Technology.</a:t>
            </a:r>
          </a:p>
          <a:p>
            <a:pPr marL="72000" indent="-72000">
              <a:buFont typeface="Wingdings" panose="05000000000000000000" pitchFamily="2" charset="2"/>
              <a:buChar char="Ø"/>
            </a:pPr>
            <a:endParaRPr kumimoji="1" lang="ja-JP" altLang="en-US" sz="1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1" name="二等辺三角形 90"/>
          <p:cNvSpPr/>
          <p:nvPr/>
        </p:nvSpPr>
        <p:spPr bwMode="auto">
          <a:xfrm rot="5400000">
            <a:off x="2551291" y="5815634"/>
            <a:ext cx="1764000" cy="216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724077" y="92165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Requirement</a:t>
            </a:r>
            <a:endParaRPr kumimoji="1" lang="ja-JP" altLang="en-US" sz="2000" b="1" u="sng" dirty="0" smtClean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5" name="円/楕円 174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76" name="円/楕円 175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77" name="テキスト ボックス 176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32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894230" y="92165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 smtClean="0">
                <a:solidFill>
                  <a:schemeClr val="accent2"/>
                </a:solidFill>
                <a:latin typeface="+mn-ea"/>
                <a:ea typeface="+mn-ea"/>
              </a:rPr>
              <a:t>To-Be</a:t>
            </a:r>
            <a:r>
              <a:rPr kumimoji="1" lang="ja-JP" altLang="en-US" sz="2000" b="1" u="sng" dirty="0" smtClean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kumimoji="1" lang="en-US" altLang="ja-JP" sz="2000" b="1" u="sng" dirty="0" smtClean="0">
                <a:solidFill>
                  <a:schemeClr val="accent2"/>
                </a:solidFill>
                <a:latin typeface="+mn-ea"/>
                <a:ea typeface="+mn-ea"/>
              </a:rPr>
              <a:t>System</a:t>
            </a:r>
            <a:endParaRPr kumimoji="1" lang="ja-JP" altLang="en-US" sz="2000" b="1" u="sng" dirty="0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33" name="正方形/長方形 32"/>
          <p:cNvSpPr/>
          <p:nvPr/>
        </p:nvSpPr>
        <p:spPr bwMode="auto">
          <a:xfrm>
            <a:off x="6078061" y="1331837"/>
            <a:ext cx="2185253" cy="44158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lIns="72000" rIns="0" rtlCol="0" anchor="t" anchorCtr="0">
            <a:noAutofit/>
          </a:bodyPr>
          <a:lstStyle/>
          <a:p>
            <a:r>
              <a:rPr kumimoji="1"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A: </a:t>
            </a:r>
            <a:r>
              <a:rPr kumimoji="1" lang="en-US" altLang="ja-JP" sz="20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Loosely coupled</a:t>
            </a:r>
            <a:endParaRPr kumimoji="1" lang="en-US" altLang="ja-JP" sz="2400" dirty="0" smtClean="0">
              <a:ln>
                <a:solidFill>
                  <a:schemeClr val="bg1"/>
                </a:solidFill>
              </a:ln>
              <a:solidFill>
                <a:srgbClr val="C00000"/>
              </a:solidFill>
            </a:endParaRPr>
          </a:p>
          <a:p>
            <a:r>
              <a:rPr kumimoji="1" lang="en-US" altLang="ja-JP" sz="1600" dirty="0" smtClean="0">
                <a:solidFill>
                  <a:schemeClr val="tx1"/>
                </a:solidFill>
              </a:rPr>
              <a:t>Elements of system are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Separated and loosely</a:t>
            </a:r>
          </a:p>
          <a:p>
            <a:r>
              <a:rPr kumimoji="1" lang="en-US" altLang="ja-JP" sz="1600" dirty="0" smtClean="0">
                <a:solidFill>
                  <a:schemeClr val="tx1"/>
                </a:solidFill>
              </a:rPr>
              <a:t>coupled</a:t>
            </a:r>
            <a:endParaRPr kumimoji="1" lang="ja-JP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4" name="角丸四角形 33"/>
          <p:cNvSpPr/>
          <p:nvPr/>
        </p:nvSpPr>
        <p:spPr bwMode="auto">
          <a:xfrm>
            <a:off x="6114603" y="4750813"/>
            <a:ext cx="1036317" cy="788035"/>
          </a:xfrm>
          <a:prstGeom prst="roundRect">
            <a:avLst/>
          </a:prstGeom>
          <a:ln w="38100"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339315" y="2362185"/>
            <a:ext cx="1036317" cy="788035"/>
          </a:xfrm>
          <a:prstGeom prst="roundRect">
            <a:avLst/>
          </a:prstGeom>
          <a:ln w="38100"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76857" y="2463900"/>
            <a:ext cx="764998" cy="585275"/>
          </a:xfrm>
          <a:prstGeom prst="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ffectLst/>
        </p:spPr>
      </p:pic>
      <p:sp>
        <p:nvSpPr>
          <p:cNvPr id="37" name="円柱 36"/>
          <p:cNvSpPr/>
          <p:nvPr/>
        </p:nvSpPr>
        <p:spPr bwMode="auto">
          <a:xfrm>
            <a:off x="6168965" y="4997866"/>
            <a:ext cx="795598" cy="428400"/>
          </a:xfrm>
          <a:prstGeom prst="can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</a:rPr>
              <a:t>Data</a:t>
            </a:r>
            <a:endParaRPr kumimoji="1" lang="ja-JP" altLang="en-US" sz="1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7150920" y="3606000"/>
            <a:ext cx="1036319" cy="788035"/>
          </a:xfrm>
          <a:prstGeom prst="roundRect">
            <a:avLst/>
          </a:prstGeom>
          <a:ln w="38100"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9" name="直線矢印コネクタ 38"/>
          <p:cNvCxnSpPr>
            <a:stCxn id="35" idx="2"/>
            <a:endCxn id="34" idx="0"/>
          </p:cNvCxnSpPr>
          <p:nvPr/>
        </p:nvCxnSpPr>
        <p:spPr bwMode="auto">
          <a:xfrm flipH="1">
            <a:off x="6632762" y="3150220"/>
            <a:ext cx="224712" cy="1600593"/>
          </a:xfrm>
          <a:prstGeom prst="straightConnector1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0" name="直線矢印コネクタ 39"/>
          <p:cNvCxnSpPr>
            <a:stCxn id="35" idx="2"/>
            <a:endCxn id="38" idx="1"/>
          </p:cNvCxnSpPr>
          <p:nvPr/>
        </p:nvCxnSpPr>
        <p:spPr bwMode="auto">
          <a:xfrm>
            <a:off x="6857474" y="3150220"/>
            <a:ext cx="293446" cy="849798"/>
          </a:xfrm>
          <a:prstGeom prst="straightConnector1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1" name="直線矢印コネクタ 40"/>
          <p:cNvCxnSpPr>
            <a:stCxn id="38" idx="1"/>
            <a:endCxn id="34" idx="0"/>
          </p:cNvCxnSpPr>
          <p:nvPr/>
        </p:nvCxnSpPr>
        <p:spPr bwMode="auto">
          <a:xfrm flipH="1">
            <a:off x="6632762" y="4000018"/>
            <a:ext cx="518158" cy="750795"/>
          </a:xfrm>
          <a:prstGeom prst="straightConnector1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42" name="フローチャート : 定義済み処理 41"/>
          <p:cNvSpPr/>
          <p:nvPr/>
        </p:nvSpPr>
        <p:spPr bwMode="auto">
          <a:xfrm>
            <a:off x="7294975" y="3760320"/>
            <a:ext cx="777240" cy="520751"/>
          </a:xfrm>
          <a:prstGeom prst="flowChartPredefined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</a:rPr>
              <a:t>Process</a:t>
            </a:r>
            <a:endParaRPr kumimoji="1" lang="ja-JP" altLang="en-US" sz="18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274263" y="2611344"/>
            <a:ext cx="317746" cy="290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  <a:ea typeface="+mn-ea"/>
              </a:rPr>
              <a:t>UI</a:t>
            </a:r>
            <a:endParaRPr kumimoji="1" lang="ja-JP" altLang="en-US" sz="18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4" name="正方形/長方形 43"/>
          <p:cNvSpPr/>
          <p:nvPr/>
        </p:nvSpPr>
        <p:spPr bwMode="auto">
          <a:xfrm>
            <a:off x="8443913" y="1333654"/>
            <a:ext cx="656311" cy="54737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endParaRPr kumimoji="1" lang="ja-JP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 bwMode="auto">
          <a:xfrm>
            <a:off x="6104992" y="5879390"/>
            <a:ext cx="2988000" cy="91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r>
              <a:rPr kumimoji="1"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B.OSS(</a:t>
            </a:r>
            <a:r>
              <a:rPr kumimoji="1" lang="en-US" altLang="ja-JP" sz="2400" dirty="0" err="1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DevOps</a:t>
            </a:r>
            <a:r>
              <a:rPr kumimoji="1" lang="en-US" altLang="ja-JP" sz="2400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)</a:t>
            </a:r>
          </a:p>
          <a:p>
            <a:r>
              <a:rPr kumimoji="1" lang="ja-JP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－</a:t>
            </a:r>
            <a:r>
              <a:rPr kumimoji="1" lang="en-US" altLang="ja-JP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DE fact Standard OSS  </a:t>
            </a:r>
          </a:p>
        </p:txBody>
      </p:sp>
      <p:sp>
        <p:nvSpPr>
          <p:cNvPr id="46" name="正方形/長方形 45"/>
          <p:cNvSpPr/>
          <p:nvPr/>
        </p:nvSpPr>
        <p:spPr bwMode="auto">
          <a:xfrm>
            <a:off x="8492082" y="5395968"/>
            <a:ext cx="576000" cy="765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endParaRPr kumimoji="1" lang="ja-JP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304241" y="3316809"/>
            <a:ext cx="1007007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ln>
                  <a:solidFill>
                    <a:schemeClr val="bg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REST I/F</a:t>
            </a:r>
            <a:endParaRPr kumimoji="1" lang="ja-JP" altLang="en-US" sz="1600" b="1" dirty="0" smtClean="0">
              <a:ln>
                <a:solidFill>
                  <a:schemeClr val="bg1"/>
                </a:solidFill>
              </a:ln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125074" y="2261340"/>
            <a:ext cx="1229824" cy="4801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>
                <a:ln>
                  <a:solidFill>
                    <a:schemeClr val="bg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High usability</a:t>
            </a:r>
          </a:p>
          <a:p>
            <a:r>
              <a:rPr lang="en-US" altLang="ja-JP" sz="1400" b="1" dirty="0" smtClean="0">
                <a:ln>
                  <a:solidFill>
                    <a:schemeClr val="bg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(JS)</a:t>
            </a:r>
            <a:endParaRPr kumimoji="1" lang="ja-JP" altLang="en-US" sz="1400" b="1" dirty="0" smtClean="0">
              <a:ln>
                <a:solidFill>
                  <a:schemeClr val="bg1"/>
                </a:solidFill>
              </a:ln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正方形/長方形 48"/>
          <p:cNvSpPr/>
          <p:nvPr/>
        </p:nvSpPr>
        <p:spPr bwMode="auto">
          <a:xfrm>
            <a:off x="8234738" y="2929249"/>
            <a:ext cx="2988000" cy="918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72000" rIns="0" rtlCol="0" anchor="ctr" anchorCtr="0">
            <a:noAutofit/>
          </a:bodyPr>
          <a:lstStyle/>
          <a:p>
            <a:endParaRPr kumimoji="1" lang="en-US" altLang="ja-JP" sz="16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00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タイトル 1"/>
          <p:cNvSpPr txBox="1">
            <a:spLocks/>
          </p:cNvSpPr>
          <p:nvPr/>
        </p:nvSpPr>
        <p:spPr bwMode="gray">
          <a:xfrm>
            <a:off x="113191" y="201995"/>
            <a:ext cx="1172116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n-US" altLang="ja-JP" kern="0" dirty="0" smtClean="0"/>
              <a:t>CI Flow</a:t>
            </a:r>
          </a:p>
          <a:p>
            <a:pPr marL="342900" indent="-342900">
              <a:lnSpc>
                <a:spcPct val="100000"/>
              </a:lnSpc>
            </a:pPr>
            <a:endParaRPr lang="en-US" altLang="ja-JP" kern="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516" y="1902271"/>
            <a:ext cx="778555" cy="34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8395" y="5591597"/>
            <a:ext cx="747659" cy="72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角丸四角形 10"/>
          <p:cNvSpPr/>
          <p:nvPr/>
        </p:nvSpPr>
        <p:spPr bwMode="auto">
          <a:xfrm>
            <a:off x="1683650" y="2373075"/>
            <a:ext cx="13208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kumimoji="1" lang="en-US" altLang="ja-JP" sz="1200" dirty="0" smtClean="0">
                <a:solidFill>
                  <a:schemeClr val="bg1"/>
                </a:solidFill>
                <a:latin typeface="+mj-ea"/>
                <a:ea typeface="+mj-ea"/>
              </a:rPr>
              <a:t>Repository Mgt</a:t>
            </a:r>
            <a:endParaRPr kumimoji="1" lang="ja-JP" altLang="en-US" sz="12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4419610" y="6480625"/>
            <a:ext cx="13208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ja-JP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環境構築自動化</a:t>
            </a:r>
          </a:p>
        </p:txBody>
      </p:sp>
      <p:sp>
        <p:nvSpPr>
          <p:cNvPr id="14" name="角丸四角形 13"/>
          <p:cNvSpPr/>
          <p:nvPr/>
        </p:nvSpPr>
        <p:spPr bwMode="auto">
          <a:xfrm>
            <a:off x="3418111" y="2373075"/>
            <a:ext cx="11520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altLang="ja-JP" sz="1200" dirty="0" smtClean="0">
                <a:solidFill>
                  <a:schemeClr val="bg1"/>
                </a:solidFill>
                <a:latin typeface="+mj-ea"/>
                <a:ea typeface="+mj-ea"/>
              </a:rPr>
              <a:t>Build</a:t>
            </a:r>
            <a:r>
              <a:rPr lang="ja-JP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　</a:t>
            </a:r>
            <a:r>
              <a:rPr lang="en-US" altLang="ja-JP" sz="1200" dirty="0" smtClean="0">
                <a:solidFill>
                  <a:schemeClr val="bg1"/>
                </a:solidFill>
                <a:latin typeface="+mj-ea"/>
                <a:ea typeface="+mj-ea"/>
              </a:rPr>
              <a:t>Tool</a:t>
            </a:r>
            <a:endParaRPr lang="ja-JP" altLang="en-US" sz="12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5821485" y="2373075"/>
            <a:ext cx="11520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altLang="ja-JP" sz="1200" dirty="0" smtClean="0">
                <a:solidFill>
                  <a:schemeClr val="bg1"/>
                </a:solidFill>
                <a:latin typeface="+mj-ea"/>
                <a:ea typeface="+mj-ea"/>
              </a:rPr>
              <a:t>Test FW</a:t>
            </a:r>
            <a:endParaRPr lang="ja-JP" altLang="en-US" sz="12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Picture 3" descr="W:\MyDocument\デスクトップ\big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8124" y="1672343"/>
            <a:ext cx="720000" cy="651600"/>
          </a:xfrm>
          <a:prstGeom prst="rect">
            <a:avLst/>
          </a:prstGeom>
          <a:noFill/>
        </p:spPr>
      </p:pic>
      <p:sp>
        <p:nvSpPr>
          <p:cNvPr id="23" name="角丸四角形 22"/>
          <p:cNvSpPr/>
          <p:nvPr/>
        </p:nvSpPr>
        <p:spPr bwMode="auto">
          <a:xfrm>
            <a:off x="7046651" y="2373075"/>
            <a:ext cx="11880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altLang="ja-JP" sz="1200" dirty="0" smtClean="0">
                <a:solidFill>
                  <a:schemeClr val="bg1"/>
                </a:solidFill>
                <a:latin typeface="+mj-ea"/>
                <a:ea typeface="+mj-ea"/>
              </a:rPr>
              <a:t>UI Auto Testing</a:t>
            </a: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38646" y="972457"/>
            <a:ext cx="3024000" cy="474719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dirty="0" smtClean="0">
                <a:solidFill>
                  <a:schemeClr val="bg1"/>
                </a:solidFill>
                <a:latin typeface="+mj-ea"/>
                <a:ea typeface="+mj-ea"/>
              </a:rPr>
              <a:t>Design/Dev</a:t>
            </a:r>
            <a:endParaRPr kumimoji="1" lang="ja-JP" altLang="en-US" sz="18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3280230" y="986972"/>
            <a:ext cx="4860000" cy="4747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84000">
                <a:schemeClr val="tx2">
                  <a:lumMod val="5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dirty="0" smtClean="0">
                <a:solidFill>
                  <a:schemeClr val="bg1"/>
                </a:solidFill>
                <a:latin typeface="+mj-ea"/>
                <a:ea typeface="+mj-ea"/>
              </a:rPr>
              <a:t>Test</a:t>
            </a:r>
            <a:endParaRPr lang="ja-JP" altLang="en-US" sz="18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正方形/長方形 25"/>
          <p:cNvSpPr/>
          <p:nvPr/>
        </p:nvSpPr>
        <p:spPr bwMode="auto">
          <a:xfrm>
            <a:off x="8259960" y="972457"/>
            <a:ext cx="792000" cy="474719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84000">
                <a:srgbClr val="C00000"/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600" dirty="0" smtClean="0">
                <a:solidFill>
                  <a:schemeClr val="bg1"/>
                </a:solidFill>
                <a:latin typeface="+mj-ea"/>
                <a:ea typeface="+mj-ea"/>
              </a:rPr>
              <a:t>Release</a:t>
            </a:r>
            <a:endParaRPr lang="ja-JP" altLang="en-US" sz="1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6137" y="5755810"/>
            <a:ext cx="1620000" cy="475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W:\MyDocument\デスクトップ\Spring_Log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056" y="1595212"/>
            <a:ext cx="1218424" cy="725250"/>
          </a:xfrm>
          <a:prstGeom prst="rect">
            <a:avLst/>
          </a:prstGeom>
          <a:noFill/>
        </p:spPr>
      </p:pic>
      <p:pic>
        <p:nvPicPr>
          <p:cNvPr id="1030" name="Picture 6" descr="W:\MyDocument\デスクトップ\Virtualbox_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33991" y="5402928"/>
            <a:ext cx="1080000" cy="1080000"/>
          </a:xfrm>
          <a:prstGeom prst="rect">
            <a:avLst/>
          </a:prstGeom>
          <a:noFill/>
        </p:spPr>
      </p:pic>
      <p:sp>
        <p:nvSpPr>
          <p:cNvPr id="30" name="角丸四角形 29"/>
          <p:cNvSpPr/>
          <p:nvPr/>
        </p:nvSpPr>
        <p:spPr bwMode="auto">
          <a:xfrm>
            <a:off x="1995675" y="6476983"/>
            <a:ext cx="23760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ja-JP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仮想化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5310" y="2373075"/>
            <a:ext cx="13208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kumimoji="1" lang="en-US" altLang="ja-JP" sz="1200" dirty="0" smtClean="0">
                <a:solidFill>
                  <a:schemeClr val="bg1"/>
                </a:solidFill>
                <a:latin typeface="+mn-ea"/>
              </a:rPr>
              <a:t>Application FW</a:t>
            </a:r>
            <a:endParaRPr kumimoji="1" lang="ja-JP" altLang="en-US" sz="1200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4" name="直線コネクタ 33"/>
          <p:cNvCxnSpPr/>
          <p:nvPr/>
        </p:nvCxnSpPr>
        <p:spPr bwMode="auto">
          <a:xfrm>
            <a:off x="105230" y="5268686"/>
            <a:ext cx="892800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図形 57"/>
          <p:cNvCxnSpPr>
            <a:stCxn id="11" idx="2"/>
            <a:endCxn id="20" idx="1"/>
          </p:cNvCxnSpPr>
          <p:nvPr/>
        </p:nvCxnSpPr>
        <p:spPr bwMode="auto">
          <a:xfrm rot="16200000" flipH="1">
            <a:off x="2063239" y="2905886"/>
            <a:ext cx="1149452" cy="587830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図形 58"/>
          <p:cNvCxnSpPr>
            <a:stCxn id="11" idx="2"/>
            <a:endCxn id="21" idx="1"/>
          </p:cNvCxnSpPr>
          <p:nvPr/>
        </p:nvCxnSpPr>
        <p:spPr bwMode="auto">
          <a:xfrm rot="16200000" flipH="1">
            <a:off x="1419163" y="3549961"/>
            <a:ext cx="2334170" cy="484397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図形 62"/>
          <p:cNvCxnSpPr>
            <a:stCxn id="20" idx="3"/>
            <a:endCxn id="18" idx="2"/>
          </p:cNvCxnSpPr>
          <p:nvPr/>
        </p:nvCxnSpPr>
        <p:spPr bwMode="auto">
          <a:xfrm flipV="1">
            <a:off x="4252680" y="2625075"/>
            <a:ext cx="2144805" cy="1149452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6" name="図形 65"/>
          <p:cNvCxnSpPr>
            <a:stCxn id="20" idx="3"/>
            <a:endCxn id="23" idx="2"/>
          </p:cNvCxnSpPr>
          <p:nvPr/>
        </p:nvCxnSpPr>
        <p:spPr bwMode="auto">
          <a:xfrm flipV="1">
            <a:off x="4252680" y="2625075"/>
            <a:ext cx="3387971" cy="1149452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33" name="直線コネクタ 32"/>
          <p:cNvCxnSpPr/>
          <p:nvPr/>
        </p:nvCxnSpPr>
        <p:spPr bwMode="auto">
          <a:xfrm>
            <a:off x="3193147" y="1016002"/>
            <a:ext cx="1585" cy="42480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線コネクタ 45"/>
          <p:cNvCxnSpPr/>
          <p:nvPr/>
        </p:nvCxnSpPr>
        <p:spPr bwMode="auto">
          <a:xfrm>
            <a:off x="8196939" y="1202870"/>
            <a:ext cx="1585" cy="40320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05402" y="1804995"/>
            <a:ext cx="900000" cy="4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正方形/長方形 50"/>
          <p:cNvSpPr/>
          <p:nvPr/>
        </p:nvSpPr>
        <p:spPr bwMode="auto">
          <a:xfrm>
            <a:off x="8274950" y="1612900"/>
            <a:ext cx="792000" cy="3564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Out of</a:t>
            </a:r>
          </a:p>
          <a:p>
            <a:pPr algn="ctr"/>
            <a:r>
              <a:rPr lang="en-US" altLang="ja-JP" sz="180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Scope</a:t>
            </a:r>
          </a:p>
        </p:txBody>
      </p:sp>
      <p:cxnSp>
        <p:nvCxnSpPr>
          <p:cNvPr id="54" name="直線矢印コネクタ 53"/>
          <p:cNvCxnSpPr>
            <a:stCxn id="32" idx="3"/>
            <a:endCxn id="11" idx="1"/>
          </p:cNvCxnSpPr>
          <p:nvPr/>
        </p:nvCxnSpPr>
        <p:spPr bwMode="auto">
          <a:xfrm>
            <a:off x="1386110" y="2499075"/>
            <a:ext cx="297540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3478" y="3114383"/>
            <a:ext cx="1810878" cy="57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1354" y="4323369"/>
            <a:ext cx="1659212" cy="47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角丸四角形 19"/>
          <p:cNvSpPr/>
          <p:nvPr/>
        </p:nvSpPr>
        <p:spPr bwMode="auto">
          <a:xfrm>
            <a:off x="2931880" y="3648527"/>
            <a:ext cx="13208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altLang="ja-JP" sz="1200" dirty="0" smtClean="0">
                <a:solidFill>
                  <a:schemeClr val="bg1"/>
                </a:solidFill>
                <a:latin typeface="+mj-ea"/>
                <a:ea typeface="+mj-ea"/>
              </a:rPr>
              <a:t>CI</a:t>
            </a:r>
            <a:r>
              <a:rPr lang="ja-JP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　</a:t>
            </a:r>
            <a:r>
              <a:rPr lang="en-US" altLang="ja-JP" sz="1200" dirty="0" smtClean="0">
                <a:solidFill>
                  <a:schemeClr val="bg1"/>
                </a:solidFill>
                <a:latin typeface="+mj-ea"/>
                <a:ea typeface="+mj-ea"/>
              </a:rPr>
              <a:t>Mgt</a:t>
            </a:r>
            <a:endParaRPr lang="ja-JP" altLang="en-US" sz="12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2828447" y="4833245"/>
            <a:ext cx="16200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altLang="ja-JP" sz="1200" dirty="0" smtClean="0">
                <a:solidFill>
                  <a:schemeClr val="bg1"/>
                </a:solidFill>
                <a:latin typeface="+mj-ea"/>
                <a:ea typeface="+mj-ea"/>
              </a:rPr>
              <a:t>Ticket Based PJ Mgt</a:t>
            </a:r>
            <a:endParaRPr lang="ja-JP" altLang="en-US" sz="12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8" name="直線矢印コネクタ 47"/>
          <p:cNvCxnSpPr>
            <a:stCxn id="20" idx="2"/>
            <a:endCxn id="16" idx="0"/>
          </p:cNvCxnSpPr>
          <p:nvPr/>
        </p:nvCxnSpPr>
        <p:spPr bwMode="auto">
          <a:xfrm flipH="1">
            <a:off x="3590960" y="3900527"/>
            <a:ext cx="1320" cy="42284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図形 60"/>
          <p:cNvCxnSpPr>
            <a:stCxn id="38" idx="0"/>
            <a:endCxn id="14" idx="2"/>
          </p:cNvCxnSpPr>
          <p:nvPr/>
        </p:nvCxnSpPr>
        <p:spPr bwMode="auto">
          <a:xfrm rot="5400000" flipH="1" flipV="1">
            <a:off x="3501860" y="2622132"/>
            <a:ext cx="489308" cy="49519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4925" y="2701925"/>
            <a:ext cx="142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角丸四角形 67"/>
          <p:cNvSpPr/>
          <p:nvPr/>
        </p:nvSpPr>
        <p:spPr bwMode="auto">
          <a:xfrm>
            <a:off x="65310" y="3744675"/>
            <a:ext cx="13208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kumimoji="1" lang="en-US" altLang="ja-JP" sz="1200" dirty="0" smtClean="0">
                <a:solidFill>
                  <a:schemeClr val="bg1"/>
                </a:solidFill>
                <a:latin typeface="+mj-ea"/>
                <a:ea typeface="+mj-ea"/>
              </a:rPr>
              <a:t>JAVA Library</a:t>
            </a:r>
            <a:endParaRPr kumimoji="1" lang="ja-JP" altLang="en-US" sz="12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9" name="図形 60"/>
          <p:cNvCxnSpPr>
            <a:stCxn id="68" idx="3"/>
            <a:endCxn id="11" idx="1"/>
          </p:cNvCxnSpPr>
          <p:nvPr/>
        </p:nvCxnSpPr>
        <p:spPr bwMode="auto">
          <a:xfrm flipV="1">
            <a:off x="1386110" y="2499075"/>
            <a:ext cx="297540" cy="137160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正方形/長方形 66"/>
          <p:cNvSpPr/>
          <p:nvPr/>
        </p:nvSpPr>
        <p:spPr bwMode="auto">
          <a:xfrm>
            <a:off x="249099" y="3276449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Lombok</a:t>
            </a:r>
            <a:endParaRPr kumimoji="1" lang="ja-JP" altLang="en-US" sz="18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53988" y="3089276"/>
            <a:ext cx="216000" cy="62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8600" y="4225925"/>
            <a:ext cx="1028700" cy="58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角丸四角形 71"/>
          <p:cNvSpPr/>
          <p:nvPr/>
        </p:nvSpPr>
        <p:spPr bwMode="auto">
          <a:xfrm>
            <a:off x="65310" y="4811475"/>
            <a:ext cx="13208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kumimoji="1" lang="en-US" altLang="ja-JP" sz="1200" dirty="0" smtClean="0">
                <a:solidFill>
                  <a:schemeClr val="bg1"/>
                </a:solidFill>
                <a:latin typeface="+mj-ea"/>
                <a:ea typeface="+mj-ea"/>
              </a:rPr>
              <a:t>DBMS</a:t>
            </a:r>
            <a:endParaRPr kumimoji="1" lang="ja-JP" altLang="en-US" sz="12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3" name="図形 60"/>
          <p:cNvCxnSpPr>
            <a:stCxn id="72" idx="3"/>
            <a:endCxn id="11" idx="1"/>
          </p:cNvCxnSpPr>
          <p:nvPr/>
        </p:nvCxnSpPr>
        <p:spPr bwMode="auto">
          <a:xfrm flipV="1">
            <a:off x="1386110" y="2499075"/>
            <a:ext cx="297540" cy="243840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図形 76"/>
          <p:cNvCxnSpPr/>
          <p:nvPr/>
        </p:nvCxnSpPr>
        <p:spPr bwMode="auto">
          <a:xfrm rot="10800000">
            <a:off x="1309918" y="5346700"/>
            <a:ext cx="647700" cy="740100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図形 82"/>
          <p:cNvCxnSpPr/>
          <p:nvPr/>
        </p:nvCxnSpPr>
        <p:spPr bwMode="auto">
          <a:xfrm flipV="1">
            <a:off x="7425850" y="5334000"/>
            <a:ext cx="540000" cy="752800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0" name="正方形/長方形 89"/>
          <p:cNvSpPr/>
          <p:nvPr/>
        </p:nvSpPr>
        <p:spPr bwMode="auto">
          <a:xfrm>
            <a:off x="2025650" y="3720949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1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Hook</a:t>
            </a:r>
            <a:endParaRPr kumimoji="1" lang="ja-JP" altLang="en-US" sz="11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1" name="正方形/長方形 90"/>
          <p:cNvSpPr/>
          <p:nvPr/>
        </p:nvSpPr>
        <p:spPr bwMode="auto">
          <a:xfrm>
            <a:off x="2019300" y="4927449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1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Hook</a:t>
            </a:r>
            <a:endParaRPr kumimoji="1" lang="ja-JP" altLang="en-US" sz="11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3" name="直線矢印コネクタ 92"/>
          <p:cNvCxnSpPr>
            <a:stCxn id="11" idx="3"/>
            <a:endCxn id="14" idx="1"/>
          </p:cNvCxnSpPr>
          <p:nvPr/>
        </p:nvCxnSpPr>
        <p:spPr bwMode="auto">
          <a:xfrm>
            <a:off x="3004450" y="2499075"/>
            <a:ext cx="413661" cy="0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6" name="正方形/長方形 95"/>
          <p:cNvSpPr/>
          <p:nvPr/>
        </p:nvSpPr>
        <p:spPr bwMode="auto">
          <a:xfrm>
            <a:off x="977900" y="6083149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1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Dev. </a:t>
            </a:r>
            <a:r>
              <a:rPr kumimoji="1" lang="en-US" altLang="ja-JP" sz="1100" dirty="0" err="1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Env</a:t>
            </a:r>
            <a:r>
              <a:rPr kumimoji="1" lang="en-US" altLang="ja-JP" sz="11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kumimoji="1" lang="ja-JP" altLang="en-US" sz="11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7" name="正方形/長方形 96"/>
          <p:cNvSpPr/>
          <p:nvPr/>
        </p:nvSpPr>
        <p:spPr bwMode="auto">
          <a:xfrm>
            <a:off x="7400450" y="6108549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1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Test</a:t>
            </a:r>
            <a:r>
              <a:rPr kumimoji="1" lang="en-US" altLang="ja-JP" sz="11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kumimoji="1" lang="en-US" altLang="ja-JP" sz="1100" dirty="0" err="1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Env</a:t>
            </a:r>
            <a:r>
              <a:rPr kumimoji="1" lang="en-US" altLang="ja-JP" sz="11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kumimoji="1" lang="ja-JP" altLang="en-US" sz="11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04" name="直線コネクタ 103"/>
          <p:cNvCxnSpPr>
            <a:stCxn id="11" idx="3"/>
          </p:cNvCxnSpPr>
          <p:nvPr/>
        </p:nvCxnSpPr>
        <p:spPr bwMode="auto">
          <a:xfrm>
            <a:off x="3004450" y="2499075"/>
            <a:ext cx="5450" cy="6120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08" name="正方形/長方形 107"/>
          <p:cNvSpPr/>
          <p:nvPr/>
        </p:nvSpPr>
        <p:spPr bwMode="auto">
          <a:xfrm>
            <a:off x="2578100" y="2539849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0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Check </a:t>
            </a:r>
          </a:p>
          <a:p>
            <a:pPr algn="ctr"/>
            <a:r>
              <a:rPr kumimoji="1" lang="en-US" altLang="ja-JP" sz="10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Out</a:t>
            </a:r>
            <a:endParaRPr kumimoji="1" lang="ja-JP" altLang="en-US" sz="10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9" name="正方形/長方形 108"/>
          <p:cNvSpPr/>
          <p:nvPr/>
        </p:nvSpPr>
        <p:spPr bwMode="auto">
          <a:xfrm>
            <a:off x="3815027" y="2654149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0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Build Exec.</a:t>
            </a:r>
            <a:endParaRPr kumimoji="1" lang="ja-JP" altLang="en-US" sz="10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0" name="正方形/長方形 109"/>
          <p:cNvSpPr/>
          <p:nvPr/>
        </p:nvSpPr>
        <p:spPr bwMode="auto">
          <a:xfrm>
            <a:off x="3168650" y="2844649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0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Results</a:t>
            </a:r>
            <a:endParaRPr kumimoji="1" lang="ja-JP" altLang="en-US" sz="10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1" name="正方形/長方形 110"/>
          <p:cNvSpPr/>
          <p:nvPr/>
        </p:nvSpPr>
        <p:spPr bwMode="auto">
          <a:xfrm>
            <a:off x="3235325" y="3892399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0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Results</a:t>
            </a:r>
            <a:endParaRPr kumimoji="1" lang="ja-JP" altLang="en-US" sz="10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2" name="正方形/長方形 111"/>
          <p:cNvSpPr/>
          <p:nvPr/>
        </p:nvSpPr>
        <p:spPr bwMode="auto">
          <a:xfrm>
            <a:off x="3940175" y="3539974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0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Results</a:t>
            </a:r>
            <a:endParaRPr kumimoji="1" lang="ja-JP" altLang="en-US" sz="10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3" name="正方形/長方形 112"/>
          <p:cNvSpPr/>
          <p:nvPr/>
        </p:nvSpPr>
        <p:spPr bwMode="auto">
          <a:xfrm>
            <a:off x="6120661" y="2654149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0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Test</a:t>
            </a:r>
            <a:r>
              <a:rPr kumimoji="1" lang="en-US" altLang="ja-JP" sz="10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Exec.</a:t>
            </a:r>
            <a:endParaRPr kumimoji="1" lang="ja-JP" altLang="en-US" sz="10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4" name="正方形/長方形 113"/>
          <p:cNvSpPr/>
          <p:nvPr/>
        </p:nvSpPr>
        <p:spPr bwMode="auto">
          <a:xfrm>
            <a:off x="7205426" y="2654149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0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UI Test</a:t>
            </a:r>
            <a:r>
              <a:rPr kumimoji="1" lang="en-US" altLang="ja-JP" sz="10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Exec.</a:t>
            </a:r>
            <a:endParaRPr kumimoji="1" lang="ja-JP" altLang="en-US" sz="10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235008" y="1845836"/>
            <a:ext cx="1080000" cy="42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W:\MyDocument\デスクトップ\KuDr42X_ITXghJhSInDZekNEF0jLt3NeVxtRye3tqco.pn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575301" y="5631319"/>
            <a:ext cx="1980000" cy="672501"/>
          </a:xfrm>
          <a:prstGeom prst="rect">
            <a:avLst/>
          </a:prstGeom>
          <a:noFill/>
        </p:spPr>
      </p:pic>
      <p:sp>
        <p:nvSpPr>
          <p:cNvPr id="71" name="角丸四角形 70"/>
          <p:cNvSpPr/>
          <p:nvPr/>
        </p:nvSpPr>
        <p:spPr bwMode="auto">
          <a:xfrm>
            <a:off x="5820214" y="6487885"/>
            <a:ext cx="13208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ja-JP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コンテナ仮想</a:t>
            </a:r>
          </a:p>
        </p:txBody>
      </p:sp>
      <p:pic>
        <p:nvPicPr>
          <p:cNvPr id="2" name="Picture 2" descr="W:\MyDocument\デスクトップ\CoE\画像\maven-logo-black-on-white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69937" y="1880909"/>
            <a:ext cx="1152000" cy="29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正方形/長方形 73"/>
          <p:cNvSpPr/>
          <p:nvPr/>
        </p:nvSpPr>
        <p:spPr bwMode="auto">
          <a:xfrm>
            <a:off x="4571662" y="2064505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 err="1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Cobertura</a:t>
            </a:r>
            <a:endParaRPr kumimoji="1" lang="ja-JP" altLang="en-US" sz="12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5" name="Picture 7" descr="W:\MyDocument\デスクトップ\checkstyle_logo_small_64.pn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4709409" y="1754632"/>
            <a:ext cx="360000" cy="360000"/>
          </a:xfrm>
          <a:prstGeom prst="rect">
            <a:avLst/>
          </a:prstGeom>
          <a:noFill/>
        </p:spPr>
      </p:pic>
      <p:pic>
        <p:nvPicPr>
          <p:cNvPr id="76" name="Picture 8" descr="W:\MyDocument\デスクトップ\buggy-sm.pn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260737" y="1728107"/>
            <a:ext cx="540000" cy="414000"/>
          </a:xfrm>
          <a:prstGeom prst="rect">
            <a:avLst/>
          </a:prstGeom>
          <a:noFill/>
        </p:spPr>
      </p:pic>
      <p:sp>
        <p:nvSpPr>
          <p:cNvPr id="78" name="角丸四角形 77"/>
          <p:cNvSpPr/>
          <p:nvPr/>
        </p:nvSpPr>
        <p:spPr bwMode="auto">
          <a:xfrm>
            <a:off x="4634795" y="2380335"/>
            <a:ext cx="1152000" cy="252000"/>
          </a:xfrm>
          <a:prstGeom prst="round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altLang="ja-JP" sz="1200" dirty="0" smtClean="0">
                <a:solidFill>
                  <a:schemeClr val="bg1"/>
                </a:solidFill>
                <a:latin typeface="+mj-ea"/>
                <a:ea typeface="+mj-ea"/>
              </a:rPr>
              <a:t>Inspection</a:t>
            </a:r>
            <a:endParaRPr lang="ja-JP" altLang="en-US" sz="12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9" name="Picture 9" descr="W:\MyDocument\デスクトップ\sonar.png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4653403" y="1457779"/>
            <a:ext cx="1152000" cy="276480"/>
          </a:xfrm>
          <a:prstGeom prst="rect">
            <a:avLst/>
          </a:prstGeom>
          <a:noFill/>
        </p:spPr>
      </p:pic>
      <p:cxnSp>
        <p:nvCxnSpPr>
          <p:cNvPr id="80" name="図形 62"/>
          <p:cNvCxnSpPr>
            <a:stCxn id="20" idx="3"/>
            <a:endCxn id="78" idx="2"/>
          </p:cNvCxnSpPr>
          <p:nvPr/>
        </p:nvCxnSpPr>
        <p:spPr bwMode="auto">
          <a:xfrm flipV="1">
            <a:off x="4252680" y="2632335"/>
            <a:ext cx="958115" cy="1142192"/>
          </a:xfrm>
          <a:prstGeom prst="bentConnector2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81" name="正方形/長方形 80"/>
          <p:cNvSpPr/>
          <p:nvPr/>
        </p:nvSpPr>
        <p:spPr bwMode="auto">
          <a:xfrm>
            <a:off x="5120137" y="2647525"/>
            <a:ext cx="1188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0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Inspection</a:t>
            </a:r>
            <a:r>
              <a:rPr kumimoji="1" lang="en-US" altLang="ja-JP" sz="1000" dirty="0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Exec.</a:t>
            </a:r>
            <a:endParaRPr kumimoji="1" lang="ja-JP" altLang="en-US" sz="1000" dirty="0" smtClean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6" name="正方形/長方形 85"/>
          <p:cNvSpPr/>
          <p:nvPr/>
        </p:nvSpPr>
        <p:spPr bwMode="auto">
          <a:xfrm>
            <a:off x="7240823" y="4183649"/>
            <a:ext cx="1440000" cy="1440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85" name="円/楕円 84"/>
          <p:cNvSpPr/>
          <p:nvPr/>
        </p:nvSpPr>
        <p:spPr bwMode="gray">
          <a:xfrm>
            <a:off x="6690942" y="-1184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7" name="円/楕円 86"/>
          <p:cNvSpPr/>
          <p:nvPr/>
        </p:nvSpPr>
        <p:spPr bwMode="gray">
          <a:xfrm>
            <a:off x="6755400" y="4874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88" name="テキスト ボックス 87"/>
          <p:cNvSpPr txBox="1"/>
          <p:nvPr/>
        </p:nvSpPr>
        <p:spPr bwMode="gray">
          <a:xfrm>
            <a:off x="6681711" y="144020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82" name="正方形/長方形 81"/>
          <p:cNvSpPr/>
          <p:nvPr/>
        </p:nvSpPr>
        <p:spPr bwMode="auto">
          <a:xfrm>
            <a:off x="2538484" y="3043451"/>
            <a:ext cx="2060812" cy="5459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err="1" smtClean="0">
                <a:solidFill>
                  <a:srgbClr val="FF0000"/>
                </a:solidFill>
                <a:latin typeface="+mj-ea"/>
                <a:ea typeface="+mj-ea"/>
              </a:rPr>
              <a:t>GitLab</a:t>
            </a:r>
            <a:r>
              <a:rPr kumimoji="1" lang="en-US" altLang="ja-JP" sz="1800" dirty="0" smtClean="0">
                <a:solidFill>
                  <a:srgbClr val="FF0000"/>
                </a:solidFill>
                <a:latin typeface="+mj-ea"/>
                <a:ea typeface="+mj-ea"/>
              </a:rPr>
              <a:t> CI</a:t>
            </a:r>
            <a:endParaRPr kumimoji="1" lang="ja-JP" altLang="en-US" sz="18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342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</p:spPr>
        <p:txBody>
          <a:bodyPr/>
          <a:lstStyle/>
          <a:p>
            <a:fld id="{ED881F7E-4721-4672-B9D1-22F8E31EDEB5}" type="slidenum">
              <a:rPr lang="en-US" altLang="ja-JP">
                <a:solidFill>
                  <a:prstClr val="black"/>
                </a:solidFill>
              </a:rPr>
              <a:pPr/>
              <a:t>35</a:t>
            </a:fld>
            <a:endParaRPr lang="en-US" altLang="ja-JP">
              <a:solidFill>
                <a:prstClr val="black"/>
              </a:solidFill>
            </a:endParaRPr>
          </a:p>
        </p:txBody>
      </p:sp>
      <p:graphicFrame>
        <p:nvGraphicFramePr>
          <p:cNvPr id="27" name="表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5875275"/>
              </p:ext>
            </p:extLst>
          </p:nvPr>
        </p:nvGraphicFramePr>
        <p:xfrm>
          <a:off x="1019265" y="1190317"/>
          <a:ext cx="7596820" cy="1232291"/>
        </p:xfrm>
        <a:graphic>
          <a:graphicData uri="http://schemas.openxmlformats.org/drawingml/2006/table">
            <a:tbl>
              <a:tblPr firstRow="1" bandRow="1" bandCol="1"/>
              <a:tblGrid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  <a:gridCol w="759682"/>
              </a:tblGrid>
              <a:tr h="294815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FY14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FY15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FY16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pPr algn="l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FY17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FY18</a:t>
                      </a:r>
                      <a:r>
                        <a:rPr kumimoji="1" lang="ja-JP" altLang="en-US" sz="18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～</a:t>
                      </a:r>
                      <a:endParaRPr kumimoji="1" lang="ja-JP" altLang="en-US" sz="18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866531">
                <a:tc>
                  <a:txBody>
                    <a:bodyPr/>
                    <a:lstStyle/>
                    <a:p>
                      <a:endParaRPr kumimoji="1" lang="en-US" altLang="ja-JP" sz="1400" b="0" dirty="0" smtClean="0">
                        <a:latin typeface="+mn-ea"/>
                        <a:ea typeface="+mn-ea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400" b="0" dirty="0">
                        <a:latin typeface="+mn-ea"/>
                        <a:ea typeface="+mn-ea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ja-JP"/>
                      </a:defPPr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Verdana"/>
                          <a:ea typeface="ＭＳ Ｐゴシック"/>
                        </a:defRPr>
                      </a:lvl9pPr>
                    </a:lstStyle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8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" name="AutoShape 40"/>
          <p:cNvSpPr>
            <a:spLocks noChangeArrowheads="1"/>
          </p:cNvSpPr>
          <p:nvPr/>
        </p:nvSpPr>
        <p:spPr bwMode="gray">
          <a:xfrm>
            <a:off x="1140896" y="1792297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D0C8F4"/>
              </a:gs>
              <a:gs pos="100000">
                <a:srgbClr val="9D96D2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vert="horz"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7030A0"/>
                </a:solidFill>
                <a:latin typeface="+mn-ea"/>
                <a:ea typeface="+mn-ea"/>
              </a:rPr>
              <a:t>Preparation</a:t>
            </a:r>
            <a:endParaRPr kumimoji="0" lang="ja-JP" altLang="en-US" sz="1600" kern="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33" name="AutoShape 40"/>
          <p:cNvSpPr>
            <a:spLocks noChangeArrowheads="1"/>
          </p:cNvSpPr>
          <p:nvPr/>
        </p:nvSpPr>
        <p:spPr bwMode="gray">
          <a:xfrm>
            <a:off x="2653064" y="1792297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FDD5EB"/>
              </a:gs>
              <a:gs pos="100000">
                <a:srgbClr val="BE96BD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vert="horz" wrap="none" anchor="ctr"/>
          <a:lstStyle/>
          <a:p>
            <a:pPr algn="ctr"/>
            <a:r>
              <a:rPr kumimoji="0" lang="en-US" altLang="ja-JP" sz="1600" kern="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rgbClr val="8E4A5D"/>
                </a:solidFill>
                <a:latin typeface="+mn-ea"/>
                <a:ea typeface="+mn-ea"/>
              </a:rPr>
              <a:t>Planning</a:t>
            </a:r>
            <a:endParaRPr kumimoji="0" lang="ja-JP" altLang="en-US" sz="1600" kern="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rgbClr val="8E4A5D"/>
              </a:solidFill>
              <a:latin typeface="+mn-ea"/>
              <a:ea typeface="+mn-ea"/>
            </a:endParaRPr>
          </a:p>
        </p:txBody>
      </p:sp>
      <p:sp>
        <p:nvSpPr>
          <p:cNvPr id="34" name="AutoShape 40"/>
          <p:cNvSpPr>
            <a:spLocks noChangeArrowheads="1"/>
          </p:cNvSpPr>
          <p:nvPr/>
        </p:nvSpPr>
        <p:spPr bwMode="gray">
          <a:xfrm>
            <a:off x="4165232" y="1792297"/>
            <a:ext cx="1440160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C8F4E8"/>
              </a:gs>
              <a:gs pos="100000">
                <a:srgbClr val="96D2AD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rgbClr val="000000"/>
                </a:solidFill>
                <a:latin typeface="+mn-ea"/>
                <a:ea typeface="+mn-ea"/>
              </a:rPr>
              <a:t>Implementation</a:t>
            </a:r>
            <a:endParaRPr kumimoji="0" lang="ja-JP" altLang="en-US" sz="1600" kern="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7" name="AutoShape 40"/>
          <p:cNvSpPr>
            <a:spLocks noChangeArrowheads="1"/>
          </p:cNvSpPr>
          <p:nvPr/>
        </p:nvSpPr>
        <p:spPr bwMode="gray">
          <a:xfrm>
            <a:off x="5677400" y="1792297"/>
            <a:ext cx="2952328" cy="360040"/>
          </a:xfrm>
          <a:prstGeom prst="homePlate">
            <a:avLst>
              <a:gd name="adj" fmla="val 36227"/>
            </a:avLst>
          </a:prstGeom>
          <a:gradFill rotWithShape="0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/>
          </a:gradFill>
          <a:ln w="9525">
            <a:noFill/>
            <a:miter lim="800000"/>
            <a:headEnd/>
            <a:tailEnd/>
          </a:ln>
          <a:effectLst>
            <a:prstShdw prst="shdw13" dist="38100" dir="10800000">
              <a:srgbClr val="808080"/>
            </a:prst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</a:pPr>
            <a:r>
              <a:rPr kumimoji="0" lang="en-US" altLang="ja-JP" sz="1600" kern="0" dirty="0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+mn-ea"/>
                <a:ea typeface="+mn-ea"/>
              </a:rPr>
              <a:t>Deployment</a:t>
            </a:r>
            <a:endParaRPr kumimoji="0" lang="ja-JP" altLang="en-US" sz="1600" kern="0" dirty="0">
              <a:ln>
                <a:solidFill>
                  <a:schemeClr val="bg1"/>
                </a:solidFill>
              </a:ln>
              <a:solidFill>
                <a:srgbClr val="FFFFFF"/>
              </a:solidFill>
              <a:latin typeface="+mn-ea"/>
              <a:ea typeface="+mn-ea"/>
            </a:endParaRPr>
          </a:p>
        </p:txBody>
      </p:sp>
      <p:cxnSp>
        <p:nvCxnSpPr>
          <p:cNvPr id="38" name="直線コネクタ 37"/>
          <p:cNvCxnSpPr/>
          <p:nvPr/>
        </p:nvCxnSpPr>
        <p:spPr bwMode="auto">
          <a:xfrm>
            <a:off x="3656107" y="1721161"/>
            <a:ext cx="0" cy="50400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44" name="表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40314616"/>
              </p:ext>
            </p:extLst>
          </p:nvPr>
        </p:nvGraphicFramePr>
        <p:xfrm>
          <a:off x="113191" y="3338286"/>
          <a:ext cx="8597902" cy="29674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4025"/>
                <a:gridCol w="703777"/>
                <a:gridCol w="679253"/>
                <a:gridCol w="568976"/>
                <a:gridCol w="638628"/>
                <a:gridCol w="569911"/>
                <a:gridCol w="663803"/>
                <a:gridCol w="605571"/>
                <a:gridCol w="761057"/>
                <a:gridCol w="636344"/>
                <a:gridCol w="551543"/>
                <a:gridCol w="713957"/>
                <a:gridCol w="761057"/>
              </a:tblGrid>
              <a:tr h="387768"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FY2016/1Q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FY2016/2Q</a:t>
                      </a:r>
                      <a:endParaRPr kumimoji="1" lang="ja-JP" altLang="en-US" sz="1600" b="0" dirty="0" smtClean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kern="12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FY2016/3Q</a:t>
                      </a:r>
                      <a:endParaRPr kumimoji="1" lang="ja-JP" altLang="en-US" sz="1600" b="0" dirty="0" smtClean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FY2016/4Q</a:t>
                      </a:r>
                      <a:endParaRPr kumimoji="1" lang="ja-JP" altLang="en-US" sz="1600" b="0" dirty="0" smtClean="0">
                        <a:ln>
                          <a:solidFill>
                            <a:schemeClr val="bg1"/>
                          </a:solidFill>
                        </a:ln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FY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2016</a:t>
                      </a:r>
                      <a:r>
                        <a:rPr kumimoji="1" lang="ja-JP" altLang="en-US" sz="1600" b="0" dirty="0" smtClean="0">
                          <a:ln>
                            <a:solidFill>
                              <a:schemeClr val="bg1"/>
                            </a:solidFill>
                          </a:ln>
                          <a:latin typeface="+mj-ea"/>
                          <a:ea typeface="+mj-ea"/>
                        </a:rPr>
                        <a:t>－</a:t>
                      </a: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R="0"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T="18000" marB="1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21998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 smtClean="0">
                          <a:latin typeface="+mj-ea"/>
                          <a:ea typeface="+mj-ea"/>
                        </a:rPr>
                        <a:t>Activity</a:t>
                      </a:r>
                      <a:endParaRPr kumimoji="1" lang="ja-JP" altLang="en-US" sz="1600" b="0" dirty="0" smtClean="0">
                        <a:latin typeface="+mj-ea"/>
                        <a:ea typeface="+mj-ea"/>
                      </a:endParaRPr>
                    </a:p>
                  </a:txBody>
                  <a:tcPr marL="18000" marR="18000" marT="36000" marB="36000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dirty="0">
                        <a:latin typeface="+mj-ea"/>
                        <a:ea typeface="+mj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5" name="ホームベース 44"/>
          <p:cNvSpPr/>
          <p:nvPr/>
        </p:nvSpPr>
        <p:spPr bwMode="auto">
          <a:xfrm>
            <a:off x="1585812" y="4330794"/>
            <a:ext cx="6336000" cy="763715"/>
          </a:xfrm>
          <a:prstGeom prst="homePlate">
            <a:avLst>
              <a:gd name="adj" fmla="val 12297"/>
            </a:avLst>
          </a:prstGeom>
          <a:ln w="25400"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72000" r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000" dirty="0" smtClean="0">
                <a:solidFill>
                  <a:schemeClr val="tx2"/>
                </a:solidFill>
                <a:latin typeface="+mj-ea"/>
                <a:ea typeface="+mj-ea"/>
              </a:rPr>
              <a:t>New Architecture </a:t>
            </a:r>
            <a:r>
              <a:rPr lang="en-US" altLang="ja-JP" sz="2000" dirty="0" err="1" smtClean="0">
                <a:solidFill>
                  <a:schemeClr val="tx2"/>
                </a:solidFill>
                <a:latin typeface="+mj-ea"/>
                <a:ea typeface="+mj-ea"/>
              </a:rPr>
              <a:t>PoC</a:t>
            </a:r>
            <a:endParaRPr lang="en-US" altLang="ja-JP" sz="20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6" name="ホームベース 45"/>
          <p:cNvSpPr/>
          <p:nvPr/>
        </p:nvSpPr>
        <p:spPr bwMode="auto">
          <a:xfrm>
            <a:off x="5265186" y="5305365"/>
            <a:ext cx="2688644" cy="863200"/>
          </a:xfrm>
          <a:prstGeom prst="homePlate">
            <a:avLst>
              <a:gd name="adj" fmla="val 12297"/>
            </a:avLst>
          </a:prstGeom>
          <a:ln w="25400"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72000" r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000" dirty="0" smtClean="0">
                <a:solidFill>
                  <a:schemeClr val="tx2"/>
                </a:solidFill>
                <a:latin typeface="+mj-ea"/>
                <a:ea typeface="+mj-ea"/>
              </a:rPr>
              <a:t>Reverse Engineering</a:t>
            </a:r>
          </a:p>
          <a:p>
            <a:pPr algn="ctr">
              <a:spcAft>
                <a:spcPts val="600"/>
              </a:spcAft>
            </a:pPr>
            <a:r>
              <a:rPr lang="en-US" altLang="ja-JP" sz="2000" dirty="0" smtClean="0">
                <a:solidFill>
                  <a:schemeClr val="tx2"/>
                </a:solidFill>
                <a:latin typeface="+mj-ea"/>
                <a:ea typeface="+mj-ea"/>
              </a:rPr>
              <a:t>Trial</a:t>
            </a:r>
          </a:p>
        </p:txBody>
      </p:sp>
      <p:sp>
        <p:nvSpPr>
          <p:cNvPr id="48" name="ホームベース 47"/>
          <p:cNvSpPr/>
          <p:nvPr/>
        </p:nvSpPr>
        <p:spPr bwMode="auto">
          <a:xfrm>
            <a:off x="7919833" y="4330794"/>
            <a:ext cx="977424" cy="1837770"/>
          </a:xfrm>
          <a:prstGeom prst="homePlate">
            <a:avLst>
              <a:gd name="adj" fmla="val 12297"/>
            </a:avLst>
          </a:prstGeom>
          <a:ln w="25400"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72000" r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ja-JP" sz="2000" u="sng" dirty="0" smtClean="0">
                <a:solidFill>
                  <a:schemeClr val="tx2"/>
                </a:solidFill>
                <a:latin typeface="+mj-ea"/>
                <a:ea typeface="+mj-ea"/>
              </a:rPr>
              <a:t>Dev.</a:t>
            </a:r>
            <a:endParaRPr lang="en-US" altLang="ja-JP" sz="2000" u="sng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cxnSp>
        <p:nvCxnSpPr>
          <p:cNvPr id="7" name="直線コネクタ 6"/>
          <p:cNvCxnSpPr/>
          <p:nvPr/>
        </p:nvCxnSpPr>
        <p:spPr bwMode="auto">
          <a:xfrm>
            <a:off x="6151312" y="3643086"/>
            <a:ext cx="0" cy="267062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線コネクタ 8"/>
          <p:cNvCxnSpPr>
            <a:stCxn id="33" idx="1"/>
          </p:cNvCxnSpPr>
          <p:nvPr/>
        </p:nvCxnSpPr>
        <p:spPr bwMode="auto">
          <a:xfrm flipH="1">
            <a:off x="113192" y="1972317"/>
            <a:ext cx="2539872" cy="132242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直線コネクタ 48"/>
          <p:cNvCxnSpPr>
            <a:stCxn id="33" idx="3"/>
          </p:cNvCxnSpPr>
          <p:nvPr/>
        </p:nvCxnSpPr>
        <p:spPr bwMode="auto">
          <a:xfrm>
            <a:off x="4093224" y="1972317"/>
            <a:ext cx="4536504" cy="132242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円/楕円 53"/>
          <p:cNvSpPr/>
          <p:nvPr/>
        </p:nvSpPr>
        <p:spPr bwMode="gray">
          <a:xfrm>
            <a:off x="1004518" y="39933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5" name="円/楕円 54"/>
          <p:cNvSpPr/>
          <p:nvPr/>
        </p:nvSpPr>
        <p:spPr bwMode="gray">
          <a:xfrm>
            <a:off x="1068976" y="4053908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56" name="テキスト ボックス 55"/>
          <p:cNvSpPr txBox="1"/>
          <p:nvPr/>
        </p:nvSpPr>
        <p:spPr bwMode="gray">
          <a:xfrm>
            <a:off x="995286" y="4149184"/>
            <a:ext cx="99578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System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rPr>
              <a:t>Architecture</a:t>
            </a:r>
            <a:endParaRPr lang="en-US" altLang="ja-JP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GPｺﾞｼｯｸE"/>
            </a:endParaRPr>
          </a:p>
        </p:txBody>
      </p:sp>
      <p:sp>
        <p:nvSpPr>
          <p:cNvPr id="23" name="タイトル 11"/>
          <p:cNvSpPr txBox="1">
            <a:spLocks/>
          </p:cNvSpPr>
          <p:nvPr/>
        </p:nvSpPr>
        <p:spPr bwMode="gray">
          <a:xfrm>
            <a:off x="113191" y="179482"/>
            <a:ext cx="416652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2400" kern="0" dirty="0" smtClean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Our 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approach for </a:t>
            </a:r>
            <a:r>
              <a:rPr lang="en-US" altLang="ja-JP" sz="2400" kern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CoE</a:t>
            </a:r>
            <a:r>
              <a:rPr lang="en-US" altLang="ja-JP" sz="2400" kern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Project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4385080" y="4967703"/>
            <a:ext cx="3650440" cy="1332000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26" name="円/楕円 25"/>
          <p:cNvSpPr/>
          <p:nvPr/>
        </p:nvSpPr>
        <p:spPr bwMode="gray">
          <a:xfrm>
            <a:off x="4410340" y="5005516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9" name="円/楕円 28"/>
          <p:cNvSpPr/>
          <p:nvPr/>
        </p:nvSpPr>
        <p:spPr bwMode="gray">
          <a:xfrm>
            <a:off x="4474798" y="5066102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 bwMode="gray">
          <a:xfrm>
            <a:off x="4440383" y="5161378"/>
            <a:ext cx="91723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 smtClean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/IF system</a:t>
            </a:r>
            <a:endParaRPr lang="ja-JP" altLang="en-US" sz="1200" kern="0" dirty="0" smtClean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433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2"/>
          <p:cNvSpPr txBox="1">
            <a:spLocks noChangeArrowheads="1"/>
          </p:cNvSpPr>
          <p:nvPr/>
        </p:nvSpPr>
        <p:spPr>
          <a:xfrm>
            <a:off x="35496" y="807992"/>
            <a:ext cx="9577064" cy="58326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Verdana" pitchFamily="34" charset="0"/>
                <a:ea typeface="+mj-ea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1800" kern="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As Is PCS functionalities are implemented with new </a:t>
            </a:r>
            <a:r>
              <a:rPr lang="en-US" altLang="ja-JP" sz="1800" kern="0" dirty="0" err="1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CoE</a:t>
            </a:r>
            <a:r>
              <a:rPr lang="en-US" altLang="ja-JP" sz="1800" kern="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 Framework to make sure</a:t>
            </a:r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</a:pPr>
            <a:r>
              <a:rPr lang="en-US" altLang="ja-JP" sz="1800" kern="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1800" kern="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   feasibility of new architecture</a:t>
            </a:r>
            <a:endParaRPr lang="en-US" altLang="ja-JP" sz="1800" kern="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53" name="円/楕円 152"/>
          <p:cNvSpPr/>
          <p:nvPr/>
        </p:nvSpPr>
        <p:spPr bwMode="auto">
          <a:xfrm>
            <a:off x="5283696" y="2348880"/>
            <a:ext cx="2520280" cy="2520000"/>
          </a:xfrm>
          <a:prstGeom prst="ellipse">
            <a:avLst/>
          </a:prstGeom>
          <a:solidFill>
            <a:srgbClr val="C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3200" dirty="0" err="1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CoE</a:t>
            </a:r>
            <a:endParaRPr lang="ja-JP" altLang="en-US" sz="32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54" name="円/楕円 153"/>
          <p:cNvSpPr/>
          <p:nvPr/>
        </p:nvSpPr>
        <p:spPr bwMode="auto">
          <a:xfrm>
            <a:off x="1115616" y="2348880"/>
            <a:ext cx="2520280" cy="2520000"/>
          </a:xfrm>
          <a:prstGeom prst="ellipse">
            <a:avLst/>
          </a:prstGeom>
          <a:solidFill>
            <a:srgbClr val="9BBB59">
              <a:lumMod val="75000"/>
              <a:alpha val="67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3200" kern="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PCS</a:t>
            </a:r>
            <a:endParaRPr kumimoji="0" lang="ja-JP" altLang="en-US" sz="3200" kern="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55" name="ストライプ矢印 154"/>
          <p:cNvSpPr/>
          <p:nvPr/>
        </p:nvSpPr>
        <p:spPr bwMode="auto">
          <a:xfrm>
            <a:off x="3637673" y="3401359"/>
            <a:ext cx="1612487" cy="517712"/>
          </a:xfrm>
          <a:prstGeom prst="stripedRightArrow">
            <a:avLst>
              <a:gd name="adj1" fmla="val 61039"/>
              <a:gd name="adj2" fmla="val 51498"/>
            </a:avLst>
          </a:prstGeom>
          <a:gradFill flip="none" rotWithShape="1">
            <a:gsLst>
              <a:gs pos="0">
                <a:srgbClr val="FF9933">
                  <a:alpha val="20000"/>
                </a:srgbClr>
              </a:gs>
              <a:gs pos="100000">
                <a:srgbClr val="E5B82E"/>
              </a:gs>
            </a:gsLst>
            <a:lin ang="18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0" lang="ja-JP" altLang="en-US" kern="0">
              <a:solidFill>
                <a:sysClr val="windowText" lastClr="000080"/>
              </a:solidFill>
            </a:endParaRPr>
          </a:p>
        </p:txBody>
      </p:sp>
      <p:sp>
        <p:nvSpPr>
          <p:cNvPr id="157" name="円/楕円 156"/>
          <p:cNvSpPr/>
          <p:nvPr/>
        </p:nvSpPr>
        <p:spPr bwMode="auto">
          <a:xfrm>
            <a:off x="3877859" y="2636912"/>
            <a:ext cx="1132114" cy="609600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rPr>
              <a:t>Reverse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kern="0" dirty="0" smtClean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latin typeface="HGPｺﾞｼｯｸE" pitchFamily="50" charset="-128"/>
                <a:ea typeface="HGPｺﾞｼｯｸE" pitchFamily="50" charset="-128"/>
              </a:rPr>
              <a:t>Engineering</a:t>
            </a:r>
            <a:endParaRPr kumimoji="0" lang="ja-JP" altLang="en-US" sz="24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srgbClr val="C00000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54" name="Title 1"/>
          <p:cNvSpPr>
            <a:spLocks noGrp="1"/>
          </p:cNvSpPr>
          <p:nvPr>
            <p:ph type="title"/>
          </p:nvPr>
        </p:nvSpPr>
        <p:spPr>
          <a:xfrm>
            <a:off x="0" y="145057"/>
            <a:ext cx="3583032" cy="424732"/>
          </a:xfrm>
        </p:spPr>
        <p:txBody>
          <a:bodyPr/>
          <a:lstStyle/>
          <a:p>
            <a:r>
              <a:rPr lang="en-US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Reverse Engineering Trial</a:t>
            </a:r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9" name="円/楕円 268"/>
          <p:cNvSpPr/>
          <p:nvPr/>
        </p:nvSpPr>
        <p:spPr bwMode="gray">
          <a:xfrm>
            <a:off x="6640943" y="-177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0" name="円/楕円 269"/>
          <p:cNvSpPr/>
          <p:nvPr/>
        </p:nvSpPr>
        <p:spPr bwMode="gray">
          <a:xfrm>
            <a:off x="6705401" y="4286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73" name="テキスト ボックス 272"/>
          <p:cNvSpPr txBox="1"/>
          <p:nvPr/>
        </p:nvSpPr>
        <p:spPr bwMode="gray">
          <a:xfrm>
            <a:off x="6670985" y="138140"/>
            <a:ext cx="91723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/IF system</a:t>
            </a:r>
            <a:endParaRPr lang="ja-JP" altLang="en-US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48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2"/>
          <p:cNvSpPr txBox="1">
            <a:spLocks noChangeArrowheads="1"/>
          </p:cNvSpPr>
          <p:nvPr/>
        </p:nvSpPr>
        <p:spPr>
          <a:xfrm>
            <a:off x="35496" y="807992"/>
            <a:ext cx="9577064" cy="58326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Verdana" pitchFamily="34" charset="0"/>
                <a:ea typeface="+mj-ea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1800" kern="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Basic concept of Reverse Engineering is as follows.</a:t>
            </a:r>
            <a:endParaRPr lang="en-US" altLang="ja-JP" sz="1800" kern="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69" name="円/楕円 268"/>
          <p:cNvSpPr/>
          <p:nvPr/>
        </p:nvSpPr>
        <p:spPr bwMode="gray">
          <a:xfrm>
            <a:off x="6640943" y="-177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0" name="円/楕円 269"/>
          <p:cNvSpPr/>
          <p:nvPr/>
        </p:nvSpPr>
        <p:spPr bwMode="gray">
          <a:xfrm>
            <a:off x="6705401" y="4286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73" name="テキスト ボックス 272"/>
          <p:cNvSpPr txBox="1"/>
          <p:nvPr/>
        </p:nvSpPr>
        <p:spPr bwMode="gray">
          <a:xfrm>
            <a:off x="6670985" y="138140"/>
            <a:ext cx="91723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/IF system</a:t>
            </a:r>
            <a:endParaRPr lang="ja-JP" altLang="en-US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5845854" y="2328715"/>
            <a:ext cx="2160000" cy="4464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1142912" y="2328715"/>
            <a:ext cx="2160000" cy="4464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1376633" y="2392944"/>
            <a:ext cx="684000" cy="612000"/>
          </a:xfrm>
          <a:prstGeom prst="rect">
            <a:avLst/>
          </a:prstGeom>
          <a:solidFill>
            <a:srgbClr val="9BBB59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UI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(VB)</a:t>
            </a: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2214919" y="4061356"/>
            <a:ext cx="648000" cy="324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Shell</a:t>
            </a:r>
          </a:p>
        </p:txBody>
      </p:sp>
      <p:cxnSp>
        <p:nvCxnSpPr>
          <p:cNvPr id="15" name="直線コネクタ 14"/>
          <p:cNvCxnSpPr>
            <a:stCxn id="13" idx="2"/>
          </p:cNvCxnSpPr>
          <p:nvPr/>
        </p:nvCxnSpPr>
        <p:spPr bwMode="auto">
          <a:xfrm>
            <a:off x="1718633" y="3004944"/>
            <a:ext cx="0" cy="338400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線コネクタ 15"/>
          <p:cNvCxnSpPr>
            <a:stCxn id="14" idx="2"/>
          </p:cNvCxnSpPr>
          <p:nvPr/>
        </p:nvCxnSpPr>
        <p:spPr bwMode="auto">
          <a:xfrm>
            <a:off x="2538919" y="4385356"/>
            <a:ext cx="0" cy="187200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正方形/長方形 16"/>
          <p:cNvSpPr/>
          <p:nvPr/>
        </p:nvSpPr>
        <p:spPr bwMode="auto">
          <a:xfrm>
            <a:off x="1376633" y="4662842"/>
            <a:ext cx="720000" cy="740183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MPP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(VB/COBOL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/C)</a:t>
            </a: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2220839" y="4662842"/>
            <a:ext cx="648000" cy="740183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Batch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(COBOL)</a:t>
            </a:r>
          </a:p>
        </p:txBody>
      </p:sp>
      <p:sp>
        <p:nvSpPr>
          <p:cNvPr id="19" name="正方形/長方形 18"/>
          <p:cNvSpPr/>
          <p:nvPr/>
        </p:nvSpPr>
        <p:spPr bwMode="auto">
          <a:xfrm>
            <a:off x="2053511" y="3479228"/>
            <a:ext cx="252000" cy="252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2695398" y="3479228"/>
            <a:ext cx="252000" cy="252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21" name="直線コネクタ 20"/>
          <p:cNvCxnSpPr>
            <a:stCxn id="19" idx="3"/>
            <a:endCxn id="20" idx="1"/>
          </p:cNvCxnSpPr>
          <p:nvPr/>
        </p:nvCxnSpPr>
        <p:spPr bwMode="auto">
          <a:xfrm>
            <a:off x="2305511" y="3605228"/>
            <a:ext cx="389887" cy="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正方形/長方形 21"/>
          <p:cNvSpPr/>
          <p:nvPr/>
        </p:nvSpPr>
        <p:spPr bwMode="auto">
          <a:xfrm>
            <a:off x="2381289" y="3479228"/>
            <a:ext cx="252000" cy="252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23" name="正方形/長方形 22"/>
          <p:cNvSpPr/>
          <p:nvPr/>
        </p:nvSpPr>
        <p:spPr bwMode="auto">
          <a:xfrm>
            <a:off x="1951144" y="3194765"/>
            <a:ext cx="1187389" cy="562440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24" name="直線コネクタ 23"/>
          <p:cNvCxnSpPr>
            <a:stCxn id="19" idx="2"/>
            <a:endCxn id="14" idx="0"/>
          </p:cNvCxnSpPr>
          <p:nvPr/>
        </p:nvCxnSpPr>
        <p:spPr bwMode="auto">
          <a:xfrm>
            <a:off x="2179511" y="3731228"/>
            <a:ext cx="359408" cy="330128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正方形/長方形 24"/>
          <p:cNvSpPr/>
          <p:nvPr/>
        </p:nvSpPr>
        <p:spPr bwMode="auto">
          <a:xfrm>
            <a:off x="1371630" y="5938208"/>
            <a:ext cx="1512000" cy="504000"/>
          </a:xfrm>
          <a:prstGeom prst="rect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DB</a:t>
            </a:r>
          </a:p>
        </p:txBody>
      </p:sp>
      <p:sp>
        <p:nvSpPr>
          <p:cNvPr id="26" name="正方形/長方形 25"/>
          <p:cNvSpPr/>
          <p:nvPr/>
        </p:nvSpPr>
        <p:spPr bwMode="auto">
          <a:xfrm>
            <a:off x="6492845" y="2396956"/>
            <a:ext cx="972000" cy="612000"/>
          </a:xfrm>
          <a:prstGeom prst="rect">
            <a:avLst/>
          </a:prstGeom>
          <a:solidFill>
            <a:srgbClr val="9BBB59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UI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(JS/JAVA)</a:t>
            </a: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451904" y="6222626"/>
            <a:ext cx="1080000" cy="504000"/>
          </a:xfrm>
          <a:prstGeom prst="rect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DB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(DOMAIN/JAVA)</a:t>
            </a:r>
          </a:p>
        </p:txBody>
      </p:sp>
      <p:cxnSp>
        <p:nvCxnSpPr>
          <p:cNvPr id="28" name="直線コネクタ 27"/>
          <p:cNvCxnSpPr/>
          <p:nvPr/>
        </p:nvCxnSpPr>
        <p:spPr bwMode="auto">
          <a:xfrm>
            <a:off x="1115616" y="2267022"/>
            <a:ext cx="2196000" cy="0"/>
          </a:xfrm>
          <a:prstGeom prst="line">
            <a:avLst/>
          </a:prstGeom>
          <a:noFill/>
          <a:ln w="44450" cap="flat" cmpd="dbl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線コネクタ 28"/>
          <p:cNvCxnSpPr/>
          <p:nvPr/>
        </p:nvCxnSpPr>
        <p:spPr bwMode="auto">
          <a:xfrm>
            <a:off x="5925437" y="2267022"/>
            <a:ext cx="2016000" cy="0"/>
          </a:xfrm>
          <a:prstGeom prst="line">
            <a:avLst/>
          </a:prstGeom>
          <a:noFill/>
          <a:ln w="44450" cap="flat" cmpd="dbl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線コネクタ 29"/>
          <p:cNvCxnSpPr>
            <a:stCxn id="26" idx="2"/>
            <a:endCxn id="27" idx="0"/>
          </p:cNvCxnSpPr>
          <p:nvPr/>
        </p:nvCxnSpPr>
        <p:spPr bwMode="auto">
          <a:xfrm>
            <a:off x="6978845" y="3008956"/>
            <a:ext cx="13059" cy="321367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正方形/長方形 30"/>
          <p:cNvSpPr/>
          <p:nvPr/>
        </p:nvSpPr>
        <p:spPr bwMode="auto">
          <a:xfrm>
            <a:off x="6451904" y="3308510"/>
            <a:ext cx="1080000" cy="2296831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Job(XML)</a:t>
            </a:r>
          </a:p>
        </p:txBody>
      </p:sp>
      <p:sp>
        <p:nvSpPr>
          <p:cNvPr id="32" name="正方形/長方形 31"/>
          <p:cNvSpPr/>
          <p:nvPr/>
        </p:nvSpPr>
        <p:spPr bwMode="auto">
          <a:xfrm>
            <a:off x="6539980" y="4718154"/>
            <a:ext cx="921435" cy="612000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(JAVA)</a:t>
            </a:r>
          </a:p>
        </p:txBody>
      </p:sp>
      <p:sp>
        <p:nvSpPr>
          <p:cNvPr id="33" name="正方形/長方形 32"/>
          <p:cNvSpPr/>
          <p:nvPr/>
        </p:nvSpPr>
        <p:spPr bwMode="auto">
          <a:xfrm>
            <a:off x="6475169" y="5705140"/>
            <a:ext cx="1008000" cy="468000"/>
          </a:xfrm>
          <a:prstGeom prst="rect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Repository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(JAVA)</a:t>
            </a:r>
          </a:p>
        </p:txBody>
      </p:sp>
      <p:sp>
        <p:nvSpPr>
          <p:cNvPr id="34" name="正方形/長方形 33"/>
          <p:cNvSpPr/>
          <p:nvPr/>
        </p:nvSpPr>
        <p:spPr bwMode="auto">
          <a:xfrm>
            <a:off x="1549211" y="2948439"/>
            <a:ext cx="1692000" cy="7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Job/Stream</a:t>
            </a: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1866413" y="3111058"/>
            <a:ext cx="1374798" cy="1345868"/>
          </a:xfrm>
          <a:prstGeom prst="rect">
            <a:avLst/>
          </a:prstGeom>
          <a:noFill/>
          <a:ln w="9525">
            <a:solidFill>
              <a:srgbClr val="4BACC6">
                <a:lumMod val="75000"/>
              </a:srgbClr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1317038" y="4605182"/>
            <a:ext cx="1620000" cy="864000"/>
          </a:xfrm>
          <a:prstGeom prst="rect">
            <a:avLst/>
          </a:prstGeom>
          <a:noFill/>
          <a:ln w="9525">
            <a:solidFill>
              <a:srgbClr val="F79646">
                <a:lumMod val="75000"/>
              </a:srgbClr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cxnSp>
        <p:nvCxnSpPr>
          <p:cNvPr id="37" name="直線コネクタ 36"/>
          <p:cNvCxnSpPr/>
          <p:nvPr/>
        </p:nvCxnSpPr>
        <p:spPr bwMode="auto">
          <a:xfrm>
            <a:off x="3221389" y="3111058"/>
            <a:ext cx="3271456" cy="215381"/>
          </a:xfrm>
          <a:prstGeom prst="line">
            <a:avLst/>
          </a:prstGeom>
          <a:noFill/>
          <a:ln w="9525">
            <a:solidFill>
              <a:srgbClr val="4BACC6">
                <a:lumMod val="75000"/>
              </a:srgbClr>
            </a:solidFill>
            <a:prstDash val="sysDash"/>
            <a:miter lim="800000"/>
            <a:headEnd/>
            <a:tailEnd/>
          </a:ln>
          <a:effectLst/>
        </p:spPr>
      </p:cxnSp>
      <p:cxnSp>
        <p:nvCxnSpPr>
          <p:cNvPr id="38" name="直線コネクタ 37"/>
          <p:cNvCxnSpPr/>
          <p:nvPr/>
        </p:nvCxnSpPr>
        <p:spPr bwMode="auto">
          <a:xfrm>
            <a:off x="3241211" y="4456925"/>
            <a:ext cx="3210693" cy="1148416"/>
          </a:xfrm>
          <a:prstGeom prst="line">
            <a:avLst/>
          </a:prstGeom>
          <a:noFill/>
          <a:ln w="9525">
            <a:solidFill>
              <a:srgbClr val="4BACC6">
                <a:lumMod val="75000"/>
              </a:srgbClr>
            </a:solidFill>
            <a:prstDash val="sysDash"/>
            <a:miter lim="800000"/>
            <a:headEnd/>
            <a:tailEnd/>
          </a:ln>
          <a:effectLst/>
        </p:spPr>
      </p:cxnSp>
      <p:cxnSp>
        <p:nvCxnSpPr>
          <p:cNvPr id="39" name="直線コネクタ 38"/>
          <p:cNvCxnSpPr/>
          <p:nvPr/>
        </p:nvCxnSpPr>
        <p:spPr bwMode="auto">
          <a:xfrm flipV="1">
            <a:off x="2937038" y="5321356"/>
            <a:ext cx="3602942" cy="147826"/>
          </a:xfrm>
          <a:prstGeom prst="line">
            <a:avLst/>
          </a:prstGeom>
          <a:noFill/>
          <a:ln w="9525">
            <a:solidFill>
              <a:srgbClr val="F79646">
                <a:lumMod val="75000"/>
              </a:srgbClr>
            </a:solidFill>
            <a:prstDash val="sysDash"/>
            <a:miter lim="800000"/>
            <a:headEnd/>
            <a:tailEnd/>
          </a:ln>
          <a:effectLst/>
        </p:spPr>
      </p:cxnSp>
      <p:cxnSp>
        <p:nvCxnSpPr>
          <p:cNvPr id="40" name="直線コネクタ 39"/>
          <p:cNvCxnSpPr/>
          <p:nvPr/>
        </p:nvCxnSpPr>
        <p:spPr bwMode="auto">
          <a:xfrm>
            <a:off x="2947398" y="4662842"/>
            <a:ext cx="3592582" cy="55312"/>
          </a:xfrm>
          <a:prstGeom prst="line">
            <a:avLst/>
          </a:prstGeom>
          <a:noFill/>
          <a:ln w="9525">
            <a:solidFill>
              <a:srgbClr val="F79646">
                <a:lumMod val="75000"/>
              </a:srgbClr>
            </a:solidFill>
            <a:prstDash val="sysDash"/>
            <a:miter lim="800000"/>
            <a:headEnd/>
            <a:tailEnd/>
          </a:ln>
          <a:effectLst/>
        </p:spPr>
      </p:cxnSp>
      <p:cxnSp>
        <p:nvCxnSpPr>
          <p:cNvPr id="41" name="直線矢印コネクタ 40"/>
          <p:cNvCxnSpPr/>
          <p:nvPr/>
        </p:nvCxnSpPr>
        <p:spPr bwMode="auto">
          <a:xfrm>
            <a:off x="2359215" y="2698944"/>
            <a:ext cx="4068000" cy="0"/>
          </a:xfrm>
          <a:prstGeom prst="straightConnector1">
            <a:avLst/>
          </a:prstGeom>
          <a:noFill/>
          <a:ln w="38100" cap="flat" cmpd="sng" algn="ctr">
            <a:solidFill>
              <a:srgbClr val="9BBB59">
                <a:lumMod val="50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直線矢印コネクタ 41"/>
          <p:cNvCxnSpPr/>
          <p:nvPr/>
        </p:nvCxnSpPr>
        <p:spPr bwMode="auto">
          <a:xfrm>
            <a:off x="3077614" y="6190208"/>
            <a:ext cx="3204000" cy="0"/>
          </a:xfrm>
          <a:prstGeom prst="straightConnector1">
            <a:avLst/>
          </a:prstGeom>
          <a:noFill/>
          <a:ln w="38100" cap="flat" cmpd="sng" algn="ctr">
            <a:solidFill>
              <a:srgbClr val="8064A2">
                <a:lumMod val="50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円/楕円 42"/>
          <p:cNvSpPr/>
          <p:nvPr/>
        </p:nvSpPr>
        <p:spPr bwMode="auto">
          <a:xfrm>
            <a:off x="6228184" y="1567007"/>
            <a:ext cx="1440000" cy="684000"/>
          </a:xfrm>
          <a:prstGeom prst="ellipse">
            <a:avLst/>
          </a:prstGeom>
          <a:solidFill>
            <a:srgbClr val="C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3200" dirty="0" err="1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CoE</a:t>
            </a:r>
            <a:endParaRPr lang="ja-JP" altLang="en-US" sz="32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4" name="円/楕円 43"/>
          <p:cNvSpPr/>
          <p:nvPr/>
        </p:nvSpPr>
        <p:spPr bwMode="auto">
          <a:xfrm>
            <a:off x="1475656" y="1547022"/>
            <a:ext cx="1440000" cy="684000"/>
          </a:xfrm>
          <a:prstGeom prst="ellipse">
            <a:avLst/>
          </a:prstGeom>
          <a:solidFill>
            <a:srgbClr val="9BBB59">
              <a:lumMod val="75000"/>
              <a:alpha val="67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3200" kern="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PCS</a:t>
            </a:r>
            <a:endParaRPr kumimoji="0" lang="ja-JP" altLang="en-US" sz="3200" kern="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0" y="145057"/>
            <a:ext cx="3583032" cy="424732"/>
          </a:xfrm>
        </p:spPr>
        <p:txBody>
          <a:bodyPr/>
          <a:lstStyle/>
          <a:p>
            <a:r>
              <a:rPr lang="en-US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Reverse Engineering Trial</a:t>
            </a:r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174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円/楕円 268"/>
          <p:cNvSpPr/>
          <p:nvPr/>
        </p:nvSpPr>
        <p:spPr bwMode="gray">
          <a:xfrm>
            <a:off x="6640943" y="-177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0" name="円/楕円 269"/>
          <p:cNvSpPr/>
          <p:nvPr/>
        </p:nvSpPr>
        <p:spPr bwMode="gray">
          <a:xfrm>
            <a:off x="6705401" y="4286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73" name="テキスト ボックス 272"/>
          <p:cNvSpPr txBox="1"/>
          <p:nvPr/>
        </p:nvSpPr>
        <p:spPr bwMode="gray">
          <a:xfrm>
            <a:off x="6670985" y="138140"/>
            <a:ext cx="91723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/IF system</a:t>
            </a:r>
            <a:endParaRPr lang="ja-JP" altLang="en-US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5" name="正方形/長方形 44"/>
          <p:cNvSpPr/>
          <p:nvPr/>
        </p:nvSpPr>
        <p:spPr bwMode="auto">
          <a:xfrm>
            <a:off x="467544" y="3033168"/>
            <a:ext cx="8244114" cy="1908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 bwMode="auto">
          <a:xfrm>
            <a:off x="728808" y="3599224"/>
            <a:ext cx="1163306" cy="885372"/>
          </a:xfrm>
          <a:prstGeom prst="rect">
            <a:avLst/>
          </a:prstGeom>
          <a:solidFill>
            <a:srgbClr val="9BBB59">
              <a:lumMod val="75000"/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3200" kern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PCS</a:t>
            </a:r>
            <a:endParaRPr kumimoji="0" lang="ja-JP" altLang="en-US" sz="3200" kern="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7" name="ストライプ矢印 46"/>
          <p:cNvSpPr/>
          <p:nvPr/>
        </p:nvSpPr>
        <p:spPr bwMode="auto">
          <a:xfrm>
            <a:off x="1933493" y="3907653"/>
            <a:ext cx="720000" cy="268514"/>
          </a:xfrm>
          <a:prstGeom prst="striped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8" name="円/楕円 47"/>
          <p:cNvSpPr/>
          <p:nvPr/>
        </p:nvSpPr>
        <p:spPr bwMode="auto">
          <a:xfrm>
            <a:off x="2673724" y="3737110"/>
            <a:ext cx="1132114" cy="609600"/>
          </a:xfrm>
          <a:prstGeom prst="ellipse">
            <a:avLst/>
          </a:prstGeom>
          <a:solidFill>
            <a:srgbClr val="8064A2">
              <a:lumMod val="7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rPr>
              <a:t>Logic/Spec</a:t>
            </a:r>
            <a:endParaRPr kumimoji="0" lang="ja-JP" altLang="en-US" sz="14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444631" y="3429000"/>
            <a:ext cx="181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Analysis/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Extracting</a:t>
            </a:r>
          </a:p>
        </p:txBody>
      </p:sp>
      <p:sp>
        <p:nvSpPr>
          <p:cNvPr id="50" name="フローチャート : 書類 49"/>
          <p:cNvSpPr/>
          <p:nvPr/>
        </p:nvSpPr>
        <p:spPr bwMode="auto">
          <a:xfrm>
            <a:off x="4792819" y="3679054"/>
            <a:ext cx="1045029" cy="747486"/>
          </a:xfrm>
          <a:prstGeom prst="flowChartDocumen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Specification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Documents</a:t>
            </a:r>
            <a:endParaRPr lang="ja-JP" altLang="en-US" sz="14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1" name="ストライプ矢印 50"/>
          <p:cNvSpPr/>
          <p:nvPr/>
        </p:nvSpPr>
        <p:spPr bwMode="auto">
          <a:xfrm>
            <a:off x="3842123" y="3911282"/>
            <a:ext cx="900000" cy="268514"/>
          </a:xfrm>
          <a:prstGeom prst="striped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2" name="正方形/長方形 51"/>
          <p:cNvSpPr/>
          <p:nvPr/>
        </p:nvSpPr>
        <p:spPr bwMode="auto">
          <a:xfrm>
            <a:off x="6861104" y="3617367"/>
            <a:ext cx="1163306" cy="885372"/>
          </a:xfrm>
          <a:prstGeom prst="rect">
            <a:avLst/>
          </a:prstGeom>
          <a:solidFill>
            <a:srgbClr val="C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3200" dirty="0" err="1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CoE</a:t>
            </a:r>
            <a:endParaRPr lang="ja-JP" altLang="en-US" sz="32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264186" y="3409255"/>
            <a:ext cx="181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Semi-Automatic</a:t>
            </a:r>
          </a:p>
        </p:txBody>
      </p:sp>
      <p:sp>
        <p:nvSpPr>
          <p:cNvPr id="54" name="ストライプ矢印 53"/>
          <p:cNvSpPr/>
          <p:nvPr/>
        </p:nvSpPr>
        <p:spPr bwMode="auto">
          <a:xfrm>
            <a:off x="5874020" y="3911282"/>
            <a:ext cx="900000" cy="268514"/>
          </a:xfrm>
          <a:prstGeom prst="striped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5" name="正方形/長方形 54"/>
          <p:cNvSpPr/>
          <p:nvPr/>
        </p:nvSpPr>
        <p:spPr bwMode="auto">
          <a:xfrm>
            <a:off x="6948264" y="4089081"/>
            <a:ext cx="1008000" cy="286657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rPr>
              <a:t>Manual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rPr>
              <a:t> Dev.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6" name="四角形吹き出し 55"/>
          <p:cNvSpPr/>
          <p:nvPr/>
        </p:nvSpPr>
        <p:spPr bwMode="auto">
          <a:xfrm>
            <a:off x="5220072" y="4617160"/>
            <a:ext cx="3780000" cy="252000"/>
          </a:xfrm>
          <a:prstGeom prst="wedgeRectCallout">
            <a:avLst>
              <a:gd name="adj1" fmla="val 7539"/>
              <a:gd name="adj2" fmla="val -149175"/>
            </a:avLst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Business logic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 needs to be developed manually.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57" name="正方形/長方形 56"/>
          <p:cNvSpPr/>
          <p:nvPr/>
        </p:nvSpPr>
        <p:spPr bwMode="auto">
          <a:xfrm>
            <a:off x="571556" y="3139452"/>
            <a:ext cx="2160000" cy="216000"/>
          </a:xfrm>
          <a:prstGeom prst="rect">
            <a:avLst/>
          </a:prstGeom>
          <a:solidFill>
            <a:sysClr val="windowText" lastClr="000080">
              <a:lumMod val="65000"/>
              <a:lumOff val="35000"/>
            </a:sysClr>
          </a:solidFill>
          <a:ln w="44450" cmpd="dbl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kern="0" dirty="0" smtClean="0">
                <a:solidFill>
                  <a:prstClr val="white"/>
                </a:solidFill>
                <a:latin typeface="HGP創英角ｺﾞｼｯｸUB"/>
                <a:ea typeface="HGP創英角ｺﾞｼｯｸUB"/>
              </a:rPr>
              <a:t>Reverse Engineering</a:t>
            </a: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 Flow 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364088" y="3409255"/>
            <a:ext cx="181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Semi-Automatic</a:t>
            </a: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35496" y="908720"/>
            <a:ext cx="9577064" cy="58326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Verdana" pitchFamily="34" charset="0"/>
                <a:ea typeface="+mj-ea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1800" kern="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The below steps will be followed to achieve high quality and efficiency.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1800" kern="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Most important step is </a:t>
            </a:r>
            <a:r>
              <a:rPr lang="en-US" altLang="ja-JP" sz="1800" u="sng" kern="0" dirty="0" smtClean="0">
                <a:solidFill>
                  <a:srgbClr val="C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Analysis/Extracting</a:t>
            </a:r>
            <a:r>
              <a:rPr lang="en-US" altLang="ja-JP" sz="1800" kern="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 and </a:t>
            </a:r>
            <a:r>
              <a:rPr lang="en-US" altLang="ja-JP" sz="1800" u="sng" kern="0" dirty="0" smtClean="0">
                <a:solidFill>
                  <a:srgbClr val="C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Semi-Automatic generation of code</a:t>
            </a:r>
            <a:r>
              <a:rPr lang="en-US" altLang="ja-JP" sz="1800" kern="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. </a:t>
            </a:r>
            <a:endParaRPr lang="en-US" altLang="ja-JP" sz="1800" kern="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0" name="Title 1"/>
          <p:cNvSpPr txBox="1">
            <a:spLocks/>
          </p:cNvSpPr>
          <p:nvPr/>
        </p:nvSpPr>
        <p:spPr bwMode="gray">
          <a:xfrm>
            <a:off x="0" y="145057"/>
            <a:ext cx="358303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Reverse Engineering Trial</a:t>
            </a:r>
            <a:endParaRPr lang="en-US" kern="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61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27517" y="1437033"/>
            <a:ext cx="1074333" cy="646331"/>
          </a:xfrm>
        </p:spPr>
        <p:txBody>
          <a:bodyPr/>
          <a:lstStyle/>
          <a:p>
            <a:r>
              <a:rPr kumimoji="1" lang="en-US" altLang="ja-JP" sz="4000" dirty="0" err="1" smtClean="0"/>
              <a:t>CoE</a:t>
            </a:r>
            <a:endParaRPr kumimoji="1" lang="ja-JP" altLang="en-US" sz="4000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>
                <a:solidFill>
                  <a:prstClr val="black"/>
                </a:solidFill>
                <a:ea typeface="HGPｺﾞｼｯｸE"/>
              </a:rPr>
              <a:pPr>
                <a:defRPr/>
              </a:pPr>
              <a:t>3</a:t>
            </a:fld>
            <a:endParaRPr lang="en-US" altLang="ja-JP">
              <a:solidFill>
                <a:prstClr val="black"/>
              </a:solidFill>
              <a:ea typeface="HGPｺﾞｼｯｸE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 bwMode="gray">
          <a:xfrm>
            <a:off x="2143187" y="2823738"/>
            <a:ext cx="4842992" cy="6463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4000" kern="0" dirty="0" smtClean="0">
                <a:solidFill>
                  <a:srgbClr val="C00000"/>
                </a:solidFill>
              </a:rPr>
              <a:t>C</a:t>
            </a:r>
            <a:r>
              <a:rPr lang="en-US" altLang="ja-JP" sz="4000" kern="0" dirty="0" smtClean="0"/>
              <a:t>enter </a:t>
            </a:r>
            <a:r>
              <a:rPr lang="en-US" altLang="ja-JP" sz="4000" kern="0" dirty="0" smtClean="0">
                <a:solidFill>
                  <a:srgbClr val="C00000"/>
                </a:solidFill>
              </a:rPr>
              <a:t>o</a:t>
            </a:r>
            <a:r>
              <a:rPr lang="en-US" altLang="ja-JP" sz="4000" kern="0" dirty="0" smtClean="0"/>
              <a:t>f </a:t>
            </a:r>
            <a:r>
              <a:rPr lang="en-US" altLang="ja-JP" sz="4000" kern="0" dirty="0" smtClean="0">
                <a:solidFill>
                  <a:srgbClr val="C00000"/>
                </a:solidFill>
              </a:rPr>
              <a:t>E</a:t>
            </a:r>
            <a:r>
              <a:rPr lang="en-US" altLang="ja-JP" sz="4000" kern="0" dirty="0" smtClean="0"/>
              <a:t>xcellence</a:t>
            </a:r>
            <a:endParaRPr lang="ja-JP" altLang="en-US" sz="4000" kern="0" dirty="0"/>
          </a:p>
        </p:txBody>
      </p:sp>
      <p:sp>
        <p:nvSpPr>
          <p:cNvPr id="5" name="ストライプ矢印 4"/>
          <p:cNvSpPr/>
          <p:nvPr/>
        </p:nvSpPr>
        <p:spPr bwMode="auto">
          <a:xfrm rot="5400000">
            <a:off x="4231166" y="2025058"/>
            <a:ext cx="667034" cy="856343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139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円/楕円 268"/>
          <p:cNvSpPr/>
          <p:nvPr/>
        </p:nvSpPr>
        <p:spPr bwMode="gray">
          <a:xfrm>
            <a:off x="6640943" y="-177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0" name="円/楕円 269"/>
          <p:cNvSpPr/>
          <p:nvPr/>
        </p:nvSpPr>
        <p:spPr bwMode="gray">
          <a:xfrm>
            <a:off x="6705401" y="4286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73" name="テキスト ボックス 272"/>
          <p:cNvSpPr txBox="1"/>
          <p:nvPr/>
        </p:nvSpPr>
        <p:spPr bwMode="gray">
          <a:xfrm>
            <a:off x="6670985" y="138140"/>
            <a:ext cx="91723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/IF system</a:t>
            </a:r>
            <a:endParaRPr lang="ja-JP" altLang="en-US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467544" y="944936"/>
            <a:ext cx="8244114" cy="1908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728808" y="1510992"/>
            <a:ext cx="1163306" cy="885372"/>
          </a:xfrm>
          <a:prstGeom prst="rect">
            <a:avLst/>
          </a:prstGeom>
          <a:solidFill>
            <a:srgbClr val="9BBB59">
              <a:lumMod val="75000"/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3200" kern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PCS</a:t>
            </a:r>
            <a:endParaRPr kumimoji="0" lang="ja-JP" altLang="en-US" sz="3200" kern="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3" name="ストライプ矢印 22"/>
          <p:cNvSpPr/>
          <p:nvPr/>
        </p:nvSpPr>
        <p:spPr bwMode="auto">
          <a:xfrm>
            <a:off x="1933493" y="1819421"/>
            <a:ext cx="720000" cy="268514"/>
          </a:xfrm>
          <a:prstGeom prst="striped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4" name="円/楕円 23"/>
          <p:cNvSpPr/>
          <p:nvPr/>
        </p:nvSpPr>
        <p:spPr bwMode="auto">
          <a:xfrm>
            <a:off x="2673724" y="1648878"/>
            <a:ext cx="1132114" cy="609600"/>
          </a:xfrm>
          <a:prstGeom prst="ellipse">
            <a:avLst/>
          </a:prstGeom>
          <a:solidFill>
            <a:srgbClr val="8064A2">
              <a:lumMod val="7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rPr>
              <a:t>Logic/Spec</a:t>
            </a:r>
            <a:endParaRPr kumimoji="0" lang="ja-JP" altLang="en-US" sz="14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444631" y="1340768"/>
            <a:ext cx="181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Analysis/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Extracting</a:t>
            </a:r>
          </a:p>
        </p:txBody>
      </p:sp>
      <p:sp>
        <p:nvSpPr>
          <p:cNvPr id="26" name="フローチャート : 書類 25"/>
          <p:cNvSpPr/>
          <p:nvPr/>
        </p:nvSpPr>
        <p:spPr bwMode="auto">
          <a:xfrm>
            <a:off x="4792819" y="1590822"/>
            <a:ext cx="1045029" cy="747486"/>
          </a:xfrm>
          <a:prstGeom prst="flowChartDocumen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Specification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Documents</a:t>
            </a:r>
            <a:endParaRPr lang="ja-JP" altLang="en-US" sz="14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" name="ストライプ矢印 26"/>
          <p:cNvSpPr/>
          <p:nvPr/>
        </p:nvSpPr>
        <p:spPr bwMode="auto">
          <a:xfrm>
            <a:off x="3842123" y="1823050"/>
            <a:ext cx="900000" cy="268514"/>
          </a:xfrm>
          <a:prstGeom prst="striped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861104" y="1529135"/>
            <a:ext cx="1163306" cy="885372"/>
          </a:xfrm>
          <a:prstGeom prst="rect">
            <a:avLst/>
          </a:prstGeom>
          <a:solidFill>
            <a:srgbClr val="C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3200" dirty="0" err="1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CoE</a:t>
            </a:r>
            <a:endParaRPr lang="ja-JP" altLang="en-US" sz="32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64186" y="1321023"/>
            <a:ext cx="181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Semi-Automatic</a:t>
            </a:r>
          </a:p>
        </p:txBody>
      </p:sp>
      <p:sp>
        <p:nvSpPr>
          <p:cNvPr id="30" name="ストライプ矢印 29"/>
          <p:cNvSpPr/>
          <p:nvPr/>
        </p:nvSpPr>
        <p:spPr bwMode="auto">
          <a:xfrm>
            <a:off x="5874020" y="1823050"/>
            <a:ext cx="900000" cy="268514"/>
          </a:xfrm>
          <a:prstGeom prst="striped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 bwMode="auto">
          <a:xfrm>
            <a:off x="6948264" y="2000849"/>
            <a:ext cx="1008000" cy="286657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rPr>
              <a:t>Manual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rPr>
              <a:t> Dev.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2" name="四角形吹き出し 31"/>
          <p:cNvSpPr/>
          <p:nvPr/>
        </p:nvSpPr>
        <p:spPr bwMode="auto">
          <a:xfrm>
            <a:off x="5220072" y="2528928"/>
            <a:ext cx="3780000" cy="252000"/>
          </a:xfrm>
          <a:prstGeom prst="wedgeRectCallout">
            <a:avLst>
              <a:gd name="adj1" fmla="val 7539"/>
              <a:gd name="adj2" fmla="val -149175"/>
            </a:avLst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Business logic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 needs to be developed manually.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33" name="正方形/長方形 32"/>
          <p:cNvSpPr/>
          <p:nvPr/>
        </p:nvSpPr>
        <p:spPr bwMode="auto">
          <a:xfrm>
            <a:off x="571556" y="1051220"/>
            <a:ext cx="2160000" cy="216000"/>
          </a:xfrm>
          <a:prstGeom prst="rect">
            <a:avLst/>
          </a:prstGeom>
          <a:solidFill>
            <a:sysClr val="windowText" lastClr="000080">
              <a:lumMod val="65000"/>
              <a:lumOff val="35000"/>
            </a:sysClr>
          </a:solidFill>
          <a:ln w="44450" cmpd="dbl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kern="0" dirty="0" smtClean="0">
                <a:solidFill>
                  <a:prstClr val="white"/>
                </a:solidFill>
                <a:latin typeface="HGP創英角ｺﾞｼｯｸUB"/>
                <a:ea typeface="HGP創英角ｺﾞｼｯｸUB"/>
              </a:rPr>
              <a:t>Reverse Engineering</a:t>
            </a: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 Flow 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364088" y="1321023"/>
            <a:ext cx="181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Semi-Automatic</a:t>
            </a:r>
          </a:p>
        </p:txBody>
      </p:sp>
      <p:sp>
        <p:nvSpPr>
          <p:cNvPr id="35" name="円/楕円 34"/>
          <p:cNvSpPr/>
          <p:nvPr/>
        </p:nvSpPr>
        <p:spPr bwMode="auto">
          <a:xfrm>
            <a:off x="1835696" y="1124744"/>
            <a:ext cx="979802" cy="982639"/>
          </a:xfrm>
          <a:prstGeom prst="ellipse">
            <a:avLst/>
          </a:prstGeom>
          <a:noFill/>
          <a:ln w="47625">
            <a:solidFill>
              <a:srgbClr val="FFC000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930413" y="3973425"/>
            <a:ext cx="1980000" cy="990000"/>
          </a:xfrm>
          <a:prstGeom prst="rect">
            <a:avLst/>
          </a:prstGeom>
          <a:noFill/>
          <a:ln w="508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Clarification of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Total amount</a:t>
            </a:r>
          </a:p>
        </p:txBody>
      </p:sp>
      <p:sp>
        <p:nvSpPr>
          <p:cNvPr id="37" name="正方形/長方形 36"/>
          <p:cNvSpPr/>
          <p:nvPr/>
        </p:nvSpPr>
        <p:spPr bwMode="auto">
          <a:xfrm>
            <a:off x="3541284" y="3973425"/>
            <a:ext cx="1980000" cy="990000"/>
          </a:xfrm>
          <a:prstGeom prst="rect">
            <a:avLst/>
          </a:prstGeom>
          <a:noFill/>
          <a:ln w="508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Structural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Analysis</a:t>
            </a:r>
            <a:endParaRPr lang="ja-JP" altLang="en-US" sz="2400" dirty="0">
              <a:ln>
                <a:solidFill>
                  <a:prstClr val="white"/>
                </a:solidFill>
              </a:ln>
              <a:solidFill>
                <a:srgbClr val="4BACC6">
                  <a:lumMod val="50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38" name="正方形/長方形 37"/>
          <p:cNvSpPr/>
          <p:nvPr/>
        </p:nvSpPr>
        <p:spPr bwMode="auto">
          <a:xfrm>
            <a:off x="6152155" y="3973425"/>
            <a:ext cx="1980000" cy="990000"/>
          </a:xfrm>
          <a:prstGeom prst="rect">
            <a:avLst/>
          </a:prstGeom>
          <a:noFill/>
          <a:ln w="508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Syntactic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A</a:t>
            </a: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nalysis</a:t>
            </a:r>
            <a:endParaRPr lang="ja-JP" altLang="en-US" sz="2400" dirty="0">
              <a:ln>
                <a:solidFill>
                  <a:prstClr val="white"/>
                </a:solidFill>
              </a:ln>
              <a:solidFill>
                <a:srgbClr val="4BACC6">
                  <a:lumMod val="50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39" name="二等辺三角形 38"/>
          <p:cNvSpPr/>
          <p:nvPr/>
        </p:nvSpPr>
        <p:spPr bwMode="auto">
          <a:xfrm rot="5400000">
            <a:off x="3025567" y="4281850"/>
            <a:ext cx="515717" cy="377961"/>
          </a:xfrm>
          <a:prstGeom prst="triangle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0" name="二等辺三角形 39"/>
          <p:cNvSpPr/>
          <p:nvPr/>
        </p:nvSpPr>
        <p:spPr bwMode="auto">
          <a:xfrm rot="5400000">
            <a:off x="5606757" y="4283300"/>
            <a:ext cx="515717" cy="377961"/>
          </a:xfrm>
          <a:prstGeom prst="triangle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cxnSp>
        <p:nvCxnSpPr>
          <p:cNvPr id="41" name="直線コネクタ 40"/>
          <p:cNvCxnSpPr/>
          <p:nvPr/>
        </p:nvCxnSpPr>
        <p:spPr bwMode="auto">
          <a:xfrm flipH="1">
            <a:off x="755576" y="1891865"/>
            <a:ext cx="1102080" cy="2081560"/>
          </a:xfrm>
          <a:prstGeom prst="line">
            <a:avLst/>
          </a:prstGeom>
          <a:noFill/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直線コネクタ 41"/>
          <p:cNvCxnSpPr/>
          <p:nvPr/>
        </p:nvCxnSpPr>
        <p:spPr bwMode="auto">
          <a:xfrm>
            <a:off x="2837458" y="1891865"/>
            <a:ext cx="5449510" cy="2081560"/>
          </a:xfrm>
          <a:prstGeom prst="line">
            <a:avLst/>
          </a:prstGeom>
          <a:noFill/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テキスト ボックス 42"/>
          <p:cNvSpPr txBox="1"/>
          <p:nvPr/>
        </p:nvSpPr>
        <p:spPr>
          <a:xfrm>
            <a:off x="834944" y="5146409"/>
            <a:ext cx="2075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- </a:t>
            </a: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Clarify what is goal and target.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-Progress check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056619" y="5146409"/>
            <a:ext cx="28252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-Extract logic/Spec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-Automatic Generation of JAVA source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 </a:t>
            </a: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 (in case Auto Generation is available)</a:t>
            </a:r>
            <a:endParaRPr lang="en-US" altLang="ja-JP" sz="14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460288" y="5121385"/>
            <a:ext cx="23010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-Attribute</a:t>
            </a:r>
            <a:r>
              <a:rPr lang="ja-JP" altLang="en-US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 </a:t>
            </a: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Clarification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 </a:t>
            </a: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(Difficulty</a:t>
            </a:r>
            <a:r>
              <a:rPr lang="ja-JP" altLang="en-US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 </a:t>
            </a: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of Logic </a:t>
            </a:r>
            <a:r>
              <a:rPr lang="en-US" altLang="ja-JP" sz="1400" dirty="0" err="1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etc</a:t>
            </a: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-Implementation is required or not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-Automatic </a:t>
            </a: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Generation is available or not </a:t>
            </a:r>
            <a:endParaRPr lang="en-US" altLang="ja-JP" sz="14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14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0" y="145057"/>
            <a:ext cx="3583032" cy="424732"/>
          </a:xfrm>
        </p:spPr>
        <p:txBody>
          <a:bodyPr/>
          <a:lstStyle/>
          <a:p>
            <a:r>
              <a:rPr lang="en-US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Reverse Engineering Trial</a:t>
            </a:r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07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円/楕円 268"/>
          <p:cNvSpPr/>
          <p:nvPr/>
        </p:nvSpPr>
        <p:spPr bwMode="gray">
          <a:xfrm>
            <a:off x="6640943" y="-177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0" name="円/楕円 269"/>
          <p:cNvSpPr/>
          <p:nvPr/>
        </p:nvSpPr>
        <p:spPr bwMode="gray">
          <a:xfrm>
            <a:off x="6705401" y="4286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73" name="テキスト ボックス 272"/>
          <p:cNvSpPr txBox="1"/>
          <p:nvPr/>
        </p:nvSpPr>
        <p:spPr bwMode="gray">
          <a:xfrm>
            <a:off x="6670985" y="138140"/>
            <a:ext cx="91723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/IF system</a:t>
            </a:r>
            <a:endParaRPr lang="ja-JP" altLang="en-US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5" name="正方形/長方形 44"/>
          <p:cNvSpPr/>
          <p:nvPr/>
        </p:nvSpPr>
        <p:spPr bwMode="auto">
          <a:xfrm>
            <a:off x="930413" y="965656"/>
            <a:ext cx="1980000" cy="990000"/>
          </a:xfrm>
          <a:prstGeom prst="rect">
            <a:avLst/>
          </a:prstGeom>
          <a:noFill/>
          <a:ln w="508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Clarification of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Total amount</a:t>
            </a:r>
          </a:p>
        </p:txBody>
      </p:sp>
      <p:sp>
        <p:nvSpPr>
          <p:cNvPr id="46" name="正方形/長方形 45"/>
          <p:cNvSpPr/>
          <p:nvPr/>
        </p:nvSpPr>
        <p:spPr bwMode="auto">
          <a:xfrm>
            <a:off x="3541284" y="965656"/>
            <a:ext cx="1980000" cy="990000"/>
          </a:xfrm>
          <a:prstGeom prst="rect">
            <a:avLst/>
          </a:prstGeom>
          <a:noFill/>
          <a:ln w="508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Structural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Analysis</a:t>
            </a:r>
            <a:endParaRPr lang="ja-JP" altLang="en-US" sz="2400" dirty="0">
              <a:ln>
                <a:solidFill>
                  <a:prstClr val="white"/>
                </a:solidFill>
              </a:ln>
              <a:solidFill>
                <a:srgbClr val="4BACC6">
                  <a:lumMod val="50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47" name="正方形/長方形 46"/>
          <p:cNvSpPr/>
          <p:nvPr/>
        </p:nvSpPr>
        <p:spPr bwMode="auto">
          <a:xfrm>
            <a:off x="6152155" y="965656"/>
            <a:ext cx="1980000" cy="990000"/>
          </a:xfrm>
          <a:prstGeom prst="rect">
            <a:avLst/>
          </a:prstGeom>
          <a:noFill/>
          <a:ln w="508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Syntactic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A</a:t>
            </a: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nalysis</a:t>
            </a:r>
            <a:endParaRPr lang="ja-JP" altLang="en-US" sz="2400" dirty="0">
              <a:ln>
                <a:solidFill>
                  <a:prstClr val="white"/>
                </a:solidFill>
              </a:ln>
              <a:solidFill>
                <a:srgbClr val="4BACC6">
                  <a:lumMod val="50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48" name="二等辺三角形 47"/>
          <p:cNvSpPr/>
          <p:nvPr/>
        </p:nvSpPr>
        <p:spPr bwMode="auto">
          <a:xfrm rot="5400000">
            <a:off x="3025567" y="1274081"/>
            <a:ext cx="515717" cy="377961"/>
          </a:xfrm>
          <a:prstGeom prst="triangle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9" name="二等辺三角形 48"/>
          <p:cNvSpPr/>
          <p:nvPr/>
        </p:nvSpPr>
        <p:spPr bwMode="auto">
          <a:xfrm rot="5400000">
            <a:off x="5606757" y="1275531"/>
            <a:ext cx="515717" cy="377961"/>
          </a:xfrm>
          <a:prstGeom prst="triangle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2" name="正方形/長方形 51"/>
          <p:cNvSpPr/>
          <p:nvPr/>
        </p:nvSpPr>
        <p:spPr bwMode="auto">
          <a:xfrm>
            <a:off x="3059832" y="906348"/>
            <a:ext cx="5184000" cy="1116000"/>
          </a:xfrm>
          <a:prstGeom prst="rect">
            <a:avLst/>
          </a:prstGeom>
          <a:solidFill>
            <a:srgbClr val="5795BB">
              <a:lumMod val="50000"/>
              <a:alpha val="6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8"/>
              </a:solidFill>
              <a:effectLst/>
              <a:uLnTx/>
              <a:uFillTx/>
              <a:latin typeface="Verdana"/>
              <a:ea typeface="ＭＳ Ｐゴシック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4"/>
            <a:ext cx="869243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フローチャート : 書類 53"/>
          <p:cNvSpPr/>
          <p:nvPr/>
        </p:nvSpPr>
        <p:spPr bwMode="auto">
          <a:xfrm>
            <a:off x="341293" y="6021288"/>
            <a:ext cx="2502515" cy="747486"/>
          </a:xfrm>
          <a:prstGeom prst="flowChartDocumen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latin typeface="HGPｺﾞｼｯｸE" pitchFamily="50" charset="-128"/>
                <a:ea typeface="HGPｺﾞｼｯｸE" pitchFamily="50" charset="-128"/>
              </a:rPr>
              <a:t>Total amount </a:t>
            </a:r>
            <a:r>
              <a:rPr lang="en-US" altLang="ja-JP" sz="2000" dirty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latin typeface="HGPｺﾞｼｯｸE" pitchFamily="50" charset="-128"/>
                <a:ea typeface="HGPｺﾞｼｯｸE" pitchFamily="50" charset="-128"/>
              </a:rPr>
              <a:t>o</a:t>
            </a:r>
            <a:r>
              <a:rPr lang="en-US" altLang="ja-JP" sz="2000" dirty="0" smtClean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latin typeface="HGPｺﾞｼｯｸE" pitchFamily="50" charset="-128"/>
                <a:ea typeface="HGPｺﾞｼｯｸE" pitchFamily="50" charset="-128"/>
              </a:rPr>
              <a:t>f files</a:t>
            </a:r>
            <a:endParaRPr lang="ja-JP" altLang="en-US" sz="2000" dirty="0">
              <a:ln>
                <a:solidFill>
                  <a:prstClr val="white"/>
                </a:solidFill>
              </a:ln>
              <a:solidFill>
                <a:srgbClr val="C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5" name="フローチャート : 書類 54"/>
          <p:cNvSpPr/>
          <p:nvPr/>
        </p:nvSpPr>
        <p:spPr bwMode="auto">
          <a:xfrm>
            <a:off x="6152155" y="5993882"/>
            <a:ext cx="2502515" cy="747486"/>
          </a:xfrm>
          <a:prstGeom prst="flowChartDocumen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latin typeface="HGPｺﾞｼｯｸE" pitchFamily="50" charset="-128"/>
                <a:ea typeface="HGPｺﾞｼｯｸE" pitchFamily="50" charset="-128"/>
              </a:rPr>
              <a:t>Target of R. E.</a:t>
            </a:r>
            <a:endParaRPr lang="ja-JP" altLang="en-US" sz="2000" dirty="0">
              <a:ln>
                <a:solidFill>
                  <a:prstClr val="white"/>
                </a:solidFill>
              </a:ln>
              <a:solidFill>
                <a:srgbClr val="C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6" name="正方形/長方形 55"/>
          <p:cNvSpPr/>
          <p:nvPr/>
        </p:nvSpPr>
        <p:spPr bwMode="auto">
          <a:xfrm>
            <a:off x="35496" y="2276872"/>
            <a:ext cx="3672000" cy="432048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Sample of amount confirmation</a:t>
            </a:r>
            <a:endParaRPr kumimoji="1" lang="ja-JP" altLang="en-US" sz="2000" dirty="0" smtClean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0" y="145057"/>
            <a:ext cx="3583032" cy="424732"/>
          </a:xfrm>
        </p:spPr>
        <p:txBody>
          <a:bodyPr/>
          <a:lstStyle/>
          <a:p>
            <a:r>
              <a:rPr lang="en-US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Reverse Engineering Trial</a:t>
            </a:r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776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円/楕円 268"/>
          <p:cNvSpPr/>
          <p:nvPr/>
        </p:nvSpPr>
        <p:spPr bwMode="gray">
          <a:xfrm>
            <a:off x="6640943" y="-177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0" name="円/楕円 269"/>
          <p:cNvSpPr/>
          <p:nvPr/>
        </p:nvSpPr>
        <p:spPr bwMode="gray">
          <a:xfrm>
            <a:off x="6705401" y="4286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73" name="テキスト ボックス 272"/>
          <p:cNvSpPr txBox="1"/>
          <p:nvPr/>
        </p:nvSpPr>
        <p:spPr bwMode="gray">
          <a:xfrm>
            <a:off x="6670985" y="138140"/>
            <a:ext cx="91723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/IF system</a:t>
            </a:r>
            <a:endParaRPr lang="ja-JP" altLang="en-US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5" name="正方形/長方形 44"/>
          <p:cNvSpPr/>
          <p:nvPr/>
        </p:nvSpPr>
        <p:spPr bwMode="auto">
          <a:xfrm>
            <a:off x="930413" y="965656"/>
            <a:ext cx="1980000" cy="990000"/>
          </a:xfrm>
          <a:prstGeom prst="rect">
            <a:avLst/>
          </a:prstGeom>
          <a:noFill/>
          <a:ln w="508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Clarification of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Total amount</a:t>
            </a:r>
          </a:p>
        </p:txBody>
      </p:sp>
      <p:sp>
        <p:nvSpPr>
          <p:cNvPr id="46" name="正方形/長方形 45"/>
          <p:cNvSpPr/>
          <p:nvPr/>
        </p:nvSpPr>
        <p:spPr bwMode="auto">
          <a:xfrm>
            <a:off x="3541284" y="965656"/>
            <a:ext cx="1980000" cy="990000"/>
          </a:xfrm>
          <a:prstGeom prst="rect">
            <a:avLst/>
          </a:prstGeom>
          <a:noFill/>
          <a:ln w="508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Structural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Analysis</a:t>
            </a:r>
            <a:endParaRPr lang="ja-JP" altLang="en-US" sz="2400" dirty="0">
              <a:ln>
                <a:solidFill>
                  <a:prstClr val="white"/>
                </a:solidFill>
              </a:ln>
              <a:solidFill>
                <a:srgbClr val="4BACC6">
                  <a:lumMod val="50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47" name="正方形/長方形 46"/>
          <p:cNvSpPr/>
          <p:nvPr/>
        </p:nvSpPr>
        <p:spPr bwMode="auto">
          <a:xfrm>
            <a:off x="6152155" y="965656"/>
            <a:ext cx="1980000" cy="990000"/>
          </a:xfrm>
          <a:prstGeom prst="rect">
            <a:avLst/>
          </a:prstGeom>
          <a:noFill/>
          <a:ln w="508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Syntactic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2400" dirty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A</a:t>
            </a:r>
            <a:r>
              <a:rPr lang="en-US" altLang="ja-JP" sz="2400" dirty="0" smtClean="0">
                <a:ln>
                  <a:solidFill>
                    <a:prstClr val="white"/>
                  </a:solidFill>
                </a:ln>
                <a:solidFill>
                  <a:srgbClr val="4BACC6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nalysis</a:t>
            </a:r>
            <a:endParaRPr lang="ja-JP" altLang="en-US" sz="2400" dirty="0">
              <a:ln>
                <a:solidFill>
                  <a:prstClr val="white"/>
                </a:solidFill>
              </a:ln>
              <a:solidFill>
                <a:srgbClr val="4BACC6">
                  <a:lumMod val="50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48" name="二等辺三角形 47"/>
          <p:cNvSpPr/>
          <p:nvPr/>
        </p:nvSpPr>
        <p:spPr bwMode="auto">
          <a:xfrm rot="5400000">
            <a:off x="3025567" y="1274081"/>
            <a:ext cx="515717" cy="377961"/>
          </a:xfrm>
          <a:prstGeom prst="triangle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9" name="二等辺三角形 48"/>
          <p:cNvSpPr/>
          <p:nvPr/>
        </p:nvSpPr>
        <p:spPr bwMode="auto">
          <a:xfrm rot="5400000">
            <a:off x="5606757" y="1275531"/>
            <a:ext cx="515717" cy="377961"/>
          </a:xfrm>
          <a:prstGeom prst="triangle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5651832" y="906348"/>
            <a:ext cx="2592000" cy="1116000"/>
          </a:xfrm>
          <a:prstGeom prst="rect">
            <a:avLst/>
          </a:prstGeom>
          <a:solidFill>
            <a:srgbClr val="5795BB">
              <a:lumMod val="50000"/>
              <a:alpha val="6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8"/>
              </a:solidFill>
              <a:effectLst/>
              <a:uLnTx/>
              <a:uFillTx/>
              <a:latin typeface="Verdana"/>
              <a:ea typeface="ＭＳ Ｐゴシック"/>
            </a:endParaRPr>
          </a:p>
        </p:txBody>
      </p:sp>
      <p:sp>
        <p:nvSpPr>
          <p:cNvPr id="19" name="正方形/長方形 18"/>
          <p:cNvSpPr/>
          <p:nvPr/>
        </p:nvSpPr>
        <p:spPr bwMode="auto">
          <a:xfrm>
            <a:off x="827584" y="906511"/>
            <a:ext cx="2644822" cy="1116000"/>
          </a:xfrm>
          <a:prstGeom prst="rect">
            <a:avLst/>
          </a:prstGeom>
          <a:solidFill>
            <a:srgbClr val="5795BB">
              <a:lumMod val="50000"/>
              <a:alpha val="6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8"/>
              </a:solidFill>
              <a:effectLst/>
              <a:uLnTx/>
              <a:uFillTx/>
              <a:latin typeface="Verdana"/>
              <a:ea typeface="ＭＳ Ｐゴシック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3480"/>
            <a:ext cx="7621289" cy="40511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 bwMode="auto">
          <a:xfrm>
            <a:off x="84412" y="2131432"/>
            <a:ext cx="4553815" cy="432048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dirty="0" smtClean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rPr>
              <a:t>Sample of Cobol paragraph Analysis</a:t>
            </a:r>
            <a:endParaRPr kumimoji="1" lang="ja-JP" altLang="en-US" sz="2000" dirty="0" smtClean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0" y="145057"/>
            <a:ext cx="3583032" cy="424732"/>
          </a:xfrm>
        </p:spPr>
        <p:txBody>
          <a:bodyPr/>
          <a:lstStyle/>
          <a:p>
            <a:r>
              <a:rPr lang="en-US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Reverse Engineering Trial</a:t>
            </a:r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2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円/楕円 268"/>
          <p:cNvSpPr/>
          <p:nvPr/>
        </p:nvSpPr>
        <p:spPr bwMode="gray">
          <a:xfrm>
            <a:off x="6640943" y="-177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0" name="円/楕円 269"/>
          <p:cNvSpPr/>
          <p:nvPr/>
        </p:nvSpPr>
        <p:spPr bwMode="gray">
          <a:xfrm>
            <a:off x="6705401" y="4286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73" name="テキスト ボックス 272"/>
          <p:cNvSpPr txBox="1"/>
          <p:nvPr/>
        </p:nvSpPr>
        <p:spPr bwMode="gray">
          <a:xfrm>
            <a:off x="6670985" y="138140"/>
            <a:ext cx="91723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/IF system</a:t>
            </a:r>
            <a:endParaRPr lang="ja-JP" altLang="en-US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正方形/長方形 14"/>
          <p:cNvSpPr/>
          <p:nvPr/>
        </p:nvSpPr>
        <p:spPr bwMode="auto">
          <a:xfrm>
            <a:off x="467544" y="944936"/>
            <a:ext cx="8244114" cy="1908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 bwMode="auto">
          <a:xfrm>
            <a:off x="728808" y="1510992"/>
            <a:ext cx="1163306" cy="885372"/>
          </a:xfrm>
          <a:prstGeom prst="rect">
            <a:avLst/>
          </a:prstGeom>
          <a:solidFill>
            <a:srgbClr val="9BBB59">
              <a:lumMod val="75000"/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3200" kern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PCS</a:t>
            </a:r>
            <a:endParaRPr kumimoji="0" lang="ja-JP" altLang="en-US" sz="3200" kern="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7" name="ストライプ矢印 16"/>
          <p:cNvSpPr/>
          <p:nvPr/>
        </p:nvSpPr>
        <p:spPr bwMode="auto">
          <a:xfrm>
            <a:off x="1933493" y="1819421"/>
            <a:ext cx="720000" cy="268514"/>
          </a:xfrm>
          <a:prstGeom prst="striped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2" name="円/楕円 21"/>
          <p:cNvSpPr/>
          <p:nvPr/>
        </p:nvSpPr>
        <p:spPr bwMode="auto">
          <a:xfrm>
            <a:off x="2673724" y="1648878"/>
            <a:ext cx="1132114" cy="609600"/>
          </a:xfrm>
          <a:prstGeom prst="ellipse">
            <a:avLst/>
          </a:prstGeom>
          <a:solidFill>
            <a:srgbClr val="8064A2">
              <a:lumMod val="7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rPr>
              <a:t>Logic/Spec</a:t>
            </a:r>
            <a:endParaRPr kumimoji="0" lang="ja-JP" altLang="en-US" sz="14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444631" y="1340768"/>
            <a:ext cx="181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Analysis/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Extracting</a:t>
            </a:r>
          </a:p>
        </p:txBody>
      </p:sp>
      <p:sp>
        <p:nvSpPr>
          <p:cNvPr id="24" name="フローチャート : 書類 23"/>
          <p:cNvSpPr/>
          <p:nvPr/>
        </p:nvSpPr>
        <p:spPr bwMode="auto">
          <a:xfrm>
            <a:off x="4792819" y="1590822"/>
            <a:ext cx="1045029" cy="747486"/>
          </a:xfrm>
          <a:prstGeom prst="flowChartDocumen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Specification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Documents</a:t>
            </a:r>
            <a:endParaRPr lang="ja-JP" altLang="en-US" sz="14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5" name="ストライプ矢印 24"/>
          <p:cNvSpPr/>
          <p:nvPr/>
        </p:nvSpPr>
        <p:spPr bwMode="auto">
          <a:xfrm>
            <a:off x="3842123" y="1823050"/>
            <a:ext cx="900000" cy="268514"/>
          </a:xfrm>
          <a:prstGeom prst="striped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 bwMode="auto">
          <a:xfrm>
            <a:off x="6861104" y="1529135"/>
            <a:ext cx="1163306" cy="885372"/>
          </a:xfrm>
          <a:prstGeom prst="rect">
            <a:avLst/>
          </a:prstGeom>
          <a:solidFill>
            <a:srgbClr val="C00000">
              <a:alpha val="6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3200" dirty="0" err="1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CoE</a:t>
            </a:r>
            <a:endParaRPr lang="ja-JP" altLang="en-US" sz="3200" dirty="0">
              <a:ln>
                <a:solidFill>
                  <a:prstClr val="white"/>
                </a:solidFill>
              </a:ln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264186" y="1321023"/>
            <a:ext cx="181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Semi-Automatic</a:t>
            </a:r>
          </a:p>
        </p:txBody>
      </p:sp>
      <p:sp>
        <p:nvSpPr>
          <p:cNvPr id="28" name="ストライプ矢印 27"/>
          <p:cNvSpPr/>
          <p:nvPr/>
        </p:nvSpPr>
        <p:spPr bwMode="auto">
          <a:xfrm>
            <a:off x="5874020" y="1823050"/>
            <a:ext cx="900000" cy="268514"/>
          </a:xfrm>
          <a:prstGeom prst="stripedRightArrow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 bwMode="auto">
          <a:xfrm>
            <a:off x="6948264" y="2000849"/>
            <a:ext cx="1008000" cy="286657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rPr>
              <a:t>Manual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rPr>
              <a:t> Dev.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" name="四角形吹き出し 29"/>
          <p:cNvSpPr/>
          <p:nvPr/>
        </p:nvSpPr>
        <p:spPr bwMode="auto">
          <a:xfrm>
            <a:off x="5220072" y="2528928"/>
            <a:ext cx="3780000" cy="252000"/>
          </a:xfrm>
          <a:prstGeom prst="wedgeRectCallout">
            <a:avLst>
              <a:gd name="adj1" fmla="val 7539"/>
              <a:gd name="adj2" fmla="val -149175"/>
            </a:avLst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Business logic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 needs to be developed manually.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31" name="正方形/長方形 30"/>
          <p:cNvSpPr/>
          <p:nvPr/>
        </p:nvSpPr>
        <p:spPr bwMode="auto">
          <a:xfrm>
            <a:off x="571556" y="1051220"/>
            <a:ext cx="2160000" cy="216000"/>
          </a:xfrm>
          <a:prstGeom prst="rect">
            <a:avLst/>
          </a:prstGeom>
          <a:solidFill>
            <a:sysClr val="windowText" lastClr="000080">
              <a:lumMod val="65000"/>
              <a:lumOff val="35000"/>
            </a:sysClr>
          </a:solidFill>
          <a:ln w="44450" cmpd="dbl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kern="0" dirty="0" smtClean="0">
                <a:solidFill>
                  <a:prstClr val="white"/>
                </a:solidFill>
                <a:latin typeface="HGP創英角ｺﾞｼｯｸUB"/>
                <a:ea typeface="HGP創英角ｺﾞｼｯｸUB"/>
              </a:rPr>
              <a:t>Reverse Engineering</a:t>
            </a: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 Flow 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364088" y="1321023"/>
            <a:ext cx="181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Semi-Automatic</a:t>
            </a:r>
          </a:p>
        </p:txBody>
      </p:sp>
      <p:sp>
        <p:nvSpPr>
          <p:cNvPr id="33" name="円/楕円 32"/>
          <p:cNvSpPr/>
          <p:nvPr/>
        </p:nvSpPr>
        <p:spPr bwMode="auto">
          <a:xfrm>
            <a:off x="5562212" y="985246"/>
            <a:ext cx="1386051" cy="982639"/>
          </a:xfrm>
          <a:prstGeom prst="ellipse">
            <a:avLst/>
          </a:prstGeom>
          <a:noFill/>
          <a:ln w="47625">
            <a:solidFill>
              <a:srgbClr val="FFC000"/>
            </a:solidFill>
            <a:prstDash val="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0" y="145057"/>
            <a:ext cx="3583032" cy="424732"/>
          </a:xfrm>
        </p:spPr>
        <p:txBody>
          <a:bodyPr/>
          <a:lstStyle/>
          <a:p>
            <a:r>
              <a:rPr lang="en-US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Reverse Engineering Trial</a:t>
            </a:r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09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円/楕円 268"/>
          <p:cNvSpPr/>
          <p:nvPr/>
        </p:nvSpPr>
        <p:spPr bwMode="gray">
          <a:xfrm>
            <a:off x="6640943" y="-177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0" name="円/楕円 269"/>
          <p:cNvSpPr/>
          <p:nvPr/>
        </p:nvSpPr>
        <p:spPr bwMode="gray">
          <a:xfrm>
            <a:off x="6705401" y="4286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73" name="テキスト ボックス 272"/>
          <p:cNvSpPr txBox="1"/>
          <p:nvPr/>
        </p:nvSpPr>
        <p:spPr bwMode="gray">
          <a:xfrm>
            <a:off x="6670985" y="138140"/>
            <a:ext cx="91723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/IF system</a:t>
            </a:r>
            <a:endParaRPr lang="ja-JP" altLang="en-US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51978" y="6448040"/>
            <a:ext cx="9092022" cy="409960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 bwMode="auto">
          <a:xfrm>
            <a:off x="7584949" y="1484784"/>
            <a:ext cx="1440000" cy="5328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Biz </a:t>
            </a:r>
            <a:r>
              <a:rPr kumimoji="0" lang="en-US" altLang="ja-JP" sz="1400" b="0" i="0" u="none" strike="noStrike" kern="0" cap="none" spc="0" normalizeH="0" baseline="0" noProof="0" dirty="0" err="1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Proc</a:t>
            </a: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 Flow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(JSON)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189217" y="1713664"/>
            <a:ext cx="684000" cy="612000"/>
          </a:xfrm>
          <a:prstGeom prst="rect">
            <a:avLst/>
          </a:prstGeom>
          <a:solidFill>
            <a:srgbClr val="9BBB59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UI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(VB)</a:t>
            </a: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1027503" y="3402444"/>
            <a:ext cx="648000" cy="324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Shell</a:t>
            </a:r>
          </a:p>
        </p:txBody>
      </p:sp>
      <p:cxnSp>
        <p:nvCxnSpPr>
          <p:cNvPr id="37" name="直線コネクタ 36"/>
          <p:cNvCxnSpPr>
            <a:stCxn id="35" idx="2"/>
          </p:cNvCxnSpPr>
          <p:nvPr/>
        </p:nvCxnSpPr>
        <p:spPr bwMode="auto">
          <a:xfrm>
            <a:off x="531217" y="2325664"/>
            <a:ext cx="0" cy="3841029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線コネクタ 37"/>
          <p:cNvCxnSpPr>
            <a:stCxn id="36" idx="2"/>
          </p:cNvCxnSpPr>
          <p:nvPr/>
        </p:nvCxnSpPr>
        <p:spPr bwMode="auto">
          <a:xfrm>
            <a:off x="1351503" y="3726444"/>
            <a:ext cx="0" cy="234000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正方形/長方形 38"/>
          <p:cNvSpPr/>
          <p:nvPr/>
        </p:nvSpPr>
        <p:spPr bwMode="auto">
          <a:xfrm>
            <a:off x="189217" y="3902332"/>
            <a:ext cx="720000" cy="740183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MPP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(VB/COBOL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/C)</a:t>
            </a:r>
          </a:p>
        </p:txBody>
      </p:sp>
      <p:sp>
        <p:nvSpPr>
          <p:cNvPr id="40" name="正方形/長方形 39"/>
          <p:cNvSpPr/>
          <p:nvPr/>
        </p:nvSpPr>
        <p:spPr bwMode="auto">
          <a:xfrm>
            <a:off x="1033423" y="3902332"/>
            <a:ext cx="648000" cy="740183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Batch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(COBOL)</a:t>
            </a:r>
          </a:p>
        </p:txBody>
      </p:sp>
      <p:sp>
        <p:nvSpPr>
          <p:cNvPr id="41" name="正方形/長方形 40"/>
          <p:cNvSpPr/>
          <p:nvPr/>
        </p:nvSpPr>
        <p:spPr bwMode="auto">
          <a:xfrm>
            <a:off x="866095" y="2820316"/>
            <a:ext cx="252000" cy="252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42" name="正方形/長方形 41"/>
          <p:cNvSpPr/>
          <p:nvPr/>
        </p:nvSpPr>
        <p:spPr bwMode="auto">
          <a:xfrm>
            <a:off x="1507982" y="2820316"/>
            <a:ext cx="252000" cy="252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43" name="直線コネクタ 42"/>
          <p:cNvCxnSpPr>
            <a:stCxn id="41" idx="3"/>
            <a:endCxn id="42" idx="1"/>
          </p:cNvCxnSpPr>
          <p:nvPr/>
        </p:nvCxnSpPr>
        <p:spPr bwMode="auto">
          <a:xfrm>
            <a:off x="1118095" y="2946316"/>
            <a:ext cx="389887" cy="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正方形/長方形 43"/>
          <p:cNvSpPr/>
          <p:nvPr/>
        </p:nvSpPr>
        <p:spPr bwMode="auto">
          <a:xfrm>
            <a:off x="1193873" y="2820316"/>
            <a:ext cx="252000" cy="252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45" name="正方形/長方形 44"/>
          <p:cNvSpPr/>
          <p:nvPr/>
        </p:nvSpPr>
        <p:spPr bwMode="auto">
          <a:xfrm>
            <a:off x="763728" y="2535853"/>
            <a:ext cx="1187389" cy="562440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46" name="直線コネクタ 45"/>
          <p:cNvCxnSpPr>
            <a:stCxn id="41" idx="2"/>
            <a:endCxn id="36" idx="0"/>
          </p:cNvCxnSpPr>
          <p:nvPr/>
        </p:nvCxnSpPr>
        <p:spPr bwMode="auto">
          <a:xfrm>
            <a:off x="992095" y="3072316"/>
            <a:ext cx="359408" cy="330128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正方形/長方形 46"/>
          <p:cNvSpPr/>
          <p:nvPr/>
        </p:nvSpPr>
        <p:spPr bwMode="auto">
          <a:xfrm>
            <a:off x="184214" y="5819154"/>
            <a:ext cx="1512000" cy="504000"/>
          </a:xfrm>
          <a:prstGeom prst="rect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DB</a:t>
            </a:r>
          </a:p>
        </p:txBody>
      </p:sp>
      <p:sp>
        <p:nvSpPr>
          <p:cNvPr id="48" name="正方形/長方形 47"/>
          <p:cNvSpPr/>
          <p:nvPr/>
        </p:nvSpPr>
        <p:spPr bwMode="auto">
          <a:xfrm>
            <a:off x="7834232" y="1920872"/>
            <a:ext cx="972000" cy="612000"/>
          </a:xfrm>
          <a:prstGeom prst="rect">
            <a:avLst/>
          </a:prstGeom>
          <a:solidFill>
            <a:srgbClr val="9BBB59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UI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(JS/JAVA)</a:t>
            </a:r>
          </a:p>
        </p:txBody>
      </p:sp>
      <p:sp>
        <p:nvSpPr>
          <p:cNvPr id="49" name="正方形/長方形 48"/>
          <p:cNvSpPr/>
          <p:nvPr/>
        </p:nvSpPr>
        <p:spPr bwMode="auto">
          <a:xfrm>
            <a:off x="7793291" y="6205170"/>
            <a:ext cx="1080000" cy="504000"/>
          </a:xfrm>
          <a:prstGeom prst="rect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DB</a:t>
            </a:r>
          </a:p>
        </p:txBody>
      </p:sp>
      <p:sp>
        <p:nvSpPr>
          <p:cNvPr id="50" name="テキスト プレースホルダ 4"/>
          <p:cNvSpPr txBox="1">
            <a:spLocks/>
          </p:cNvSpPr>
          <p:nvPr/>
        </p:nvSpPr>
        <p:spPr>
          <a:xfrm>
            <a:off x="238642" y="863526"/>
            <a:ext cx="1746913" cy="5127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rgbClr val="C00000"/>
              </a:buClr>
              <a:buFontTx/>
              <a:buNone/>
            </a:pPr>
            <a:r>
              <a:rPr lang="en-US" altLang="ja-JP" sz="2400" kern="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PCS</a:t>
            </a:r>
            <a:endParaRPr lang="ja-JP" altLang="en-US" sz="1200" kern="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51" name="直線コネクタ 50"/>
          <p:cNvCxnSpPr/>
          <p:nvPr/>
        </p:nvCxnSpPr>
        <p:spPr bwMode="auto">
          <a:xfrm>
            <a:off x="71822" y="1360580"/>
            <a:ext cx="2092546" cy="0"/>
          </a:xfrm>
          <a:prstGeom prst="line">
            <a:avLst/>
          </a:prstGeom>
          <a:noFill/>
          <a:ln w="44450" cap="flat" cmpd="dbl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直線コネクタ 51"/>
          <p:cNvCxnSpPr/>
          <p:nvPr/>
        </p:nvCxnSpPr>
        <p:spPr bwMode="auto">
          <a:xfrm>
            <a:off x="7563157" y="1360580"/>
            <a:ext cx="1512000" cy="0"/>
          </a:xfrm>
          <a:prstGeom prst="line">
            <a:avLst/>
          </a:prstGeom>
          <a:noFill/>
          <a:ln w="44450" cap="flat" cmpd="dbl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テキスト プレースホルダ 4"/>
          <p:cNvSpPr txBox="1">
            <a:spLocks/>
          </p:cNvSpPr>
          <p:nvPr/>
        </p:nvSpPr>
        <p:spPr>
          <a:xfrm>
            <a:off x="7528663" y="849878"/>
            <a:ext cx="1746913" cy="512752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indent="0" algn="ctr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None/>
              <a:defRPr sz="2400" kern="0">
                <a:solidFill>
                  <a:schemeClr val="tx1"/>
                </a:solidFill>
                <a:latin typeface="+mj-ea"/>
                <a:ea typeface="+mj-ea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ja-JP" dirty="0" err="1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CoE</a:t>
            </a:r>
            <a:r>
              <a:rPr lang="en-US" altLang="ja-JP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 PCS</a:t>
            </a:r>
            <a:endParaRPr lang="ja-JP" altLang="en-US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54" name="直線コネクタ 53"/>
          <p:cNvCxnSpPr>
            <a:stCxn id="48" idx="2"/>
            <a:endCxn id="49" idx="0"/>
          </p:cNvCxnSpPr>
          <p:nvPr/>
        </p:nvCxnSpPr>
        <p:spPr bwMode="auto">
          <a:xfrm>
            <a:off x="8320232" y="2532872"/>
            <a:ext cx="13059" cy="3672298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正方形/長方形 54"/>
          <p:cNvSpPr/>
          <p:nvPr/>
        </p:nvSpPr>
        <p:spPr bwMode="auto">
          <a:xfrm>
            <a:off x="7793291" y="2751196"/>
            <a:ext cx="1080000" cy="2296831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Job(XML)</a:t>
            </a:r>
          </a:p>
        </p:txBody>
      </p:sp>
      <p:sp>
        <p:nvSpPr>
          <p:cNvPr id="56" name="正方形/長方形 55"/>
          <p:cNvSpPr/>
          <p:nvPr/>
        </p:nvSpPr>
        <p:spPr bwMode="auto">
          <a:xfrm>
            <a:off x="7881367" y="3668732"/>
            <a:ext cx="921435" cy="1104108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(CLASS)</a:t>
            </a:r>
          </a:p>
        </p:txBody>
      </p:sp>
      <p:sp>
        <p:nvSpPr>
          <p:cNvPr id="57" name="正方形/長方形 56"/>
          <p:cNvSpPr/>
          <p:nvPr/>
        </p:nvSpPr>
        <p:spPr bwMode="auto">
          <a:xfrm>
            <a:off x="7816556" y="5619444"/>
            <a:ext cx="1008000" cy="468000"/>
          </a:xfrm>
          <a:prstGeom prst="rect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Re</a:t>
            </a: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pository/Dom</a:t>
            </a: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ain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(JAVA)</a:t>
            </a:r>
          </a:p>
        </p:txBody>
      </p:sp>
      <p:sp>
        <p:nvSpPr>
          <p:cNvPr id="58" name="正方形/長方形 57"/>
          <p:cNvSpPr/>
          <p:nvPr/>
        </p:nvSpPr>
        <p:spPr bwMode="auto">
          <a:xfrm>
            <a:off x="710131" y="2463695"/>
            <a:ext cx="1116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Job/Stream</a:t>
            </a:r>
          </a:p>
        </p:txBody>
      </p:sp>
      <p:cxnSp>
        <p:nvCxnSpPr>
          <p:cNvPr id="59" name="直線コネクタ 58"/>
          <p:cNvCxnSpPr/>
          <p:nvPr/>
        </p:nvCxnSpPr>
        <p:spPr bwMode="auto">
          <a:xfrm>
            <a:off x="2222679" y="1583148"/>
            <a:ext cx="0" cy="514800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直線コネクタ 59"/>
          <p:cNvCxnSpPr/>
          <p:nvPr/>
        </p:nvCxnSpPr>
        <p:spPr bwMode="auto">
          <a:xfrm>
            <a:off x="7467621" y="1618915"/>
            <a:ext cx="0" cy="507600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直線コネクタ 60"/>
          <p:cNvCxnSpPr/>
          <p:nvPr/>
        </p:nvCxnSpPr>
        <p:spPr bwMode="auto">
          <a:xfrm>
            <a:off x="2316768" y="1362630"/>
            <a:ext cx="5004000" cy="0"/>
          </a:xfrm>
          <a:prstGeom prst="line">
            <a:avLst/>
          </a:prstGeom>
          <a:noFill/>
          <a:ln w="44450" cap="flat" cmpd="dbl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正方形/長方形 61"/>
          <p:cNvSpPr/>
          <p:nvPr/>
        </p:nvSpPr>
        <p:spPr bwMode="auto">
          <a:xfrm>
            <a:off x="7992802" y="4242554"/>
            <a:ext cx="756000" cy="432000"/>
          </a:xfrm>
          <a:prstGeom prst="rect">
            <a:avLst/>
          </a:prstGeom>
          <a:solidFill>
            <a:srgbClr val="C0504D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Rule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(METHOD)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63" name="正方形/長方形 62"/>
          <p:cNvSpPr/>
          <p:nvPr/>
        </p:nvSpPr>
        <p:spPr bwMode="auto">
          <a:xfrm>
            <a:off x="142219" y="3854821"/>
            <a:ext cx="1620000" cy="828000"/>
          </a:xfrm>
          <a:prstGeom prst="rect">
            <a:avLst/>
          </a:prstGeom>
          <a:noFill/>
          <a:ln w="3175">
            <a:solidFill>
              <a:srgbClr val="F79646">
                <a:lumMod val="75000"/>
              </a:srgbClr>
            </a:solidFill>
            <a:prstDash val="sysDot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0" y="145057"/>
            <a:ext cx="3583032" cy="424732"/>
          </a:xfrm>
        </p:spPr>
        <p:txBody>
          <a:bodyPr/>
          <a:lstStyle/>
          <a:p>
            <a:r>
              <a:rPr lang="en-US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Reverse Engineering Trial</a:t>
            </a:r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256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円/楕円 268"/>
          <p:cNvSpPr/>
          <p:nvPr/>
        </p:nvSpPr>
        <p:spPr bwMode="gray">
          <a:xfrm>
            <a:off x="6640943" y="-177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0" name="円/楕円 269"/>
          <p:cNvSpPr/>
          <p:nvPr/>
        </p:nvSpPr>
        <p:spPr bwMode="gray">
          <a:xfrm>
            <a:off x="6705401" y="4286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73" name="テキスト ボックス 272"/>
          <p:cNvSpPr txBox="1"/>
          <p:nvPr/>
        </p:nvSpPr>
        <p:spPr bwMode="gray">
          <a:xfrm>
            <a:off x="6670985" y="138140"/>
            <a:ext cx="91723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/IF system</a:t>
            </a:r>
            <a:endParaRPr lang="ja-JP" altLang="en-US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64" name="正方形/長方形 63"/>
          <p:cNvSpPr/>
          <p:nvPr/>
        </p:nvSpPr>
        <p:spPr bwMode="auto">
          <a:xfrm>
            <a:off x="2701847" y="1490226"/>
            <a:ext cx="4248000" cy="54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0" cmpd="dbl">
            <a:solidFill>
              <a:sysClr val="windowText" lastClr="000080">
                <a:lumMod val="85000"/>
                <a:lumOff val="15000"/>
              </a:sys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5" name="正方形/長方形 64"/>
          <p:cNvSpPr/>
          <p:nvPr/>
        </p:nvSpPr>
        <p:spPr bwMode="auto">
          <a:xfrm>
            <a:off x="0" y="6364099"/>
            <a:ext cx="9144000" cy="493902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6" name="正方形/長方形 65"/>
          <p:cNvSpPr/>
          <p:nvPr/>
        </p:nvSpPr>
        <p:spPr bwMode="auto">
          <a:xfrm>
            <a:off x="7584949" y="1484784"/>
            <a:ext cx="1440000" cy="5328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Biz </a:t>
            </a:r>
            <a:r>
              <a:rPr kumimoji="0" lang="en-US" altLang="ja-JP" sz="1400" b="0" i="0" u="none" strike="noStrike" kern="0" cap="none" spc="0" normalizeH="0" baseline="0" noProof="0" dirty="0" err="1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Proc</a:t>
            </a: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 Flow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(JSON)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EEECE1">
                  <a:lumMod val="50000"/>
                </a:srgbClr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 bwMode="auto">
          <a:xfrm>
            <a:off x="189217" y="1713664"/>
            <a:ext cx="684000" cy="612000"/>
          </a:xfrm>
          <a:prstGeom prst="rect">
            <a:avLst/>
          </a:prstGeom>
          <a:solidFill>
            <a:srgbClr val="9BBB59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UI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(VB)</a:t>
            </a:r>
          </a:p>
        </p:txBody>
      </p:sp>
      <p:sp>
        <p:nvSpPr>
          <p:cNvPr id="68" name="正方形/長方形 67"/>
          <p:cNvSpPr/>
          <p:nvPr/>
        </p:nvSpPr>
        <p:spPr bwMode="auto">
          <a:xfrm>
            <a:off x="1027503" y="3402444"/>
            <a:ext cx="648000" cy="324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Shell</a:t>
            </a:r>
          </a:p>
        </p:txBody>
      </p:sp>
      <p:cxnSp>
        <p:nvCxnSpPr>
          <p:cNvPr id="69" name="直線コネクタ 68"/>
          <p:cNvCxnSpPr>
            <a:stCxn id="67" idx="2"/>
          </p:cNvCxnSpPr>
          <p:nvPr/>
        </p:nvCxnSpPr>
        <p:spPr bwMode="auto">
          <a:xfrm>
            <a:off x="531217" y="2325664"/>
            <a:ext cx="0" cy="3841029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直線コネクタ 69"/>
          <p:cNvCxnSpPr>
            <a:stCxn id="68" idx="2"/>
          </p:cNvCxnSpPr>
          <p:nvPr/>
        </p:nvCxnSpPr>
        <p:spPr bwMode="auto">
          <a:xfrm>
            <a:off x="1351503" y="3726444"/>
            <a:ext cx="0" cy="234000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正方形/長方形 70"/>
          <p:cNvSpPr/>
          <p:nvPr/>
        </p:nvSpPr>
        <p:spPr bwMode="auto">
          <a:xfrm>
            <a:off x="189217" y="3902332"/>
            <a:ext cx="720000" cy="740183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MPP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(VB/COBOL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/C)</a:t>
            </a:r>
          </a:p>
        </p:txBody>
      </p:sp>
      <p:sp>
        <p:nvSpPr>
          <p:cNvPr id="72" name="正方形/長方形 71"/>
          <p:cNvSpPr/>
          <p:nvPr/>
        </p:nvSpPr>
        <p:spPr bwMode="auto">
          <a:xfrm>
            <a:off x="1033423" y="3902332"/>
            <a:ext cx="648000" cy="740183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Batch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(COBOL)</a:t>
            </a: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866095" y="2820316"/>
            <a:ext cx="252000" cy="252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74" name="正方形/長方形 73"/>
          <p:cNvSpPr/>
          <p:nvPr/>
        </p:nvSpPr>
        <p:spPr bwMode="auto">
          <a:xfrm>
            <a:off x="1507982" y="2820316"/>
            <a:ext cx="252000" cy="252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75" name="直線コネクタ 74"/>
          <p:cNvCxnSpPr>
            <a:stCxn id="73" idx="3"/>
            <a:endCxn id="74" idx="1"/>
          </p:cNvCxnSpPr>
          <p:nvPr/>
        </p:nvCxnSpPr>
        <p:spPr bwMode="auto">
          <a:xfrm>
            <a:off x="1118095" y="2946316"/>
            <a:ext cx="389887" cy="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正方形/長方形 75"/>
          <p:cNvSpPr/>
          <p:nvPr/>
        </p:nvSpPr>
        <p:spPr bwMode="auto">
          <a:xfrm>
            <a:off x="1193873" y="2820316"/>
            <a:ext cx="252000" cy="252000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77" name="正方形/長方形 76"/>
          <p:cNvSpPr/>
          <p:nvPr/>
        </p:nvSpPr>
        <p:spPr bwMode="auto">
          <a:xfrm>
            <a:off x="763728" y="2535853"/>
            <a:ext cx="1187389" cy="562440"/>
          </a:xfrm>
          <a:prstGeom prst="rect">
            <a:avLst/>
          </a:prstGeom>
          <a:noFill/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78" name="直線コネクタ 77"/>
          <p:cNvCxnSpPr>
            <a:stCxn id="73" idx="2"/>
            <a:endCxn id="68" idx="0"/>
          </p:cNvCxnSpPr>
          <p:nvPr/>
        </p:nvCxnSpPr>
        <p:spPr bwMode="auto">
          <a:xfrm>
            <a:off x="992095" y="3072316"/>
            <a:ext cx="359408" cy="330128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正方形/長方形 78"/>
          <p:cNvSpPr/>
          <p:nvPr/>
        </p:nvSpPr>
        <p:spPr bwMode="auto">
          <a:xfrm>
            <a:off x="184214" y="5819154"/>
            <a:ext cx="1512000" cy="504000"/>
          </a:xfrm>
          <a:prstGeom prst="rect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DB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kern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HGP創英角ｺﾞｼｯｸUB"/>
                <a:ea typeface="HGP創英角ｺﾞｼｯｸUB"/>
              </a:rPr>
              <a:t>(Create table)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0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*</a:t>
            </a:r>
            <a:r>
              <a:rPr kumimoji="0" lang="en-US" altLang="ja-JP" sz="10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No stored</a:t>
            </a:r>
            <a:r>
              <a:rPr kumimoji="0" lang="en-US" altLang="ja-JP" sz="1000" b="0" i="0" u="none" strike="noStrike" kern="0" cap="none" spc="0" normalizeH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 Procedure</a:t>
            </a:r>
            <a:endParaRPr kumimoji="0" lang="en-US" altLang="ja-JP" sz="10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80" name="正方形/長方形 79"/>
          <p:cNvSpPr/>
          <p:nvPr/>
        </p:nvSpPr>
        <p:spPr bwMode="auto">
          <a:xfrm>
            <a:off x="7834232" y="1920872"/>
            <a:ext cx="972000" cy="612000"/>
          </a:xfrm>
          <a:prstGeom prst="rect">
            <a:avLst/>
          </a:prstGeom>
          <a:solidFill>
            <a:srgbClr val="9BBB59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UI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ｺﾞｼｯｸE" pitchFamily="50" charset="-128"/>
              </a:rPr>
              <a:t>(JS/JAVA)</a:t>
            </a: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7793291" y="6205170"/>
            <a:ext cx="1080000" cy="504000"/>
          </a:xfrm>
          <a:prstGeom prst="rect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DB</a:t>
            </a:r>
          </a:p>
        </p:txBody>
      </p:sp>
      <p:sp>
        <p:nvSpPr>
          <p:cNvPr id="82" name="テキスト プレースホルダ 4"/>
          <p:cNvSpPr txBox="1">
            <a:spLocks/>
          </p:cNvSpPr>
          <p:nvPr/>
        </p:nvSpPr>
        <p:spPr>
          <a:xfrm>
            <a:off x="238642" y="863526"/>
            <a:ext cx="1746913" cy="5127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rgbClr val="C00000"/>
              </a:buClr>
              <a:buFontTx/>
              <a:buNone/>
            </a:pPr>
            <a:r>
              <a:rPr lang="en-US" altLang="ja-JP" sz="2400" kern="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PCS</a:t>
            </a:r>
            <a:endParaRPr lang="ja-JP" altLang="en-US" sz="1200" kern="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83" name="直線コネクタ 82"/>
          <p:cNvCxnSpPr/>
          <p:nvPr/>
        </p:nvCxnSpPr>
        <p:spPr bwMode="auto">
          <a:xfrm>
            <a:off x="71822" y="1360580"/>
            <a:ext cx="2092546" cy="0"/>
          </a:xfrm>
          <a:prstGeom prst="line">
            <a:avLst/>
          </a:prstGeom>
          <a:noFill/>
          <a:ln w="44450" cap="flat" cmpd="dbl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直線コネクタ 83"/>
          <p:cNvCxnSpPr/>
          <p:nvPr/>
        </p:nvCxnSpPr>
        <p:spPr bwMode="auto">
          <a:xfrm>
            <a:off x="7563157" y="1360580"/>
            <a:ext cx="1512000" cy="0"/>
          </a:xfrm>
          <a:prstGeom prst="line">
            <a:avLst/>
          </a:prstGeom>
          <a:noFill/>
          <a:ln w="44450" cap="flat" cmpd="dbl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テキスト プレースホルダ 4"/>
          <p:cNvSpPr txBox="1">
            <a:spLocks/>
          </p:cNvSpPr>
          <p:nvPr/>
        </p:nvSpPr>
        <p:spPr>
          <a:xfrm>
            <a:off x="7528663" y="849878"/>
            <a:ext cx="1746913" cy="512752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indent="0" algn="ctr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None/>
              <a:defRPr sz="2400" kern="0">
                <a:solidFill>
                  <a:schemeClr val="tx1"/>
                </a:solidFill>
                <a:latin typeface="+mj-ea"/>
                <a:ea typeface="+mj-ea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ja-JP" dirty="0" err="1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CoE</a:t>
            </a:r>
            <a:r>
              <a:rPr lang="en-US" altLang="ja-JP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 PCS</a:t>
            </a:r>
            <a:endParaRPr lang="ja-JP" altLang="en-US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86" name="直線コネクタ 85"/>
          <p:cNvCxnSpPr>
            <a:stCxn id="80" idx="2"/>
            <a:endCxn id="81" idx="0"/>
          </p:cNvCxnSpPr>
          <p:nvPr/>
        </p:nvCxnSpPr>
        <p:spPr bwMode="auto">
          <a:xfrm>
            <a:off x="8320232" y="2532872"/>
            <a:ext cx="13059" cy="3672298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正方形/長方形 86"/>
          <p:cNvSpPr/>
          <p:nvPr/>
        </p:nvSpPr>
        <p:spPr bwMode="auto">
          <a:xfrm>
            <a:off x="7793291" y="2751196"/>
            <a:ext cx="1080000" cy="2296831"/>
          </a:xfrm>
          <a:prstGeom prst="rect">
            <a:avLst/>
          </a:prstGeom>
          <a:solidFill>
            <a:srgbClr val="4BACC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Job(XML)</a:t>
            </a:r>
          </a:p>
        </p:txBody>
      </p:sp>
      <p:sp>
        <p:nvSpPr>
          <p:cNvPr id="88" name="正方形/長方形 87"/>
          <p:cNvSpPr/>
          <p:nvPr/>
        </p:nvSpPr>
        <p:spPr bwMode="auto">
          <a:xfrm>
            <a:off x="7881367" y="3668732"/>
            <a:ext cx="921435" cy="1104108"/>
          </a:xfrm>
          <a:prstGeom prst="rect">
            <a:avLst/>
          </a:prstGeom>
          <a:solidFill>
            <a:srgbClr val="F79646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(CLASS)</a:t>
            </a: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7816556" y="5619444"/>
            <a:ext cx="1008000" cy="468000"/>
          </a:xfrm>
          <a:prstGeom prst="rect">
            <a:avLst/>
          </a:prstGeom>
          <a:solidFill>
            <a:srgbClr val="8064A2">
              <a:lumMod val="50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Re</a:t>
            </a: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pository/Dom</a:t>
            </a: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ain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(JAVA)</a:t>
            </a:r>
          </a:p>
        </p:txBody>
      </p:sp>
      <p:sp>
        <p:nvSpPr>
          <p:cNvPr id="90" name="正方形/長方形 89"/>
          <p:cNvSpPr/>
          <p:nvPr/>
        </p:nvSpPr>
        <p:spPr bwMode="auto">
          <a:xfrm>
            <a:off x="710131" y="2463695"/>
            <a:ext cx="1116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Job/Stream</a:t>
            </a:r>
          </a:p>
        </p:txBody>
      </p:sp>
      <p:cxnSp>
        <p:nvCxnSpPr>
          <p:cNvPr id="91" name="直線コネクタ 90"/>
          <p:cNvCxnSpPr/>
          <p:nvPr/>
        </p:nvCxnSpPr>
        <p:spPr bwMode="auto">
          <a:xfrm>
            <a:off x="2222679" y="1583148"/>
            <a:ext cx="0" cy="514800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線コネクタ 91"/>
          <p:cNvCxnSpPr/>
          <p:nvPr/>
        </p:nvCxnSpPr>
        <p:spPr bwMode="auto">
          <a:xfrm>
            <a:off x="7467621" y="1618915"/>
            <a:ext cx="0" cy="5076000"/>
          </a:xfrm>
          <a:prstGeom prst="line">
            <a:avLst/>
          </a:prstGeom>
          <a:noFill/>
          <a:ln w="9525" cap="flat" cmpd="sng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直線コネクタ 92"/>
          <p:cNvCxnSpPr/>
          <p:nvPr/>
        </p:nvCxnSpPr>
        <p:spPr bwMode="auto">
          <a:xfrm>
            <a:off x="2316768" y="1362630"/>
            <a:ext cx="5004000" cy="0"/>
          </a:xfrm>
          <a:prstGeom prst="line">
            <a:avLst/>
          </a:prstGeom>
          <a:noFill/>
          <a:ln w="44450" cap="flat" cmpd="dbl" algn="ctr">
            <a:solidFill>
              <a:sysClr val="windowText" lastClr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テキスト プレースホルダ 4"/>
          <p:cNvSpPr txBox="1">
            <a:spLocks/>
          </p:cNvSpPr>
          <p:nvPr/>
        </p:nvSpPr>
        <p:spPr>
          <a:xfrm>
            <a:off x="2316768" y="869518"/>
            <a:ext cx="5006633" cy="5127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rgbClr val="C00000"/>
              </a:buClr>
              <a:buFontTx/>
              <a:buNone/>
            </a:pPr>
            <a:r>
              <a:rPr lang="en-US" altLang="ja-JP" sz="2400" kern="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Automatic Generation Template</a:t>
            </a:r>
            <a:endParaRPr lang="ja-JP" altLang="en-US" sz="2400" kern="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95" name="正方形/長方形 94"/>
          <p:cNvSpPr/>
          <p:nvPr/>
        </p:nvSpPr>
        <p:spPr bwMode="auto">
          <a:xfrm>
            <a:off x="7992802" y="4242554"/>
            <a:ext cx="756000" cy="432000"/>
          </a:xfrm>
          <a:prstGeom prst="rect">
            <a:avLst/>
          </a:prstGeom>
          <a:solidFill>
            <a:srgbClr val="C0504D">
              <a:lumMod val="75000"/>
            </a:srgbClr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Rule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(METHOD)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6" name="フローチャート : 書類 95"/>
          <p:cNvSpPr/>
          <p:nvPr/>
        </p:nvSpPr>
        <p:spPr bwMode="auto">
          <a:xfrm>
            <a:off x="2668297" y="5824098"/>
            <a:ext cx="936000" cy="540000"/>
          </a:xfrm>
          <a:prstGeom prst="flowChartDocument">
            <a:avLst/>
          </a:prstGeom>
          <a:solidFill>
            <a:srgbClr val="9BBB59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TABLE_LIST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7" name="フローチャート : 複数書類 96"/>
          <p:cNvSpPr/>
          <p:nvPr/>
        </p:nvSpPr>
        <p:spPr bwMode="auto">
          <a:xfrm>
            <a:off x="4376059" y="5780214"/>
            <a:ext cx="936000" cy="540000"/>
          </a:xfrm>
          <a:prstGeom prst="flowChartMultidocument">
            <a:avLst/>
          </a:prstGeom>
          <a:solidFill>
            <a:srgbClr val="9BBB59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COLUMN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LIST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8" name="フローチャート : 書類 97"/>
          <p:cNvSpPr/>
          <p:nvPr/>
        </p:nvSpPr>
        <p:spPr bwMode="auto">
          <a:xfrm>
            <a:off x="2675443" y="4064931"/>
            <a:ext cx="936000" cy="540000"/>
          </a:xfrm>
          <a:prstGeom prst="flowChartDocument">
            <a:avLst/>
          </a:prstGeom>
          <a:solidFill>
            <a:srgbClr val="9BBB59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JOB_LIST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99" name="フローチャート : 複数書類 98"/>
          <p:cNvSpPr/>
          <p:nvPr/>
        </p:nvSpPr>
        <p:spPr bwMode="auto">
          <a:xfrm>
            <a:off x="3632576" y="3983043"/>
            <a:ext cx="936000" cy="540000"/>
          </a:xfrm>
          <a:prstGeom prst="flowChartMultidocument">
            <a:avLst/>
          </a:prstGeom>
          <a:solidFill>
            <a:srgbClr val="9BBB59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TASK_LIST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00" name="フローチャート : 複数書類 99"/>
          <p:cNvSpPr/>
          <p:nvPr/>
        </p:nvSpPr>
        <p:spPr bwMode="auto">
          <a:xfrm>
            <a:off x="4560619" y="3983043"/>
            <a:ext cx="936000" cy="540000"/>
          </a:xfrm>
          <a:prstGeom prst="flowChartMultidocument">
            <a:avLst/>
          </a:prstGeom>
          <a:solidFill>
            <a:srgbClr val="9BBB59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RULE_LIST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01" name="フローチャート : 複数書類 100"/>
          <p:cNvSpPr/>
          <p:nvPr/>
        </p:nvSpPr>
        <p:spPr bwMode="auto">
          <a:xfrm>
            <a:off x="3666383" y="2540398"/>
            <a:ext cx="936000" cy="540000"/>
          </a:xfrm>
          <a:prstGeom prst="flowChartMultidocument">
            <a:avLst/>
          </a:prstGeom>
          <a:solidFill>
            <a:srgbClr val="9BBB59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SCHEDULE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LIST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02" name="正方形/長方形 101"/>
          <p:cNvSpPr/>
          <p:nvPr/>
        </p:nvSpPr>
        <p:spPr bwMode="auto">
          <a:xfrm>
            <a:off x="2656371" y="2380958"/>
            <a:ext cx="2880000" cy="752217"/>
          </a:xfrm>
          <a:prstGeom prst="rect">
            <a:avLst/>
          </a:prstGeom>
          <a:noFill/>
          <a:ln w="9525">
            <a:solidFill>
              <a:srgbClr val="9BBB59">
                <a:lumMod val="50000"/>
              </a:srgbClr>
            </a:solidFill>
            <a:prstDash val="sysDot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03" name="正方形/長方形 102"/>
          <p:cNvSpPr/>
          <p:nvPr/>
        </p:nvSpPr>
        <p:spPr bwMode="auto">
          <a:xfrm>
            <a:off x="2620371" y="3888867"/>
            <a:ext cx="2916000" cy="752217"/>
          </a:xfrm>
          <a:prstGeom prst="rect">
            <a:avLst/>
          </a:prstGeom>
          <a:noFill/>
          <a:ln w="9525">
            <a:solidFill>
              <a:srgbClr val="9BBB59">
                <a:lumMod val="50000"/>
              </a:srgbClr>
            </a:solidFill>
            <a:prstDash val="sysDot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04" name="正方形/長方形 103"/>
          <p:cNvSpPr/>
          <p:nvPr/>
        </p:nvSpPr>
        <p:spPr bwMode="auto">
          <a:xfrm>
            <a:off x="2620371" y="5692855"/>
            <a:ext cx="2880000" cy="752217"/>
          </a:xfrm>
          <a:prstGeom prst="rect">
            <a:avLst/>
          </a:prstGeom>
          <a:noFill/>
          <a:ln w="9525">
            <a:solidFill>
              <a:srgbClr val="9BBB59">
                <a:lumMod val="50000"/>
              </a:srgbClr>
            </a:solidFill>
            <a:prstDash val="sysDot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105" name="カギ線コネクタ 104"/>
          <p:cNvCxnSpPr/>
          <p:nvPr/>
        </p:nvCxnSpPr>
        <p:spPr bwMode="auto">
          <a:xfrm flipV="1">
            <a:off x="5500370" y="3253639"/>
            <a:ext cx="720000" cy="1008000"/>
          </a:xfrm>
          <a:prstGeom prst="bentConnector3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6" name="カギ線コネクタ 105"/>
          <p:cNvCxnSpPr>
            <a:stCxn id="103" idx="3"/>
            <a:endCxn id="115" idx="1"/>
          </p:cNvCxnSpPr>
          <p:nvPr/>
        </p:nvCxnSpPr>
        <p:spPr bwMode="auto">
          <a:xfrm>
            <a:off x="5536371" y="4264976"/>
            <a:ext cx="667915" cy="46137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カギ線コネクタ 106"/>
          <p:cNvCxnSpPr>
            <a:stCxn id="104" idx="3"/>
            <a:endCxn id="109" idx="1"/>
          </p:cNvCxnSpPr>
          <p:nvPr/>
        </p:nvCxnSpPr>
        <p:spPr bwMode="auto">
          <a:xfrm>
            <a:off x="5500371" y="6068964"/>
            <a:ext cx="703915" cy="497192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8" name="カギ線コネクタ 107"/>
          <p:cNvCxnSpPr>
            <a:stCxn id="104" idx="3"/>
            <a:endCxn id="110" idx="1"/>
          </p:cNvCxnSpPr>
          <p:nvPr/>
        </p:nvCxnSpPr>
        <p:spPr bwMode="auto">
          <a:xfrm>
            <a:off x="5500371" y="6068964"/>
            <a:ext cx="703915" cy="1286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9" name="フローチャート : 複数書類 108"/>
          <p:cNvSpPr/>
          <p:nvPr/>
        </p:nvSpPr>
        <p:spPr bwMode="auto">
          <a:xfrm>
            <a:off x="6204286" y="6350156"/>
            <a:ext cx="1119116" cy="432000"/>
          </a:xfrm>
          <a:prstGeom prst="flowChartMultidocument">
            <a:avLst/>
          </a:prstGeom>
          <a:solidFill>
            <a:srgbClr val="C0504D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DOMAIN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10" name="フローチャート : 複数書類 109"/>
          <p:cNvSpPr/>
          <p:nvPr/>
        </p:nvSpPr>
        <p:spPr bwMode="auto">
          <a:xfrm>
            <a:off x="6204286" y="5854250"/>
            <a:ext cx="1119116" cy="432000"/>
          </a:xfrm>
          <a:prstGeom prst="flowChartMultidocument">
            <a:avLst/>
          </a:prstGeom>
          <a:solidFill>
            <a:srgbClr val="C0504D">
              <a:lumMod val="75000"/>
            </a:srgbClr>
          </a:solidFill>
          <a:ln w="25400">
            <a:solidFill>
              <a:srgbClr val="4F81BD">
                <a:lumMod val="50000"/>
              </a:srgbClr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REPOSITORY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11" name="フローチャート : 複数書類 110"/>
          <p:cNvSpPr/>
          <p:nvPr/>
        </p:nvSpPr>
        <p:spPr bwMode="auto">
          <a:xfrm>
            <a:off x="6204286" y="5412979"/>
            <a:ext cx="1119116" cy="432000"/>
          </a:xfrm>
          <a:prstGeom prst="flowChartMultidocument">
            <a:avLst/>
          </a:prstGeom>
          <a:solidFill>
            <a:srgbClr val="C0504D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REPOSITORY</a:t>
            </a: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BASE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12" name="フローチャート : 複数書類 111"/>
          <p:cNvSpPr/>
          <p:nvPr/>
        </p:nvSpPr>
        <p:spPr bwMode="auto">
          <a:xfrm>
            <a:off x="6204286" y="2901159"/>
            <a:ext cx="1119116" cy="432000"/>
          </a:xfrm>
          <a:prstGeom prst="flowChartMultidocument">
            <a:avLst/>
          </a:prstGeom>
          <a:solidFill>
            <a:srgbClr val="4BACC6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JOB.XML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13" name="フローチャート : 複数書類 112"/>
          <p:cNvSpPr/>
          <p:nvPr/>
        </p:nvSpPr>
        <p:spPr bwMode="auto">
          <a:xfrm>
            <a:off x="6204286" y="4046739"/>
            <a:ext cx="1119116" cy="432000"/>
          </a:xfrm>
          <a:prstGeom prst="flowChartMultidocument">
            <a:avLst/>
          </a:prstGeom>
          <a:solidFill>
            <a:srgbClr val="C0504D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 BASE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14" name="フローチャート : 複数書類 113"/>
          <p:cNvSpPr/>
          <p:nvPr/>
        </p:nvSpPr>
        <p:spPr bwMode="auto">
          <a:xfrm>
            <a:off x="6204286" y="3364765"/>
            <a:ext cx="1119116" cy="432000"/>
          </a:xfrm>
          <a:prstGeom prst="flowChartMultidocument">
            <a:avLst/>
          </a:prstGeom>
          <a:solidFill>
            <a:srgbClr val="C0504D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LAUNCHER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15" name="フローチャート : 複数書類 114"/>
          <p:cNvSpPr/>
          <p:nvPr/>
        </p:nvSpPr>
        <p:spPr bwMode="auto">
          <a:xfrm>
            <a:off x="6204286" y="4510346"/>
            <a:ext cx="1119116" cy="432000"/>
          </a:xfrm>
          <a:prstGeom prst="flowChartMultidocument">
            <a:avLst/>
          </a:prstGeom>
          <a:solidFill>
            <a:srgbClr val="C0504D">
              <a:lumMod val="75000"/>
            </a:srgbClr>
          </a:solidFill>
          <a:ln w="25400">
            <a:solidFill>
              <a:srgbClr val="4F81BD">
                <a:lumMod val="50000"/>
              </a:srgbClr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116" name="カギ線コネクタ 115"/>
          <p:cNvCxnSpPr>
            <a:stCxn id="104" idx="3"/>
            <a:endCxn id="111" idx="1"/>
          </p:cNvCxnSpPr>
          <p:nvPr/>
        </p:nvCxnSpPr>
        <p:spPr bwMode="auto">
          <a:xfrm flipV="1">
            <a:off x="5500371" y="5628979"/>
            <a:ext cx="703915" cy="439985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カギ線コネクタ 116"/>
          <p:cNvCxnSpPr>
            <a:stCxn id="102" idx="3"/>
            <a:endCxn id="112" idx="1"/>
          </p:cNvCxnSpPr>
          <p:nvPr/>
        </p:nvCxnSpPr>
        <p:spPr bwMode="auto">
          <a:xfrm>
            <a:off x="5536371" y="2757067"/>
            <a:ext cx="667915" cy="360092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直線矢印コネクタ 117"/>
          <p:cNvCxnSpPr>
            <a:stCxn id="77" idx="3"/>
            <a:endCxn id="101" idx="1"/>
          </p:cNvCxnSpPr>
          <p:nvPr/>
        </p:nvCxnSpPr>
        <p:spPr bwMode="auto">
          <a:xfrm flipV="1">
            <a:off x="1951117" y="2810398"/>
            <a:ext cx="1715266" cy="6675"/>
          </a:xfrm>
          <a:prstGeom prst="straightConnector1">
            <a:avLst/>
          </a:prstGeom>
          <a:noFill/>
          <a:ln w="25400" cap="flat" cmpd="sng" algn="ctr">
            <a:solidFill>
              <a:srgbClr val="4BACC6">
                <a:lumMod val="50000"/>
              </a:srgb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19" name="カギ線コネクタ 118"/>
          <p:cNvCxnSpPr>
            <a:stCxn id="68" idx="3"/>
            <a:endCxn id="101" idx="1"/>
          </p:cNvCxnSpPr>
          <p:nvPr/>
        </p:nvCxnSpPr>
        <p:spPr bwMode="auto">
          <a:xfrm flipV="1">
            <a:off x="1675503" y="2810398"/>
            <a:ext cx="1990880" cy="754046"/>
          </a:xfrm>
          <a:prstGeom prst="bentConnector3">
            <a:avLst>
              <a:gd name="adj1" fmla="val 38335"/>
            </a:avLst>
          </a:prstGeom>
          <a:noFill/>
          <a:ln w="25400" cap="flat" cmpd="sng" algn="ctr">
            <a:solidFill>
              <a:srgbClr val="4BACC6">
                <a:lumMod val="50000"/>
              </a:srgb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20" name="直線矢印コネクタ 119"/>
          <p:cNvCxnSpPr>
            <a:stCxn id="122" idx="3"/>
            <a:endCxn id="103" idx="1"/>
          </p:cNvCxnSpPr>
          <p:nvPr/>
        </p:nvCxnSpPr>
        <p:spPr bwMode="auto">
          <a:xfrm flipV="1">
            <a:off x="1762219" y="4264976"/>
            <a:ext cx="858152" cy="3845"/>
          </a:xfrm>
          <a:prstGeom prst="straightConnector1">
            <a:avLst/>
          </a:prstGeom>
          <a:noFill/>
          <a:ln w="25400" cap="flat" cmpd="sng" algn="ctr">
            <a:solidFill>
              <a:srgbClr val="4BACC6">
                <a:lumMod val="50000"/>
              </a:srgb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21" name="直線矢印コネクタ 120"/>
          <p:cNvCxnSpPr>
            <a:stCxn id="79" idx="3"/>
            <a:endCxn id="104" idx="1"/>
          </p:cNvCxnSpPr>
          <p:nvPr/>
        </p:nvCxnSpPr>
        <p:spPr bwMode="auto">
          <a:xfrm flipV="1">
            <a:off x="1696214" y="6068964"/>
            <a:ext cx="924157" cy="2190"/>
          </a:xfrm>
          <a:prstGeom prst="straightConnector1">
            <a:avLst/>
          </a:prstGeom>
          <a:noFill/>
          <a:ln w="25400" cap="flat" cmpd="sng" algn="ctr">
            <a:solidFill>
              <a:srgbClr val="4BACC6">
                <a:lumMod val="50000"/>
              </a:srgbClr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22" name="正方形/長方形 121"/>
          <p:cNvSpPr/>
          <p:nvPr/>
        </p:nvSpPr>
        <p:spPr bwMode="auto">
          <a:xfrm>
            <a:off x="142219" y="3854821"/>
            <a:ext cx="1620000" cy="828000"/>
          </a:xfrm>
          <a:prstGeom prst="rect">
            <a:avLst/>
          </a:prstGeom>
          <a:noFill/>
          <a:ln w="3175">
            <a:solidFill>
              <a:srgbClr val="F79646">
                <a:lumMod val="75000"/>
              </a:srgbClr>
            </a:solidFill>
            <a:prstDash val="sysDot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cxnSp>
        <p:nvCxnSpPr>
          <p:cNvPr id="123" name="直線矢印コネクタ 122"/>
          <p:cNvCxnSpPr/>
          <p:nvPr/>
        </p:nvCxnSpPr>
        <p:spPr bwMode="auto">
          <a:xfrm flipV="1">
            <a:off x="2835199" y="1858972"/>
            <a:ext cx="858152" cy="1921"/>
          </a:xfrm>
          <a:prstGeom prst="straightConnector1">
            <a:avLst/>
          </a:prstGeom>
          <a:noFill/>
          <a:ln w="25400" cap="flat" cmpd="sng" algn="ctr">
            <a:solidFill>
              <a:srgbClr val="4BACC6">
                <a:lumMod val="50000"/>
              </a:srgb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24" name="直線矢印コネクタ 123"/>
          <p:cNvCxnSpPr/>
          <p:nvPr/>
        </p:nvCxnSpPr>
        <p:spPr bwMode="auto">
          <a:xfrm>
            <a:off x="3794577" y="1848302"/>
            <a:ext cx="858152" cy="1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5" name="フローチャート : 書類 124"/>
          <p:cNvSpPr/>
          <p:nvPr/>
        </p:nvSpPr>
        <p:spPr bwMode="auto">
          <a:xfrm>
            <a:off x="4811317" y="1601858"/>
            <a:ext cx="648000" cy="324000"/>
          </a:xfrm>
          <a:prstGeom prst="flowChartDocument">
            <a:avLst/>
          </a:prstGeom>
          <a:solidFill>
            <a:srgbClr val="9BBB59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Excel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26" name="フローチャート : 書類 125"/>
          <p:cNvSpPr/>
          <p:nvPr/>
        </p:nvSpPr>
        <p:spPr bwMode="auto">
          <a:xfrm>
            <a:off x="5515819" y="1598794"/>
            <a:ext cx="648000" cy="324000"/>
          </a:xfrm>
          <a:prstGeom prst="flowChartDocument">
            <a:avLst/>
          </a:prstGeom>
          <a:solidFill>
            <a:srgbClr val="C0504D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JAVA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27" name="フローチャート : 書類 126"/>
          <p:cNvSpPr/>
          <p:nvPr/>
        </p:nvSpPr>
        <p:spPr bwMode="auto">
          <a:xfrm>
            <a:off x="6207552" y="1596872"/>
            <a:ext cx="648000" cy="324000"/>
          </a:xfrm>
          <a:prstGeom prst="flowChartDocument">
            <a:avLst/>
          </a:prstGeom>
          <a:solidFill>
            <a:srgbClr val="4BACC6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XML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128" name="カギ線コネクタ 127"/>
          <p:cNvCxnSpPr>
            <a:stCxn id="122" idx="2"/>
            <a:endCxn id="115" idx="2"/>
          </p:cNvCxnSpPr>
          <p:nvPr/>
        </p:nvCxnSpPr>
        <p:spPr bwMode="auto">
          <a:xfrm rot="16200000" flipH="1">
            <a:off x="3697539" y="1937500"/>
            <a:ext cx="243165" cy="5733805"/>
          </a:xfrm>
          <a:prstGeom prst="bentConnector3">
            <a:avLst>
              <a:gd name="adj1" fmla="val 200738"/>
            </a:avLst>
          </a:prstGeom>
          <a:noFill/>
          <a:ln w="25400" cap="flat" cmpd="sng" algn="ctr">
            <a:solidFill>
              <a:srgbClr val="4BACC6">
                <a:lumMod val="50000"/>
              </a:srgbClr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29" name="フローチャート: 処理 128"/>
          <p:cNvSpPr/>
          <p:nvPr/>
        </p:nvSpPr>
        <p:spPr bwMode="auto">
          <a:xfrm>
            <a:off x="2192649" y="2380958"/>
            <a:ext cx="914400" cy="612648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 smtClean="0">
                <a:solidFill>
                  <a:srgbClr val="4F81BD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Input element info</a:t>
            </a:r>
            <a:endParaRPr lang="ja-JP" altLang="en-US" sz="1200" dirty="0" smtClean="0">
              <a:solidFill>
                <a:srgbClr val="4F81BD">
                  <a:lumMod val="50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30" name="フローチャート: 処理 129"/>
          <p:cNvSpPr/>
          <p:nvPr/>
        </p:nvSpPr>
        <p:spPr bwMode="auto">
          <a:xfrm>
            <a:off x="1735461" y="3810590"/>
            <a:ext cx="914400" cy="612648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4F81BD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Input element info</a:t>
            </a:r>
            <a:endParaRPr lang="ja-JP" altLang="en-US" sz="1200" dirty="0">
              <a:solidFill>
                <a:srgbClr val="4F81BD">
                  <a:lumMod val="50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31" name="フローチャート: 処理 130"/>
          <p:cNvSpPr/>
          <p:nvPr/>
        </p:nvSpPr>
        <p:spPr bwMode="auto">
          <a:xfrm>
            <a:off x="1757235" y="5588558"/>
            <a:ext cx="914400" cy="612648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4F81BD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Input element info</a:t>
            </a:r>
            <a:endParaRPr lang="ja-JP" altLang="en-US" sz="1200" dirty="0">
              <a:solidFill>
                <a:srgbClr val="4F81BD">
                  <a:lumMod val="50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32" name="フローチャート: 処理 131"/>
          <p:cNvSpPr/>
          <p:nvPr/>
        </p:nvSpPr>
        <p:spPr bwMode="auto">
          <a:xfrm>
            <a:off x="3535203" y="4739492"/>
            <a:ext cx="914400" cy="612648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 smtClean="0">
                <a:solidFill>
                  <a:srgbClr val="4F81BD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Business logic needs to be implemented</a:t>
            </a:r>
            <a:endParaRPr lang="ja-JP" altLang="en-US" sz="1200" dirty="0" smtClean="0">
              <a:solidFill>
                <a:srgbClr val="4F81BD">
                  <a:lumMod val="50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33" name="フリーフォーム 132"/>
          <p:cNvSpPr/>
          <p:nvPr/>
        </p:nvSpPr>
        <p:spPr bwMode="auto">
          <a:xfrm>
            <a:off x="5979886" y="5167086"/>
            <a:ext cx="217714" cy="798285"/>
          </a:xfrm>
          <a:custGeom>
            <a:avLst/>
            <a:gdLst>
              <a:gd name="connsiteX0" fmla="*/ 0 w 217714"/>
              <a:gd name="connsiteY0" fmla="*/ 0 h 798285"/>
              <a:gd name="connsiteX1" fmla="*/ 0 w 217714"/>
              <a:gd name="connsiteY1" fmla="*/ 798285 h 798285"/>
              <a:gd name="connsiteX2" fmla="*/ 217714 w 217714"/>
              <a:gd name="connsiteY2" fmla="*/ 798285 h 79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714" h="798285">
                <a:moveTo>
                  <a:pt x="0" y="0"/>
                </a:moveTo>
                <a:lnTo>
                  <a:pt x="0" y="798285"/>
                </a:lnTo>
                <a:lnTo>
                  <a:pt x="217714" y="798285"/>
                </a:lnTo>
              </a:path>
            </a:pathLst>
          </a:custGeom>
          <a:noFill/>
          <a:ln w="25400" cap="flat" cmpd="sng" algn="ctr">
            <a:solidFill>
              <a:srgbClr val="4BACC6">
                <a:lumMod val="50000"/>
              </a:srgbClr>
            </a:solidFill>
            <a:prstDash val="sysDash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34" name="フローチャート: 処理 133"/>
          <p:cNvSpPr/>
          <p:nvPr/>
        </p:nvSpPr>
        <p:spPr bwMode="auto">
          <a:xfrm>
            <a:off x="2778047" y="1583315"/>
            <a:ext cx="914400" cy="235002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 smtClean="0">
                <a:solidFill>
                  <a:srgbClr val="4F81BD">
                    <a:lumMod val="50000"/>
                  </a:srgbClr>
                </a:solidFill>
                <a:latin typeface="HGP創英角ｺﾞｼｯｸUB"/>
                <a:ea typeface="HGP創英角ｺﾞｼｯｸUB"/>
              </a:rPr>
              <a:t>Manual</a:t>
            </a:r>
            <a:endParaRPr lang="ja-JP" altLang="en-US" sz="1200" dirty="0" smtClean="0">
              <a:solidFill>
                <a:srgbClr val="4F81BD">
                  <a:lumMod val="50000"/>
                </a:srgbClr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35" name="フローチャート: 処理 134"/>
          <p:cNvSpPr/>
          <p:nvPr/>
        </p:nvSpPr>
        <p:spPr bwMode="auto">
          <a:xfrm>
            <a:off x="3685175" y="1590575"/>
            <a:ext cx="914400" cy="235002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 smtClean="0">
                <a:solidFill>
                  <a:srgbClr val="C00000"/>
                </a:solidFill>
                <a:latin typeface="HGP創英角ｺﾞｼｯｸUB"/>
                <a:ea typeface="HGP創英角ｺﾞｼｯｸUB"/>
              </a:rPr>
              <a:t>Automatic</a:t>
            </a:r>
            <a:endParaRPr lang="ja-JP" altLang="en-US" sz="1200" dirty="0" smtClean="0">
              <a:solidFill>
                <a:srgbClr val="C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36" name="Title 1"/>
          <p:cNvSpPr>
            <a:spLocks noGrp="1"/>
          </p:cNvSpPr>
          <p:nvPr>
            <p:ph type="title"/>
          </p:nvPr>
        </p:nvSpPr>
        <p:spPr>
          <a:xfrm>
            <a:off x="0" y="145057"/>
            <a:ext cx="3583032" cy="424732"/>
          </a:xfrm>
        </p:spPr>
        <p:txBody>
          <a:bodyPr/>
          <a:lstStyle/>
          <a:p>
            <a:r>
              <a:rPr lang="en-US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Reverse Engineering Trial</a:t>
            </a:r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47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円/楕円 268"/>
          <p:cNvSpPr/>
          <p:nvPr/>
        </p:nvSpPr>
        <p:spPr bwMode="gray">
          <a:xfrm>
            <a:off x="6640943" y="-17722"/>
            <a:ext cx="900000" cy="90000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0" name="円/楕円 269"/>
          <p:cNvSpPr/>
          <p:nvPr/>
        </p:nvSpPr>
        <p:spPr bwMode="gray">
          <a:xfrm>
            <a:off x="6705401" y="42864"/>
            <a:ext cx="792000" cy="792000"/>
          </a:xfrm>
          <a:prstGeom prst="ellipse">
            <a:avLst/>
          </a:prstGeom>
          <a:gradFill rotWithShape="0">
            <a:gsLst>
              <a:gs pos="0">
                <a:srgbClr val="8682B4"/>
              </a:gs>
              <a:gs pos="100000">
                <a:srgbClr val="504B6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kumimoji="0" lang="ja-JP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73" name="テキスト ボックス 272"/>
          <p:cNvSpPr txBox="1"/>
          <p:nvPr/>
        </p:nvSpPr>
        <p:spPr bwMode="gray">
          <a:xfrm>
            <a:off x="6670985" y="138140"/>
            <a:ext cx="91723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Knowledge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Of Legacy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939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ja-JP" sz="1200" kern="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/IF system</a:t>
            </a:r>
            <a:endParaRPr lang="ja-JP" altLang="en-US" sz="1200" kern="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36" name="フローチャート : 複数書類 135"/>
          <p:cNvSpPr/>
          <p:nvPr/>
        </p:nvSpPr>
        <p:spPr bwMode="auto">
          <a:xfrm>
            <a:off x="899592" y="1772816"/>
            <a:ext cx="936000" cy="540000"/>
          </a:xfrm>
          <a:prstGeom prst="flowChartMultidocument">
            <a:avLst/>
          </a:prstGeom>
          <a:solidFill>
            <a:srgbClr val="9BBB59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TASK_LIST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219528" y="770159"/>
            <a:ext cx="8924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ja-JP" sz="2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Example of </a:t>
            </a:r>
            <a:r>
              <a:rPr lang="ja-JP" altLang="en-US" sz="2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“</a:t>
            </a:r>
            <a:r>
              <a:rPr lang="en-US" altLang="ja-JP" sz="2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Task” implementation</a:t>
            </a:r>
          </a:p>
        </p:txBody>
      </p:sp>
      <p:cxnSp>
        <p:nvCxnSpPr>
          <p:cNvPr id="138" name="直線コネクタ 137"/>
          <p:cNvCxnSpPr/>
          <p:nvPr/>
        </p:nvCxnSpPr>
        <p:spPr bwMode="auto">
          <a:xfrm>
            <a:off x="219528" y="1273616"/>
            <a:ext cx="8721272" cy="0"/>
          </a:xfrm>
          <a:prstGeom prst="line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52937"/>
            <a:ext cx="2188800" cy="115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320" y="3068960"/>
            <a:ext cx="2211000" cy="126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52936"/>
            <a:ext cx="2614464" cy="15239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4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855212"/>
            <a:ext cx="2845900" cy="150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フローチャート : 複数書類 142"/>
          <p:cNvSpPr/>
          <p:nvPr/>
        </p:nvSpPr>
        <p:spPr bwMode="auto">
          <a:xfrm>
            <a:off x="7125292" y="1772816"/>
            <a:ext cx="1119116" cy="432000"/>
          </a:xfrm>
          <a:prstGeom prst="flowChartMultidocument">
            <a:avLst/>
          </a:prstGeom>
          <a:solidFill>
            <a:srgbClr val="C0504D">
              <a:lumMod val="75000"/>
            </a:srgbClr>
          </a:solidFill>
          <a:ln w="25400">
            <a:solidFill>
              <a:srgbClr val="4F81BD">
                <a:lumMod val="50000"/>
              </a:srgbClr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 smtClean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TASK</a:t>
            </a:r>
            <a:endParaRPr kumimoji="0" lang="ja-JP" altLang="en-US" sz="1200" b="0" i="0" u="none" strike="noStrike" kern="0" cap="none" spc="0" normalizeH="0" baseline="0" noProof="0" dirty="0" smtClean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144" name="フローチャート : 複数書類 143"/>
          <p:cNvSpPr/>
          <p:nvPr/>
        </p:nvSpPr>
        <p:spPr bwMode="auto">
          <a:xfrm>
            <a:off x="3956940" y="1826816"/>
            <a:ext cx="1119116" cy="432000"/>
          </a:xfrm>
          <a:prstGeom prst="flowChartMultidocument">
            <a:avLst/>
          </a:prstGeom>
          <a:solidFill>
            <a:srgbClr val="C0504D">
              <a:lumMod val="75000"/>
            </a:srgbClr>
          </a:solidFill>
          <a:ln w="25400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200" kern="0" dirty="0">
                <a:ln>
                  <a:solidFill>
                    <a:prstClr val="white">
                      <a:lumMod val="65000"/>
                    </a:prstClr>
                  </a:solidFill>
                </a:ln>
                <a:solidFill>
                  <a:prstClr val="white"/>
                </a:solidFill>
                <a:latin typeface="HGP創英角ｺﾞｼｯｸUB"/>
                <a:ea typeface="HGP創英角ｺﾞｼｯｸUB"/>
              </a:rPr>
              <a:t>TASK</a:t>
            </a:r>
            <a:endParaRPr kumimoji="0" lang="ja-JP" altLang="en-US" sz="1200" kern="0" dirty="0">
              <a:ln>
                <a:solidFill>
                  <a:prstClr val="white">
                    <a:lumMod val="65000"/>
                  </a:prstClr>
                </a:solidFill>
              </a:ln>
              <a:solidFill>
                <a:prstClr val="white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45" name="ストライプ矢印 144"/>
          <p:cNvSpPr/>
          <p:nvPr/>
        </p:nvSpPr>
        <p:spPr bwMode="auto">
          <a:xfrm>
            <a:off x="2008046" y="1795104"/>
            <a:ext cx="1612487" cy="517712"/>
          </a:xfrm>
          <a:prstGeom prst="stripedRightArrow">
            <a:avLst>
              <a:gd name="adj1" fmla="val 61039"/>
              <a:gd name="adj2" fmla="val 51498"/>
            </a:avLst>
          </a:prstGeom>
          <a:gradFill flip="none" rotWithShape="1">
            <a:gsLst>
              <a:gs pos="0">
                <a:srgbClr val="FF9933">
                  <a:alpha val="20000"/>
                </a:srgbClr>
              </a:gs>
              <a:gs pos="100000">
                <a:srgbClr val="E5B82E"/>
              </a:gs>
            </a:gsLst>
            <a:lin ang="18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0" lang="ja-JP" altLang="en-US" kern="0">
              <a:solidFill>
                <a:sysClr val="windowText" lastClr="000080"/>
              </a:solidFill>
            </a:endParaRPr>
          </a:p>
        </p:txBody>
      </p:sp>
      <p:sp>
        <p:nvSpPr>
          <p:cNvPr id="146" name="ストライプ矢印 145"/>
          <p:cNvSpPr/>
          <p:nvPr/>
        </p:nvSpPr>
        <p:spPr bwMode="auto">
          <a:xfrm>
            <a:off x="5407785" y="1761532"/>
            <a:ext cx="1612487" cy="517712"/>
          </a:xfrm>
          <a:prstGeom prst="stripedRightArrow">
            <a:avLst>
              <a:gd name="adj1" fmla="val 61039"/>
              <a:gd name="adj2" fmla="val 51498"/>
            </a:avLst>
          </a:prstGeom>
          <a:gradFill flip="none" rotWithShape="1">
            <a:gsLst>
              <a:gs pos="0">
                <a:srgbClr val="FF9933">
                  <a:alpha val="20000"/>
                </a:srgbClr>
              </a:gs>
              <a:gs pos="100000">
                <a:srgbClr val="E5B82E"/>
              </a:gs>
            </a:gsLst>
            <a:lin ang="18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0" lang="ja-JP" altLang="en-US" kern="0">
              <a:solidFill>
                <a:sysClr val="windowText" lastClr="000080"/>
              </a:solidFill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336290" y="4581128"/>
            <a:ext cx="2075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Put task name in the Task List(excel).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ja-JP" sz="14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14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14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7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Ex. task_definition_DM311006.xlsx</a:t>
            </a:r>
            <a:endParaRPr lang="en-US" altLang="ja-JP" sz="14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3347864" y="4509120"/>
            <a:ext cx="2301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-Execute auto generation script to generate source code.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-Frame of logic(Java) is automatically generated.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14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1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Ex.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1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DM311006TaskBase.java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1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DM311006Task.java</a:t>
            </a:r>
          </a:p>
        </p:txBody>
      </p:sp>
      <p:sp>
        <p:nvSpPr>
          <p:cNvPr id="149" name="テキスト ボックス 148"/>
          <p:cNvSpPr txBox="1"/>
          <p:nvPr/>
        </p:nvSpPr>
        <p:spPr>
          <a:xfrm>
            <a:off x="6355282" y="4509120"/>
            <a:ext cx="28252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-Write business logic in generated source code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14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14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14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14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1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Ex.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1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DM311006Task.java</a:t>
            </a:r>
          </a:p>
        </p:txBody>
      </p:sp>
      <p:sp>
        <p:nvSpPr>
          <p:cNvPr id="150" name="正方形/長方形 149"/>
          <p:cNvSpPr/>
          <p:nvPr/>
        </p:nvSpPr>
        <p:spPr bwMode="auto">
          <a:xfrm>
            <a:off x="7579126" y="3584758"/>
            <a:ext cx="1368000" cy="322898"/>
          </a:xfrm>
          <a:prstGeom prst="rect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100" dirty="0" smtClean="0">
              <a:latin typeface="Calibri" panose="020F0502020204030204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1" name="線吹き出し 2 150"/>
          <p:cNvSpPr/>
          <p:nvPr/>
        </p:nvSpPr>
        <p:spPr bwMode="auto">
          <a:xfrm>
            <a:off x="7669818" y="2314480"/>
            <a:ext cx="1623172" cy="432048"/>
          </a:xfrm>
          <a:prstGeom prst="callout2">
            <a:avLst>
              <a:gd name="adj1" fmla="val 54024"/>
              <a:gd name="adj2" fmla="val 1838"/>
              <a:gd name="adj3" fmla="val 186300"/>
              <a:gd name="adj4" fmla="val -23709"/>
              <a:gd name="adj5" fmla="val 294748"/>
              <a:gd name="adj6" fmla="val -504"/>
            </a:avLst>
          </a:prstGeom>
          <a:noFill/>
          <a:ln w="12700" cap="flat" cmpd="sng" algn="ctr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1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Meiryo UI" panose="020B0604030504040204" pitchFamily="50" charset="-128"/>
              </a:rPr>
              <a:t>Business Logic</a:t>
            </a:r>
            <a:endParaRPr kumimoji="1" lang="ja-JP" altLang="en-US" sz="11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52" name="直線コネクタ 151"/>
          <p:cNvCxnSpPr/>
          <p:nvPr/>
        </p:nvCxnSpPr>
        <p:spPr bwMode="auto">
          <a:xfrm>
            <a:off x="251520" y="5733256"/>
            <a:ext cx="210103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コネクタ 152"/>
          <p:cNvCxnSpPr/>
          <p:nvPr/>
        </p:nvCxnSpPr>
        <p:spPr bwMode="auto">
          <a:xfrm>
            <a:off x="3131840" y="5745956"/>
            <a:ext cx="2556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コネクタ 153"/>
          <p:cNvCxnSpPr/>
          <p:nvPr/>
        </p:nvCxnSpPr>
        <p:spPr bwMode="auto">
          <a:xfrm>
            <a:off x="6192464" y="5745956"/>
            <a:ext cx="2556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Title 1"/>
          <p:cNvSpPr>
            <a:spLocks noGrp="1"/>
          </p:cNvSpPr>
          <p:nvPr>
            <p:ph type="title"/>
          </p:nvPr>
        </p:nvSpPr>
        <p:spPr>
          <a:xfrm>
            <a:off x="0" y="145057"/>
            <a:ext cx="3583032" cy="424732"/>
          </a:xfrm>
        </p:spPr>
        <p:txBody>
          <a:bodyPr/>
          <a:lstStyle/>
          <a:p>
            <a:r>
              <a:rPr lang="en-US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Reverse Engineering Trial</a:t>
            </a:r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278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27517" y="1437033"/>
            <a:ext cx="1074333" cy="646331"/>
          </a:xfrm>
        </p:spPr>
        <p:txBody>
          <a:bodyPr/>
          <a:lstStyle/>
          <a:p>
            <a:r>
              <a:rPr kumimoji="1" lang="en-US" altLang="ja-JP" sz="4000" dirty="0" err="1" smtClean="0"/>
              <a:t>CoE</a:t>
            </a:r>
            <a:endParaRPr kumimoji="1" lang="ja-JP" altLang="en-US" sz="4000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>
                <a:solidFill>
                  <a:prstClr val="black"/>
                </a:solidFill>
                <a:ea typeface="HGPｺﾞｼｯｸE"/>
              </a:rPr>
              <a:pPr>
                <a:defRPr/>
              </a:pPr>
              <a:t>4</a:t>
            </a:fld>
            <a:endParaRPr lang="en-US" altLang="ja-JP">
              <a:solidFill>
                <a:prstClr val="black"/>
              </a:solidFill>
              <a:ea typeface="HGPｺﾞｼｯｸE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 bwMode="gray">
          <a:xfrm>
            <a:off x="2143187" y="2823738"/>
            <a:ext cx="4842992" cy="6463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4000" kern="0" dirty="0" smtClean="0">
                <a:solidFill>
                  <a:srgbClr val="C00000"/>
                </a:solidFill>
              </a:rPr>
              <a:t>C</a:t>
            </a:r>
            <a:r>
              <a:rPr lang="en-US" altLang="ja-JP" sz="4000" kern="0" dirty="0" smtClean="0"/>
              <a:t>enter </a:t>
            </a:r>
            <a:r>
              <a:rPr lang="en-US" altLang="ja-JP" sz="4000" kern="0" dirty="0" smtClean="0">
                <a:solidFill>
                  <a:srgbClr val="C00000"/>
                </a:solidFill>
              </a:rPr>
              <a:t>o</a:t>
            </a:r>
            <a:r>
              <a:rPr lang="en-US" altLang="ja-JP" sz="4000" kern="0" dirty="0" smtClean="0"/>
              <a:t>f </a:t>
            </a:r>
            <a:r>
              <a:rPr lang="en-US" altLang="ja-JP" sz="4000" kern="0" dirty="0" smtClean="0">
                <a:solidFill>
                  <a:srgbClr val="C00000"/>
                </a:solidFill>
              </a:rPr>
              <a:t>E</a:t>
            </a:r>
            <a:r>
              <a:rPr lang="en-US" altLang="ja-JP" sz="4000" kern="0" dirty="0" smtClean="0"/>
              <a:t>xcellence</a:t>
            </a:r>
            <a:endParaRPr lang="ja-JP" altLang="en-US" sz="4000" kern="0" dirty="0"/>
          </a:p>
        </p:txBody>
      </p:sp>
      <p:sp>
        <p:nvSpPr>
          <p:cNvPr id="5" name="ストライプ矢印 4"/>
          <p:cNvSpPr/>
          <p:nvPr/>
        </p:nvSpPr>
        <p:spPr bwMode="auto">
          <a:xfrm rot="5400000">
            <a:off x="4231166" y="2025058"/>
            <a:ext cx="667034" cy="856343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 bwMode="gray">
          <a:xfrm>
            <a:off x="1367334" y="5225839"/>
            <a:ext cx="6394699" cy="757130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4800" kern="0" dirty="0" smtClean="0"/>
              <a:t>What is </a:t>
            </a:r>
            <a:r>
              <a:rPr lang="en-US" altLang="ja-JP" sz="4800" kern="0" dirty="0" err="1" smtClean="0"/>
              <a:t>CoE</a:t>
            </a:r>
            <a:r>
              <a:rPr lang="en-US" altLang="ja-JP" sz="4800" kern="0" dirty="0" smtClean="0"/>
              <a:t> </a:t>
            </a:r>
            <a:r>
              <a:rPr lang="en-US" altLang="ja-JP" sz="4800" u="sng" kern="0" dirty="0" smtClean="0">
                <a:solidFill>
                  <a:srgbClr val="C00000"/>
                </a:solidFill>
              </a:rPr>
              <a:t>in Nissan</a:t>
            </a:r>
            <a:r>
              <a:rPr lang="en-US" altLang="ja-JP" sz="4800" kern="0" dirty="0">
                <a:solidFill>
                  <a:srgbClr val="C00000"/>
                </a:solidFill>
              </a:rPr>
              <a:t>?</a:t>
            </a:r>
            <a:endParaRPr lang="ja-JP" altLang="en-US" sz="4800" kern="0" dirty="0"/>
          </a:p>
        </p:txBody>
      </p:sp>
      <p:sp>
        <p:nvSpPr>
          <p:cNvPr id="7" name="ストライプ矢印 6"/>
          <p:cNvSpPr/>
          <p:nvPr/>
        </p:nvSpPr>
        <p:spPr bwMode="auto">
          <a:xfrm rot="5400000">
            <a:off x="3926054" y="3882572"/>
            <a:ext cx="1277259" cy="856343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398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191" y="179482"/>
            <a:ext cx="5937844" cy="424732"/>
          </a:xfrm>
        </p:spPr>
        <p:txBody>
          <a:bodyPr/>
          <a:lstStyle/>
          <a:p>
            <a:r>
              <a:rPr lang="en-US" altLang="ja-JP" dirty="0" smtClean="0"/>
              <a:t>Renault-Nissan Alliance </a:t>
            </a:r>
            <a:r>
              <a:rPr lang="en-US" altLang="ja-JP" dirty="0"/>
              <a:t>I</a:t>
            </a:r>
            <a:r>
              <a:rPr lang="en-US" altLang="ja-JP" dirty="0" smtClean="0"/>
              <a:t>ntegration </a:t>
            </a:r>
            <a:r>
              <a:rPr lang="en-US" altLang="ja-JP" dirty="0"/>
              <a:t>P</a:t>
            </a:r>
            <a:r>
              <a:rPr lang="en-US" altLang="ja-JP" dirty="0" smtClean="0"/>
              <a:t>roject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4" name="正方形/長方形 3"/>
          <p:cNvSpPr/>
          <p:nvPr/>
        </p:nvSpPr>
        <p:spPr bwMode="auto">
          <a:xfrm>
            <a:off x="95535" y="1981199"/>
            <a:ext cx="8884691" cy="44196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108000" rtlCol="0" anchor="t" anchorCtr="0">
            <a:noAutofit/>
          </a:bodyPr>
          <a:lstStyle/>
          <a:p>
            <a:pPr algn="ctr"/>
            <a:r>
              <a:rPr lang="en-US" altLang="ja-JP" sz="1800" dirty="0">
                <a:solidFill>
                  <a:schemeClr val="accent5">
                    <a:lumMod val="75000"/>
                  </a:schemeClr>
                </a:solidFill>
              </a:rPr>
              <a:t>Renault-Nissan Alliance Integration Project</a:t>
            </a:r>
            <a:r>
              <a:rPr lang="ja-JP" altLang="en-US" sz="1800" u="sng" dirty="0" smtClean="0">
                <a:solidFill>
                  <a:schemeClr val="accent5">
                    <a:lumMod val="75000"/>
                  </a:schemeClr>
                </a:solidFill>
              </a:rPr>
              <a:t>（</a:t>
            </a:r>
            <a:r>
              <a:rPr lang="en-US" altLang="ja-JP" sz="1800" u="sng" dirty="0" smtClean="0">
                <a:solidFill>
                  <a:schemeClr val="accent5">
                    <a:lumMod val="75000"/>
                  </a:schemeClr>
                </a:solidFill>
              </a:rPr>
              <a:t>from Jan, 2014</a:t>
            </a:r>
            <a:r>
              <a:rPr lang="ja-JP" altLang="en-US" sz="1800" u="sng" dirty="0" smtClean="0">
                <a:solidFill>
                  <a:schemeClr val="accent5">
                    <a:lumMod val="75000"/>
                  </a:schemeClr>
                </a:solidFill>
              </a:rPr>
              <a:t>）</a:t>
            </a:r>
            <a:endParaRPr kumimoji="1" lang="ja-JP" altLang="en-US" sz="1800" u="sng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Rectangle 3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372789" y="2471523"/>
            <a:ext cx="644736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400" dirty="0" smtClean="0">
                <a:solidFill>
                  <a:schemeClr val="tx1"/>
                </a:solidFill>
              </a:rPr>
              <a:t>Common Module Family development / Advanced Development /Power Train development /System Development / Integration of Research Center</a:t>
            </a:r>
            <a:endParaRPr lang="ja-JP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Rectangle 38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372789" y="4055699"/>
            <a:ext cx="644736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400" dirty="0" smtClean="0">
                <a:solidFill>
                  <a:schemeClr val="tx1"/>
                </a:solidFill>
              </a:rPr>
              <a:t>It has been more than 10 years since Common Procurement Organization was built. </a:t>
            </a:r>
            <a:r>
              <a:rPr lang="en-US" altLang="ja-JP" sz="1400" dirty="0">
                <a:solidFill>
                  <a:schemeClr val="tx1"/>
                </a:solidFill>
              </a:rPr>
              <a:t>Will </a:t>
            </a:r>
            <a:r>
              <a:rPr lang="en-US" altLang="ja-JP" sz="1400" dirty="0" smtClean="0">
                <a:solidFill>
                  <a:schemeClr val="tx1"/>
                </a:solidFill>
              </a:rPr>
              <a:t>accelerate effectiveness of integration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8" name="Rectangle 38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372789" y="3263611"/>
            <a:ext cx="644736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400" dirty="0" smtClean="0">
                <a:solidFill>
                  <a:schemeClr val="tx1"/>
                </a:solidFill>
              </a:rPr>
              <a:t>Global Production Strategy, Production Execution Technology and SCM</a:t>
            </a:r>
          </a:p>
        </p:txBody>
      </p:sp>
      <p:sp>
        <p:nvSpPr>
          <p:cNvPr id="19" name="Rectangle 13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22471" y="2471523"/>
            <a:ext cx="2052000" cy="648072"/>
          </a:xfrm>
          <a:prstGeom prst="rect">
            <a:avLst/>
          </a:prstGeom>
          <a:solidFill>
            <a:srgbClr val="003F66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400" kern="0" dirty="0" smtClean="0">
                <a:solidFill>
                  <a:srgbClr val="FFFFFF"/>
                </a:solidFill>
                <a:latin typeface="+mn-ea"/>
                <a:ea typeface="+mn-ea"/>
              </a:rPr>
              <a:t>Research/Development</a:t>
            </a:r>
          </a:p>
        </p:txBody>
      </p:sp>
      <p:sp>
        <p:nvSpPr>
          <p:cNvPr id="20" name="Rectangle 13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22471" y="4055699"/>
            <a:ext cx="2052000" cy="648072"/>
          </a:xfrm>
          <a:prstGeom prst="rect">
            <a:avLst/>
          </a:prstGeom>
          <a:solidFill>
            <a:srgbClr val="003F66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600" kern="0" dirty="0" smtClean="0">
                <a:solidFill>
                  <a:srgbClr val="FFFFFF"/>
                </a:solidFill>
                <a:latin typeface="+mn-ea"/>
                <a:ea typeface="+mn-ea"/>
              </a:rPr>
              <a:t>Procurement</a:t>
            </a:r>
          </a:p>
        </p:txBody>
      </p:sp>
      <p:sp>
        <p:nvSpPr>
          <p:cNvPr id="21" name="Rectangle 13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22471" y="3263611"/>
            <a:ext cx="2052000" cy="648072"/>
          </a:xfrm>
          <a:prstGeom prst="rect">
            <a:avLst/>
          </a:prstGeom>
          <a:solidFill>
            <a:srgbClr val="003F66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400" kern="0" dirty="0">
                <a:solidFill>
                  <a:srgbClr val="FFFFFF"/>
                </a:solidFill>
                <a:latin typeface="+mn-ea"/>
                <a:ea typeface="+mn-ea"/>
              </a:rPr>
              <a:t>Production Engineering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400" kern="0" dirty="0">
                <a:solidFill>
                  <a:srgbClr val="FFFFFF"/>
                </a:solidFill>
                <a:latin typeface="+mn-ea"/>
                <a:ea typeface="+mn-ea"/>
              </a:rPr>
              <a:t>Logistics</a:t>
            </a:r>
          </a:p>
        </p:txBody>
      </p:sp>
      <p:sp>
        <p:nvSpPr>
          <p:cNvPr id="22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22471" y="4847787"/>
            <a:ext cx="2052000" cy="648072"/>
          </a:xfrm>
          <a:prstGeom prst="rect">
            <a:avLst/>
          </a:prstGeom>
          <a:solidFill>
            <a:srgbClr val="003F66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600" kern="0" dirty="0" smtClean="0">
                <a:solidFill>
                  <a:srgbClr val="FFFFFF"/>
                </a:solidFill>
                <a:latin typeface="+mn-ea"/>
                <a:ea typeface="+mn-ea"/>
              </a:rPr>
              <a:t>Human Resource</a:t>
            </a:r>
          </a:p>
        </p:txBody>
      </p:sp>
      <p:sp>
        <p:nvSpPr>
          <p:cNvPr id="23" name="Rectangle 3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2372789" y="4847787"/>
            <a:ext cx="644736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400" dirty="0" smtClean="0">
                <a:solidFill>
                  <a:schemeClr val="tx1"/>
                </a:solidFill>
              </a:rPr>
              <a:t>Global talent management policy</a:t>
            </a:r>
          </a:p>
          <a:p>
            <a:r>
              <a:rPr lang="en-US" altLang="ja-JP" sz="1400" dirty="0" smtClean="0">
                <a:solidFill>
                  <a:schemeClr val="tx1"/>
                </a:solidFill>
              </a:rPr>
              <a:t>Common human resource management process for alliance</a:t>
            </a:r>
          </a:p>
        </p:txBody>
      </p:sp>
      <p:sp>
        <p:nvSpPr>
          <p:cNvPr id="24" name="Rectangle 13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222471" y="5639875"/>
            <a:ext cx="2052000" cy="648072"/>
          </a:xfrm>
          <a:prstGeom prst="rect">
            <a:avLst/>
          </a:prstGeom>
          <a:solidFill>
            <a:srgbClr val="003F66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600" kern="0" dirty="0" smtClean="0">
                <a:solidFill>
                  <a:srgbClr val="FFFFFF"/>
                </a:solidFill>
                <a:latin typeface="+mn-ea"/>
                <a:ea typeface="+mn-ea"/>
              </a:rPr>
              <a:t>IS/IT Contribution</a:t>
            </a:r>
          </a:p>
        </p:txBody>
      </p:sp>
      <p:sp>
        <p:nvSpPr>
          <p:cNvPr id="25" name="Rectangle 38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2372789" y="5639875"/>
            <a:ext cx="644736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193675" lvl="1" indent="-192088" defTabSz="895350" fontAlgn="auto">
              <a:spcBef>
                <a:spcPts val="0"/>
              </a:spcBef>
              <a:spcAft>
                <a:spcPts val="0"/>
              </a:spcAft>
              <a:buClr>
                <a:srgbClr val="002960"/>
              </a:buClr>
              <a:buSzPct val="125000"/>
              <a:defRPr/>
            </a:pPr>
            <a:r>
              <a:rPr lang="en-US" altLang="ja-JP" sz="1400" dirty="0" smtClean="0">
                <a:solidFill>
                  <a:schemeClr val="tx1"/>
                </a:solidFill>
              </a:rPr>
              <a:t>Common IT/IS Solution for Alliance</a:t>
            </a:r>
          </a:p>
          <a:p>
            <a:pPr marL="193675" lvl="1" indent="-192088" defTabSz="895350" fontAlgn="auto">
              <a:spcBef>
                <a:spcPts val="0"/>
              </a:spcBef>
              <a:spcAft>
                <a:spcPts val="0"/>
              </a:spcAft>
              <a:buClr>
                <a:srgbClr val="002960"/>
              </a:buClr>
              <a:buSzPct val="125000"/>
              <a:defRPr/>
            </a:pPr>
            <a:r>
              <a:rPr lang="en-US" altLang="ja-JP" sz="1400" dirty="0" smtClean="0">
                <a:solidFill>
                  <a:schemeClr val="tx1"/>
                </a:solidFill>
              </a:rPr>
              <a:t>Standardized solution will be applied to alliance with Common Framework</a:t>
            </a:r>
            <a:endParaRPr kumimoji="0" lang="en-US" altLang="ja-JP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W:\MyDocument\デスクトップ\Renault-logo-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332" y="704898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W:\MyDocument\デスクトップ\car_logo_PNG1658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51689" y="903954"/>
            <a:ext cx="1185863" cy="101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9724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191" y="179482"/>
            <a:ext cx="5937844" cy="424732"/>
          </a:xfrm>
        </p:spPr>
        <p:txBody>
          <a:bodyPr/>
          <a:lstStyle/>
          <a:p>
            <a:r>
              <a:rPr lang="en-US" altLang="ja-JP" dirty="0" smtClean="0"/>
              <a:t>Renault-Nissan Alliance </a:t>
            </a:r>
            <a:r>
              <a:rPr lang="en-US" altLang="ja-JP" dirty="0"/>
              <a:t>I</a:t>
            </a:r>
            <a:r>
              <a:rPr lang="en-US" altLang="ja-JP" dirty="0" smtClean="0"/>
              <a:t>ntegration </a:t>
            </a:r>
            <a:r>
              <a:rPr lang="en-US" altLang="ja-JP" dirty="0"/>
              <a:t>P</a:t>
            </a:r>
            <a:r>
              <a:rPr lang="en-US" altLang="ja-JP" dirty="0" smtClean="0"/>
              <a:t>roject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4" name="正方形/長方形 3"/>
          <p:cNvSpPr/>
          <p:nvPr/>
        </p:nvSpPr>
        <p:spPr bwMode="auto">
          <a:xfrm>
            <a:off x="95535" y="1981199"/>
            <a:ext cx="8884691" cy="44196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108000" rtlCol="0" anchor="t" anchorCtr="0">
            <a:noAutofit/>
          </a:bodyPr>
          <a:lstStyle/>
          <a:p>
            <a:pPr algn="ctr"/>
            <a:r>
              <a:rPr lang="en-US" altLang="ja-JP" sz="1800" dirty="0">
                <a:solidFill>
                  <a:schemeClr val="accent5">
                    <a:lumMod val="75000"/>
                  </a:schemeClr>
                </a:solidFill>
              </a:rPr>
              <a:t>Renault-Nissan Alliance Integration Project</a:t>
            </a:r>
            <a:r>
              <a:rPr lang="ja-JP" altLang="en-US" sz="1800" u="sng" dirty="0" smtClean="0">
                <a:solidFill>
                  <a:schemeClr val="accent5">
                    <a:lumMod val="75000"/>
                  </a:schemeClr>
                </a:solidFill>
              </a:rPr>
              <a:t>（</a:t>
            </a:r>
            <a:r>
              <a:rPr lang="en-US" altLang="ja-JP" sz="1800" u="sng" dirty="0" smtClean="0">
                <a:solidFill>
                  <a:schemeClr val="accent5">
                    <a:lumMod val="75000"/>
                  </a:schemeClr>
                </a:solidFill>
              </a:rPr>
              <a:t>from Jan, 2014</a:t>
            </a:r>
            <a:r>
              <a:rPr lang="ja-JP" altLang="en-US" sz="1800" u="sng" dirty="0" smtClean="0">
                <a:solidFill>
                  <a:schemeClr val="accent5">
                    <a:lumMod val="75000"/>
                  </a:schemeClr>
                </a:solidFill>
              </a:rPr>
              <a:t>）</a:t>
            </a:r>
            <a:endParaRPr kumimoji="1" lang="ja-JP" altLang="en-US" sz="1800" u="sng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Rectangle 3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372789" y="2471523"/>
            <a:ext cx="644736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400" dirty="0" smtClean="0">
                <a:solidFill>
                  <a:schemeClr val="tx1"/>
                </a:solidFill>
              </a:rPr>
              <a:t>Common Module Family development / Advanced Development /Power Train development /System Development / Integration of Research Center</a:t>
            </a:r>
            <a:endParaRPr lang="ja-JP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Rectangle 38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372789" y="4055699"/>
            <a:ext cx="644736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400" dirty="0" smtClean="0">
                <a:solidFill>
                  <a:schemeClr val="tx1"/>
                </a:solidFill>
              </a:rPr>
              <a:t>It has been more than 10 years since Common Procurement Organization was built. </a:t>
            </a:r>
            <a:r>
              <a:rPr lang="en-US" altLang="ja-JP" sz="1400" dirty="0">
                <a:solidFill>
                  <a:schemeClr val="tx1"/>
                </a:solidFill>
              </a:rPr>
              <a:t>Will </a:t>
            </a:r>
            <a:r>
              <a:rPr lang="en-US" altLang="ja-JP" sz="1400" dirty="0" smtClean="0">
                <a:solidFill>
                  <a:schemeClr val="tx1"/>
                </a:solidFill>
              </a:rPr>
              <a:t>accelerate effectiveness of integration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8" name="Rectangle 38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372789" y="3263611"/>
            <a:ext cx="644736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400" dirty="0" smtClean="0">
                <a:solidFill>
                  <a:schemeClr val="tx1"/>
                </a:solidFill>
              </a:rPr>
              <a:t>Global Production Strategy, Production Execution Technology and SCM</a:t>
            </a:r>
          </a:p>
        </p:txBody>
      </p:sp>
      <p:sp>
        <p:nvSpPr>
          <p:cNvPr id="19" name="Rectangle 13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22471" y="2471523"/>
            <a:ext cx="2052000" cy="648072"/>
          </a:xfrm>
          <a:prstGeom prst="rect">
            <a:avLst/>
          </a:prstGeom>
          <a:solidFill>
            <a:srgbClr val="003F66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400" kern="0" dirty="0" smtClean="0">
                <a:solidFill>
                  <a:srgbClr val="FFFFFF"/>
                </a:solidFill>
                <a:latin typeface="+mn-ea"/>
                <a:ea typeface="+mn-ea"/>
              </a:rPr>
              <a:t>Research/Development</a:t>
            </a:r>
          </a:p>
        </p:txBody>
      </p:sp>
      <p:sp>
        <p:nvSpPr>
          <p:cNvPr id="20" name="Rectangle 13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22471" y="4055699"/>
            <a:ext cx="2052000" cy="648072"/>
          </a:xfrm>
          <a:prstGeom prst="rect">
            <a:avLst/>
          </a:prstGeom>
          <a:solidFill>
            <a:srgbClr val="003F66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600" kern="0" dirty="0" smtClean="0">
                <a:solidFill>
                  <a:srgbClr val="FFFFFF"/>
                </a:solidFill>
                <a:latin typeface="+mn-ea"/>
                <a:ea typeface="+mn-ea"/>
              </a:rPr>
              <a:t>Procurement</a:t>
            </a:r>
          </a:p>
        </p:txBody>
      </p:sp>
      <p:sp>
        <p:nvSpPr>
          <p:cNvPr id="21" name="Rectangle 13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22471" y="3263611"/>
            <a:ext cx="2052000" cy="648072"/>
          </a:xfrm>
          <a:prstGeom prst="rect">
            <a:avLst/>
          </a:prstGeom>
          <a:solidFill>
            <a:srgbClr val="003F66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400" kern="0" dirty="0">
                <a:solidFill>
                  <a:srgbClr val="FFFFFF"/>
                </a:solidFill>
                <a:latin typeface="+mn-ea"/>
                <a:ea typeface="+mn-ea"/>
              </a:rPr>
              <a:t>Production Engineering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400" kern="0" dirty="0">
                <a:solidFill>
                  <a:srgbClr val="FFFFFF"/>
                </a:solidFill>
                <a:latin typeface="+mn-ea"/>
                <a:ea typeface="+mn-ea"/>
              </a:rPr>
              <a:t>Logistics</a:t>
            </a:r>
          </a:p>
        </p:txBody>
      </p:sp>
      <p:sp>
        <p:nvSpPr>
          <p:cNvPr id="22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22471" y="4847787"/>
            <a:ext cx="2052000" cy="648072"/>
          </a:xfrm>
          <a:prstGeom prst="rect">
            <a:avLst/>
          </a:prstGeom>
          <a:solidFill>
            <a:srgbClr val="003F66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ja-JP" sz="1600" kern="0" dirty="0" smtClean="0">
                <a:solidFill>
                  <a:srgbClr val="FFFFFF"/>
                </a:solidFill>
                <a:latin typeface="+mn-ea"/>
                <a:ea typeface="+mn-ea"/>
              </a:rPr>
              <a:t>Human Resource</a:t>
            </a:r>
          </a:p>
        </p:txBody>
      </p:sp>
      <p:sp>
        <p:nvSpPr>
          <p:cNvPr id="23" name="Rectangle 3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2372789" y="4847787"/>
            <a:ext cx="644736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400" dirty="0" smtClean="0">
                <a:solidFill>
                  <a:schemeClr val="tx1"/>
                </a:solidFill>
              </a:rPr>
              <a:t>Global talent management policy</a:t>
            </a:r>
          </a:p>
          <a:p>
            <a:r>
              <a:rPr lang="en-US" altLang="ja-JP" sz="1400" dirty="0" smtClean="0">
                <a:solidFill>
                  <a:schemeClr val="tx1"/>
                </a:solidFill>
              </a:rPr>
              <a:t>Common human resource management process for alliance</a:t>
            </a:r>
          </a:p>
        </p:txBody>
      </p:sp>
      <p:sp>
        <p:nvSpPr>
          <p:cNvPr id="24" name="Rectangle 13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222471" y="5639875"/>
            <a:ext cx="2052000" cy="648072"/>
          </a:xfrm>
          <a:prstGeom prst="rect">
            <a:avLst/>
          </a:prstGeom>
          <a:solidFill>
            <a:srgbClr val="003F66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73152" rIns="36000" bIns="73152" anchor="ctr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1600" kern="0" dirty="0" smtClean="0">
                <a:solidFill>
                  <a:srgbClr val="FFFFFF"/>
                </a:solidFill>
                <a:latin typeface="+mn-ea"/>
                <a:ea typeface="+mn-ea"/>
              </a:rPr>
              <a:t>IS/IT Contribution</a:t>
            </a:r>
          </a:p>
        </p:txBody>
      </p:sp>
      <p:sp>
        <p:nvSpPr>
          <p:cNvPr id="25" name="Rectangle 38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2372789" y="5639875"/>
            <a:ext cx="644736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193675" lvl="1" indent="-192088" defTabSz="895350" fontAlgn="auto">
              <a:spcBef>
                <a:spcPts val="0"/>
              </a:spcBef>
              <a:spcAft>
                <a:spcPts val="0"/>
              </a:spcAft>
              <a:buClr>
                <a:srgbClr val="002960"/>
              </a:buClr>
              <a:buSzPct val="125000"/>
              <a:defRPr/>
            </a:pPr>
            <a:r>
              <a:rPr lang="en-US" altLang="ja-JP" sz="1400" dirty="0" smtClean="0">
                <a:solidFill>
                  <a:schemeClr val="tx1"/>
                </a:solidFill>
              </a:rPr>
              <a:t>Common IT/IS Solution for Alliance</a:t>
            </a:r>
          </a:p>
          <a:p>
            <a:pPr marL="193675" lvl="1" indent="-192088" defTabSz="895350" fontAlgn="auto">
              <a:spcBef>
                <a:spcPts val="0"/>
              </a:spcBef>
              <a:spcAft>
                <a:spcPts val="0"/>
              </a:spcAft>
              <a:buClr>
                <a:srgbClr val="002960"/>
              </a:buClr>
              <a:buSzPct val="125000"/>
              <a:defRPr/>
            </a:pPr>
            <a:r>
              <a:rPr lang="en-US" altLang="ja-JP" sz="1400" dirty="0" smtClean="0">
                <a:solidFill>
                  <a:schemeClr val="tx1"/>
                </a:solidFill>
              </a:rPr>
              <a:t>Standardized solution will be applied to alliance with Common Framework</a:t>
            </a:r>
            <a:endParaRPr kumimoji="0" lang="en-US" altLang="ja-JP" sz="1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W:\MyDocument\デスクトップ\Renault-logo-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332" y="704898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W:\MyDocument\デスクトップ\car_logo_PNG1658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51689" y="903954"/>
            <a:ext cx="1185863" cy="101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176136" y="3228397"/>
            <a:ext cx="8712370" cy="754360"/>
          </a:xfrm>
          <a:prstGeom prst="roundRect">
            <a:avLst>
              <a:gd name="adj" fmla="val 7696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 sz="200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7" name="Oval 8"/>
          <p:cNvSpPr>
            <a:spLocks noChangeArrowheads="1"/>
          </p:cNvSpPr>
          <p:nvPr/>
        </p:nvSpPr>
        <p:spPr bwMode="auto">
          <a:xfrm>
            <a:off x="176136" y="5595079"/>
            <a:ext cx="8712370" cy="754360"/>
          </a:xfrm>
          <a:prstGeom prst="roundRect">
            <a:avLst>
              <a:gd name="adj" fmla="val 7696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 sz="200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176136" y="4026299"/>
            <a:ext cx="8712370" cy="1527599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3215802" y="3470979"/>
            <a:ext cx="2520000" cy="2520000"/>
            <a:chOff x="1435716" y="4129065"/>
            <a:chExt cx="1008000" cy="1008000"/>
          </a:xfrm>
        </p:grpSpPr>
        <p:sp>
          <p:nvSpPr>
            <p:cNvPr id="30" name="円/楕円 29"/>
            <p:cNvSpPr/>
            <p:nvPr/>
          </p:nvSpPr>
          <p:spPr bwMode="gray">
            <a:xfrm>
              <a:off x="1435716" y="4129065"/>
              <a:ext cx="1008000" cy="1008000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9525">
              <a:noFill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31" name="円/楕円 30"/>
            <p:cNvSpPr/>
            <p:nvPr/>
          </p:nvSpPr>
          <p:spPr bwMode="gray">
            <a:xfrm>
              <a:off x="1489770" y="4188871"/>
              <a:ext cx="900000" cy="900000"/>
            </a:xfrm>
            <a:prstGeom prst="ellipse">
              <a:avLst/>
            </a:prstGeom>
            <a:gradFill rotWithShape="0">
              <a:gsLst>
                <a:gs pos="0">
                  <a:srgbClr val="BA4E56"/>
                </a:gs>
                <a:gs pos="63000">
                  <a:srgbClr val="772335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 bwMode="gray">
            <a:xfrm>
              <a:off x="1723328" y="4488387"/>
              <a:ext cx="447558" cy="295466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42939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ja-JP" sz="4800" kern="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ｺﾞｼｯｸE"/>
                </a:rPr>
                <a:t>COE</a:t>
              </a:r>
              <a:endParaRPr lang="ja-JP" altLang="en-US" sz="12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ｺﾞｼｯｸE"/>
              </a:endParaRPr>
            </a:p>
          </p:txBody>
        </p:sp>
      </p:grpSp>
      <p:sp>
        <p:nvSpPr>
          <p:cNvPr id="33" name="正方形/長方形 32"/>
          <p:cNvSpPr/>
          <p:nvPr/>
        </p:nvSpPr>
        <p:spPr bwMode="auto">
          <a:xfrm>
            <a:off x="222471" y="2455158"/>
            <a:ext cx="8712370" cy="675829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gray">
          <a:xfrm>
            <a:off x="5801579" y="4233875"/>
            <a:ext cx="3328473" cy="1015663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2000" kern="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Biz/IS will proceed these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2000" kern="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Activities together as one “</a:t>
            </a:r>
            <a:r>
              <a:rPr kumimoji="0" lang="en-US" altLang="ja-JP" sz="2000" kern="0" dirty="0" err="1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CoE</a:t>
            </a:r>
            <a:r>
              <a:rPr kumimoji="0" lang="en-US" altLang="ja-JP" sz="2000" kern="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” project,.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gray">
          <a:xfrm>
            <a:off x="222471" y="4393529"/>
            <a:ext cx="3328473" cy="707886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2000" kern="0" dirty="0" err="1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CoE</a:t>
            </a:r>
            <a:r>
              <a:rPr kumimoji="0" lang="en-US" altLang="ja-JP" sz="2000" kern="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 is one of the integration Activities.</a:t>
            </a:r>
            <a:endParaRPr kumimoji="0" lang="en-US" altLang="ja-JP" sz="2000" kern="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7351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 txBox="1">
            <a:spLocks/>
          </p:cNvSpPr>
          <p:nvPr/>
        </p:nvSpPr>
        <p:spPr bwMode="auto">
          <a:xfrm>
            <a:off x="379223" y="810715"/>
            <a:ext cx="8478174" cy="409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66"/>
              </a:buClr>
              <a:buSzPct val="110000"/>
              <a:buFont typeface="Wingdings" pitchFamily="2" charset="2"/>
              <a:buChar char="n"/>
              <a:defRPr kumimoji="1" sz="2400">
                <a:solidFill>
                  <a:srgbClr val="000000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95BB"/>
              </a:buClr>
              <a:buSzPct val="60000"/>
              <a:buFont typeface="Wingdings" pitchFamily="2" charset="2"/>
              <a:buChar char="n"/>
              <a:defRPr kumimoji="1" sz="2000">
                <a:solidFill>
                  <a:srgbClr val="000000"/>
                </a:solidFill>
                <a:latin typeface="Verdana" pitchFamily="34" charset="0"/>
                <a:ea typeface="+mn-ea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66"/>
              </a:buClr>
              <a:buSzPct val="95000"/>
              <a:buFont typeface="Wingdings" pitchFamily="2" charset="2"/>
              <a:buChar char="w"/>
              <a:defRPr kumimoji="1" sz="1800">
                <a:solidFill>
                  <a:srgbClr val="000000"/>
                </a:solidFill>
                <a:latin typeface="Verdana" pitchFamily="34" charset="0"/>
                <a:ea typeface="+mn-ea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95BB"/>
              </a:buClr>
              <a:buSzPct val="65000"/>
              <a:buFont typeface="Wingdings" pitchFamily="2" charset="2"/>
              <a:buChar char="n"/>
              <a:defRPr kumimoji="1" sz="1600">
                <a:solidFill>
                  <a:srgbClr val="000000"/>
                </a:solidFill>
                <a:latin typeface="Verdana" pitchFamily="34" charset="0"/>
                <a:ea typeface="+mn-ea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66"/>
              </a:buClr>
              <a:buSzPct val="60000"/>
              <a:buFont typeface="Wingdings" pitchFamily="2" charset="2"/>
              <a:buChar char="n"/>
              <a:defRPr kumimoji="1" sz="1600">
                <a:solidFill>
                  <a:srgbClr val="000000"/>
                </a:solidFill>
                <a:latin typeface="Verdana" pitchFamily="34" charset="0"/>
                <a:ea typeface="+mn-ea"/>
                <a:cs typeface="Verdana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ja-JP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Alliance</a:t>
            </a:r>
            <a:r>
              <a:rPr lang="ja-JP" altLang="en-US" kern="0" dirty="0" smtClean="0">
                <a:latin typeface="Arial" charset="0"/>
                <a:cs typeface="Arial" charset="0"/>
              </a:rPr>
              <a:t> </a:t>
            </a:r>
            <a:r>
              <a:rPr lang="en-US" altLang="ja-JP" kern="0" dirty="0" smtClean="0">
                <a:latin typeface="Arial" charset="0"/>
                <a:cs typeface="Arial" charset="0"/>
              </a:rPr>
              <a:t>perspective</a:t>
            </a:r>
          </a:p>
          <a:p>
            <a:pPr lvl="1">
              <a:lnSpc>
                <a:spcPct val="100000"/>
              </a:lnSpc>
            </a:pPr>
            <a:r>
              <a:rPr lang="en-US" altLang="ja-JP" kern="0" dirty="0" smtClean="0">
                <a:latin typeface="Arial" charset="0"/>
                <a:cs typeface="Arial" charset="0"/>
              </a:rPr>
              <a:t>Manufacturing &amp; SCM org. is defined as </a:t>
            </a:r>
            <a:r>
              <a:rPr lang="en-US" altLang="ja-JP" kern="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converged function</a:t>
            </a:r>
            <a:r>
              <a:rPr lang="en-US" altLang="ja-JP" kern="0" dirty="0" smtClean="0">
                <a:latin typeface="Arial" charset="0"/>
                <a:cs typeface="Arial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ja-JP" kern="0" dirty="0" smtClean="0">
                <a:latin typeface="Arial" charset="0"/>
                <a:cs typeface="Arial" charset="0"/>
              </a:rPr>
              <a:t>There is discussion about alliance convergence in terms of system consolidation going on between Renault and Nissan Renault</a:t>
            </a:r>
          </a:p>
          <a:p>
            <a:pPr lvl="1">
              <a:lnSpc>
                <a:spcPct val="100000"/>
              </a:lnSpc>
            </a:pPr>
            <a:r>
              <a:rPr lang="en-US" altLang="ja-JP" kern="0" dirty="0" smtClean="0">
                <a:latin typeface="Arial" charset="0"/>
                <a:cs typeface="Arial" charset="0"/>
              </a:rPr>
              <a:t>Consolidation and/or replacement will be done when existing systems is facing EOS.</a:t>
            </a:r>
          </a:p>
          <a:p>
            <a:pPr lvl="1">
              <a:lnSpc>
                <a:spcPct val="100000"/>
              </a:lnSpc>
            </a:pPr>
            <a:endParaRPr lang="en-US" altLang="ja-JP" sz="1000" kern="0" dirty="0" smtClean="0">
              <a:latin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altLang="ja-JP" kern="0" dirty="0" smtClean="0">
                <a:latin typeface="Arial" charset="0"/>
                <a:cs typeface="Arial" charset="0"/>
              </a:rPr>
              <a:t>Nissan Global Perspective</a:t>
            </a:r>
          </a:p>
          <a:p>
            <a:pPr lvl="1">
              <a:lnSpc>
                <a:spcPct val="100000"/>
              </a:lnSpc>
            </a:pPr>
            <a:r>
              <a:rPr lang="en-US" altLang="ja-JP" kern="0" dirty="0" smtClean="0">
                <a:latin typeface="Arial" charset="0"/>
                <a:cs typeface="Arial" charset="0"/>
              </a:rPr>
              <a:t>Operation and systems are </a:t>
            </a:r>
            <a:r>
              <a:rPr lang="en-US" altLang="ja-JP" kern="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not standardized </a:t>
            </a:r>
            <a:r>
              <a:rPr lang="en-US" altLang="ja-JP" kern="0" dirty="0" smtClean="0">
                <a:latin typeface="Arial" charset="0"/>
                <a:cs typeface="Arial" charset="0"/>
              </a:rPr>
              <a:t>in some particular functional area such as manufacturing plan and shop floor control.</a:t>
            </a:r>
          </a:p>
          <a:p>
            <a:pPr lvl="1">
              <a:lnSpc>
                <a:spcPct val="100000"/>
              </a:lnSpc>
            </a:pPr>
            <a:r>
              <a:rPr lang="en-US" altLang="ja-JP" kern="0" dirty="0" smtClean="0">
                <a:latin typeface="Arial" charset="0"/>
                <a:cs typeface="Arial" charset="0"/>
              </a:rPr>
              <a:t>Operation and systems are also </a:t>
            </a:r>
            <a:r>
              <a:rPr lang="en-US" altLang="ja-JP" kern="0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not standardized </a:t>
            </a:r>
            <a:r>
              <a:rPr lang="en-US" altLang="ja-JP" kern="0" dirty="0" smtClean="0">
                <a:latin typeface="Arial" charset="0"/>
                <a:cs typeface="Arial" charset="0"/>
              </a:rPr>
              <a:t>across regions and countries. </a:t>
            </a:r>
          </a:p>
          <a:p>
            <a:pPr lvl="1">
              <a:lnSpc>
                <a:spcPct val="100000"/>
              </a:lnSpc>
            </a:pPr>
            <a:r>
              <a:rPr lang="en-US" altLang="ja-JP" kern="0" dirty="0" smtClean="0">
                <a:latin typeface="Arial" charset="0"/>
                <a:cs typeface="Arial" charset="0"/>
              </a:rPr>
              <a:t>Nissan global standardization should be considered before going to Alliance standardization and/or consolidation.</a:t>
            </a:r>
            <a:endParaRPr lang="ja-JP" altLang="en-US" kern="0" dirty="0" smtClean="0">
              <a:latin typeface="Arial" charset="0"/>
              <a:cs typeface="Arial" charset="0"/>
            </a:endParaRPr>
          </a:p>
        </p:txBody>
      </p:sp>
      <p:sp>
        <p:nvSpPr>
          <p:cNvPr id="4" name="角丸四角形 3"/>
          <p:cNvSpPr/>
          <p:nvPr/>
        </p:nvSpPr>
        <p:spPr bwMode="auto">
          <a:xfrm>
            <a:off x="203201" y="5680687"/>
            <a:ext cx="8712000" cy="792684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69804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anchor="ctr"/>
          <a:lstStyle/>
          <a:p>
            <a:pPr>
              <a:lnSpc>
                <a:spcPct val="100000"/>
              </a:lnSpc>
              <a:defRPr/>
            </a:pPr>
            <a:r>
              <a:rPr lang="en-US" altLang="ja-JP" sz="2800" dirty="0">
                <a:solidFill>
                  <a:srgbClr val="FFFFFF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Alliance and Nissan global system consolidation  and/or optimization should be </a:t>
            </a:r>
            <a:r>
              <a:rPr lang="en-US" altLang="ja-JP" sz="2800" b="1" dirty="0">
                <a:solidFill>
                  <a:srgbClr val="000008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strongly considered and executed. </a:t>
            </a:r>
            <a:endParaRPr lang="ja-JP" altLang="en-US" sz="2800" b="1" dirty="0">
              <a:solidFill>
                <a:srgbClr val="000008"/>
              </a:solidFill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-36512" y="44624"/>
            <a:ext cx="918051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15" tIns="45658" rIns="91315" bIns="4565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5pPr>
            <a:lvl6pPr marL="456576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6pPr>
            <a:lvl7pPr marL="913141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7pPr>
            <a:lvl8pPr marL="1369712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8pPr>
            <a:lvl9pPr marL="1826282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800" b="0" kern="0" dirty="0" smtClean="0">
                <a:solidFill>
                  <a:srgbClr val="000008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Introduction (Background)</a:t>
            </a:r>
            <a:endParaRPr lang="en-US" altLang="ja-JP" sz="2800" b="0" dirty="0">
              <a:solidFill>
                <a:srgbClr val="000008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111342" y="646186"/>
            <a:ext cx="3647152" cy="42473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solidFill>
                  <a:schemeClr val="bg1"/>
                </a:solidFill>
              </a:rPr>
              <a:t>Quoted from Nissan’s doc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56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-36512" y="44624"/>
            <a:ext cx="918051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15" tIns="45658" rIns="91315" bIns="4565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5pPr>
            <a:lvl6pPr marL="456576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6pPr>
            <a:lvl7pPr marL="913141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7pPr>
            <a:lvl8pPr marL="1369712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8pPr>
            <a:lvl9pPr marL="1826282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800" b="0" kern="0" dirty="0" smtClean="0">
                <a:solidFill>
                  <a:srgbClr val="000008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Convergence approach</a:t>
            </a:r>
            <a:endParaRPr lang="en-US" altLang="ja-JP" sz="2800" b="0" dirty="0">
              <a:solidFill>
                <a:srgbClr val="000008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34" name="Rectangle 695"/>
          <p:cNvSpPr>
            <a:spLocks noChangeArrowheads="1"/>
          </p:cNvSpPr>
          <p:nvPr/>
        </p:nvSpPr>
        <p:spPr bwMode="auto">
          <a:xfrm>
            <a:off x="723592" y="1255961"/>
            <a:ext cx="2973387" cy="360362"/>
          </a:xfrm>
          <a:prstGeom prst="rect">
            <a:avLst/>
          </a:prstGeom>
          <a:solidFill>
            <a:srgbClr val="FFFFFF">
              <a:alpha val="55000"/>
            </a:srgbClr>
          </a:solidFill>
          <a:ln w="31750" algn="ctr">
            <a:solidFill>
              <a:srgbClr val="CAC226"/>
            </a:solidFill>
            <a:miter lim="800000"/>
            <a:headEnd/>
            <a:tailEnd/>
          </a:ln>
        </p:spPr>
        <p:txBody>
          <a:bodyPr lIns="72000" rIns="72000" anchor="ctr"/>
          <a:lstStyle/>
          <a:p>
            <a:pPr algn="ctr">
              <a:lnSpc>
                <a:spcPct val="100000"/>
              </a:lnSpc>
              <a:buClr>
                <a:srgbClr val="CAC226"/>
              </a:buClr>
              <a:defRPr/>
            </a:pPr>
            <a:r>
              <a:rPr lang="en-US" altLang="ja-JP" sz="1600" b="1" kern="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Classical Approach</a:t>
            </a:r>
            <a:endParaRPr kumimoji="0" lang="ja-JP" altLang="en-US" sz="1600" b="1" kern="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35" name="二等辺三角形 611"/>
          <p:cNvSpPr/>
          <p:nvPr/>
        </p:nvSpPr>
        <p:spPr bwMode="auto">
          <a:xfrm rot="5400000">
            <a:off x="3448073" y="4611936"/>
            <a:ext cx="2162175" cy="339725"/>
          </a:xfrm>
          <a:prstGeom prst="triangle">
            <a:avLst/>
          </a:prstGeom>
          <a:solidFill>
            <a:srgbClr val="FFFFFF">
              <a:lumMod val="65000"/>
            </a:srgbClr>
          </a:solidFill>
          <a:ln w="12700" cap="flat" cmpd="sng" algn="ctr">
            <a:solidFill>
              <a:srgbClr val="EBEBEB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kern="0" dirty="0" err="1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36" name="テキスト ボックス 612"/>
          <p:cNvSpPr txBox="1"/>
          <p:nvPr/>
        </p:nvSpPr>
        <p:spPr>
          <a:xfrm>
            <a:off x="347464" y="1722686"/>
            <a:ext cx="38520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en-US" altLang="ja-JP" sz="16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Companies organized in silo</a:t>
            </a: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en-US" altLang="ja-JP" sz="16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Knowledge not shared between companies or regions</a:t>
            </a: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en-US" altLang="ja-JP" sz="16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Standard were designed by corp. team (far away from “</a:t>
            </a:r>
            <a:r>
              <a:rPr kumimoji="0" lang="en-US" altLang="ja-JP" sz="1600" kern="0" dirty="0" err="1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gemba</a:t>
            </a:r>
            <a:r>
              <a:rPr kumimoji="0" lang="en-US" altLang="ja-JP" sz="16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”) their process and IS were not suitable to local operational team </a:t>
            </a:r>
            <a:endParaRPr kumimoji="0" lang="en-US" sz="1600" kern="0" dirty="0">
              <a:solidFill>
                <a:srgbClr val="000000"/>
              </a:solidFill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grpSp>
        <p:nvGrpSpPr>
          <p:cNvPr id="637" name="グループ化 4"/>
          <p:cNvGrpSpPr>
            <a:grpSpLocks/>
          </p:cNvGrpSpPr>
          <p:nvPr/>
        </p:nvGrpSpPr>
        <p:grpSpPr bwMode="auto">
          <a:xfrm>
            <a:off x="460398" y="3991223"/>
            <a:ext cx="3600450" cy="2519363"/>
            <a:chOff x="180976" y="1617667"/>
            <a:chExt cx="8715383" cy="5053018"/>
          </a:xfrm>
        </p:grpSpPr>
        <p:sp>
          <p:nvSpPr>
            <p:cNvPr id="638" name="Freeform 3"/>
            <p:cNvSpPr>
              <a:spLocks/>
            </p:cNvSpPr>
            <p:nvPr/>
          </p:nvSpPr>
          <p:spPr bwMode="ltGray">
            <a:xfrm>
              <a:off x="7639775" y="5654986"/>
              <a:ext cx="203668" cy="1015699"/>
            </a:xfrm>
            <a:custGeom>
              <a:avLst/>
              <a:gdLst>
                <a:gd name="T0" fmla="*/ 74 w 104"/>
                <a:gd name="T1" fmla="*/ 0 h 529"/>
                <a:gd name="T2" fmla="*/ 83 w 104"/>
                <a:gd name="T3" fmla="*/ 30 h 529"/>
                <a:gd name="T4" fmla="*/ 104 w 104"/>
                <a:gd name="T5" fmla="*/ 63 h 529"/>
                <a:gd name="T6" fmla="*/ 89 w 104"/>
                <a:gd name="T7" fmla="*/ 85 h 529"/>
                <a:gd name="T8" fmla="*/ 74 w 104"/>
                <a:gd name="T9" fmla="*/ 132 h 529"/>
                <a:gd name="T10" fmla="*/ 70 w 104"/>
                <a:gd name="T11" fmla="*/ 207 h 529"/>
                <a:gd name="T12" fmla="*/ 62 w 104"/>
                <a:gd name="T13" fmla="*/ 238 h 529"/>
                <a:gd name="T14" fmla="*/ 57 w 104"/>
                <a:gd name="T15" fmla="*/ 273 h 529"/>
                <a:gd name="T16" fmla="*/ 47 w 104"/>
                <a:gd name="T17" fmla="*/ 324 h 529"/>
                <a:gd name="T18" fmla="*/ 45 w 104"/>
                <a:gd name="T19" fmla="*/ 362 h 529"/>
                <a:gd name="T20" fmla="*/ 52 w 104"/>
                <a:gd name="T21" fmla="*/ 369 h 529"/>
                <a:gd name="T22" fmla="*/ 51 w 104"/>
                <a:gd name="T23" fmla="*/ 374 h 529"/>
                <a:gd name="T24" fmla="*/ 39 w 104"/>
                <a:gd name="T25" fmla="*/ 418 h 529"/>
                <a:gd name="T26" fmla="*/ 29 w 104"/>
                <a:gd name="T27" fmla="*/ 454 h 529"/>
                <a:gd name="T28" fmla="*/ 28 w 104"/>
                <a:gd name="T29" fmla="*/ 470 h 529"/>
                <a:gd name="T30" fmla="*/ 40 w 104"/>
                <a:gd name="T31" fmla="*/ 486 h 529"/>
                <a:gd name="T32" fmla="*/ 73 w 104"/>
                <a:gd name="T33" fmla="*/ 496 h 529"/>
                <a:gd name="T34" fmla="*/ 75 w 104"/>
                <a:gd name="T35" fmla="*/ 499 h 529"/>
                <a:gd name="T36" fmla="*/ 60 w 104"/>
                <a:gd name="T37" fmla="*/ 507 h 529"/>
                <a:gd name="T38" fmla="*/ 54 w 104"/>
                <a:gd name="T39" fmla="*/ 529 h 529"/>
                <a:gd name="T40" fmla="*/ 52 w 104"/>
                <a:gd name="T41" fmla="*/ 517 h 529"/>
                <a:gd name="T42" fmla="*/ 51 w 104"/>
                <a:gd name="T43" fmla="*/ 507 h 529"/>
                <a:gd name="T44" fmla="*/ 27 w 104"/>
                <a:gd name="T45" fmla="*/ 512 h 529"/>
                <a:gd name="T46" fmla="*/ 21 w 104"/>
                <a:gd name="T47" fmla="*/ 505 h 529"/>
                <a:gd name="T48" fmla="*/ 14 w 104"/>
                <a:gd name="T49" fmla="*/ 503 h 529"/>
                <a:gd name="T50" fmla="*/ 7 w 104"/>
                <a:gd name="T51" fmla="*/ 490 h 529"/>
                <a:gd name="T52" fmla="*/ 17 w 104"/>
                <a:gd name="T53" fmla="*/ 484 h 529"/>
                <a:gd name="T54" fmla="*/ 14 w 104"/>
                <a:gd name="T55" fmla="*/ 482 h 529"/>
                <a:gd name="T56" fmla="*/ 9 w 104"/>
                <a:gd name="T57" fmla="*/ 469 h 529"/>
                <a:gd name="T58" fmla="*/ 14 w 104"/>
                <a:gd name="T59" fmla="*/ 457 h 529"/>
                <a:gd name="T60" fmla="*/ 7 w 104"/>
                <a:gd name="T61" fmla="*/ 456 h 529"/>
                <a:gd name="T62" fmla="*/ 0 w 104"/>
                <a:gd name="T63" fmla="*/ 444 h 529"/>
                <a:gd name="T64" fmla="*/ 7 w 104"/>
                <a:gd name="T65" fmla="*/ 418 h 529"/>
                <a:gd name="T66" fmla="*/ 21 w 104"/>
                <a:gd name="T67" fmla="*/ 403 h 529"/>
                <a:gd name="T68" fmla="*/ 1 w 104"/>
                <a:gd name="T69" fmla="*/ 404 h 529"/>
                <a:gd name="T70" fmla="*/ 10 w 104"/>
                <a:gd name="T71" fmla="*/ 393 h 529"/>
                <a:gd name="T72" fmla="*/ 14 w 104"/>
                <a:gd name="T73" fmla="*/ 387 h 529"/>
                <a:gd name="T74" fmla="*/ 22 w 104"/>
                <a:gd name="T75" fmla="*/ 354 h 529"/>
                <a:gd name="T76" fmla="*/ 22 w 104"/>
                <a:gd name="T77" fmla="*/ 373 h 529"/>
                <a:gd name="T78" fmla="*/ 38 w 104"/>
                <a:gd name="T79" fmla="*/ 328 h 529"/>
                <a:gd name="T80" fmla="*/ 38 w 104"/>
                <a:gd name="T81" fmla="*/ 319 h 529"/>
                <a:gd name="T82" fmla="*/ 30 w 104"/>
                <a:gd name="T83" fmla="*/ 323 h 529"/>
                <a:gd name="T84" fmla="*/ 23 w 104"/>
                <a:gd name="T85" fmla="*/ 295 h 529"/>
                <a:gd name="T86" fmla="*/ 23 w 104"/>
                <a:gd name="T87" fmla="*/ 260 h 529"/>
                <a:gd name="T88" fmla="*/ 31 w 104"/>
                <a:gd name="T89" fmla="*/ 253 h 529"/>
                <a:gd name="T90" fmla="*/ 49 w 104"/>
                <a:gd name="T91" fmla="*/ 165 h 529"/>
                <a:gd name="T92" fmla="*/ 51 w 104"/>
                <a:gd name="T93" fmla="*/ 141 h 529"/>
                <a:gd name="T94" fmla="*/ 62 w 104"/>
                <a:gd name="T95" fmla="*/ 66 h 529"/>
                <a:gd name="T96" fmla="*/ 62 w 104"/>
                <a:gd name="T97" fmla="*/ 6 h 52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04"/>
                <a:gd name="T148" fmla="*/ 0 h 529"/>
                <a:gd name="T149" fmla="*/ 104 w 104"/>
                <a:gd name="T150" fmla="*/ 529 h 52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04" h="529">
                  <a:moveTo>
                    <a:pt x="62" y="6"/>
                  </a:moveTo>
                  <a:lnTo>
                    <a:pt x="74" y="0"/>
                  </a:lnTo>
                  <a:lnTo>
                    <a:pt x="85" y="19"/>
                  </a:lnTo>
                  <a:lnTo>
                    <a:pt x="83" y="30"/>
                  </a:lnTo>
                  <a:lnTo>
                    <a:pt x="95" y="63"/>
                  </a:lnTo>
                  <a:lnTo>
                    <a:pt x="104" y="63"/>
                  </a:lnTo>
                  <a:lnTo>
                    <a:pt x="102" y="79"/>
                  </a:lnTo>
                  <a:lnTo>
                    <a:pt x="89" y="85"/>
                  </a:lnTo>
                  <a:lnTo>
                    <a:pt x="90" y="111"/>
                  </a:lnTo>
                  <a:lnTo>
                    <a:pt x="74" y="132"/>
                  </a:lnTo>
                  <a:lnTo>
                    <a:pt x="62" y="172"/>
                  </a:lnTo>
                  <a:lnTo>
                    <a:pt x="70" y="207"/>
                  </a:lnTo>
                  <a:lnTo>
                    <a:pt x="62" y="227"/>
                  </a:lnTo>
                  <a:lnTo>
                    <a:pt x="62" y="238"/>
                  </a:lnTo>
                  <a:lnTo>
                    <a:pt x="55" y="249"/>
                  </a:lnTo>
                  <a:lnTo>
                    <a:pt x="57" y="273"/>
                  </a:lnTo>
                  <a:lnTo>
                    <a:pt x="49" y="294"/>
                  </a:lnTo>
                  <a:lnTo>
                    <a:pt x="47" y="324"/>
                  </a:lnTo>
                  <a:lnTo>
                    <a:pt x="44" y="335"/>
                  </a:lnTo>
                  <a:lnTo>
                    <a:pt x="45" y="362"/>
                  </a:lnTo>
                  <a:lnTo>
                    <a:pt x="51" y="365"/>
                  </a:lnTo>
                  <a:lnTo>
                    <a:pt x="52" y="369"/>
                  </a:lnTo>
                  <a:lnTo>
                    <a:pt x="47" y="369"/>
                  </a:lnTo>
                  <a:lnTo>
                    <a:pt x="51" y="374"/>
                  </a:lnTo>
                  <a:lnTo>
                    <a:pt x="49" y="401"/>
                  </a:lnTo>
                  <a:lnTo>
                    <a:pt x="39" y="418"/>
                  </a:lnTo>
                  <a:lnTo>
                    <a:pt x="39" y="428"/>
                  </a:lnTo>
                  <a:lnTo>
                    <a:pt x="29" y="454"/>
                  </a:lnTo>
                  <a:lnTo>
                    <a:pt x="28" y="466"/>
                  </a:lnTo>
                  <a:lnTo>
                    <a:pt x="28" y="470"/>
                  </a:lnTo>
                  <a:lnTo>
                    <a:pt x="39" y="469"/>
                  </a:lnTo>
                  <a:lnTo>
                    <a:pt x="40" y="486"/>
                  </a:lnTo>
                  <a:lnTo>
                    <a:pt x="45" y="495"/>
                  </a:lnTo>
                  <a:lnTo>
                    <a:pt x="73" y="496"/>
                  </a:lnTo>
                  <a:lnTo>
                    <a:pt x="89" y="499"/>
                  </a:lnTo>
                  <a:lnTo>
                    <a:pt x="75" y="499"/>
                  </a:lnTo>
                  <a:lnTo>
                    <a:pt x="74" y="504"/>
                  </a:lnTo>
                  <a:lnTo>
                    <a:pt x="60" y="507"/>
                  </a:lnTo>
                  <a:lnTo>
                    <a:pt x="58" y="527"/>
                  </a:lnTo>
                  <a:lnTo>
                    <a:pt x="54" y="529"/>
                  </a:lnTo>
                  <a:lnTo>
                    <a:pt x="42" y="521"/>
                  </a:lnTo>
                  <a:lnTo>
                    <a:pt x="52" y="517"/>
                  </a:lnTo>
                  <a:lnTo>
                    <a:pt x="57" y="510"/>
                  </a:lnTo>
                  <a:lnTo>
                    <a:pt x="51" y="507"/>
                  </a:lnTo>
                  <a:lnTo>
                    <a:pt x="38" y="521"/>
                  </a:lnTo>
                  <a:lnTo>
                    <a:pt x="27" y="512"/>
                  </a:lnTo>
                  <a:lnTo>
                    <a:pt x="27" y="507"/>
                  </a:lnTo>
                  <a:lnTo>
                    <a:pt x="21" y="505"/>
                  </a:lnTo>
                  <a:lnTo>
                    <a:pt x="17" y="497"/>
                  </a:lnTo>
                  <a:lnTo>
                    <a:pt x="14" y="503"/>
                  </a:lnTo>
                  <a:lnTo>
                    <a:pt x="7" y="499"/>
                  </a:lnTo>
                  <a:lnTo>
                    <a:pt x="7" y="490"/>
                  </a:lnTo>
                  <a:lnTo>
                    <a:pt x="15" y="491"/>
                  </a:lnTo>
                  <a:lnTo>
                    <a:pt x="17" y="484"/>
                  </a:lnTo>
                  <a:lnTo>
                    <a:pt x="15" y="476"/>
                  </a:lnTo>
                  <a:lnTo>
                    <a:pt x="14" y="482"/>
                  </a:lnTo>
                  <a:lnTo>
                    <a:pt x="4" y="486"/>
                  </a:lnTo>
                  <a:lnTo>
                    <a:pt x="9" y="469"/>
                  </a:lnTo>
                  <a:lnTo>
                    <a:pt x="14" y="470"/>
                  </a:lnTo>
                  <a:lnTo>
                    <a:pt x="14" y="457"/>
                  </a:lnTo>
                  <a:lnTo>
                    <a:pt x="4" y="470"/>
                  </a:lnTo>
                  <a:lnTo>
                    <a:pt x="7" y="456"/>
                  </a:lnTo>
                  <a:lnTo>
                    <a:pt x="1" y="455"/>
                  </a:lnTo>
                  <a:lnTo>
                    <a:pt x="0" y="444"/>
                  </a:lnTo>
                  <a:lnTo>
                    <a:pt x="4" y="420"/>
                  </a:lnTo>
                  <a:lnTo>
                    <a:pt x="7" y="418"/>
                  </a:lnTo>
                  <a:lnTo>
                    <a:pt x="14" y="428"/>
                  </a:lnTo>
                  <a:lnTo>
                    <a:pt x="21" y="403"/>
                  </a:lnTo>
                  <a:lnTo>
                    <a:pt x="7" y="401"/>
                  </a:lnTo>
                  <a:lnTo>
                    <a:pt x="1" y="404"/>
                  </a:lnTo>
                  <a:lnTo>
                    <a:pt x="1" y="398"/>
                  </a:lnTo>
                  <a:lnTo>
                    <a:pt x="10" y="393"/>
                  </a:lnTo>
                  <a:lnTo>
                    <a:pt x="7" y="388"/>
                  </a:lnTo>
                  <a:lnTo>
                    <a:pt x="14" y="387"/>
                  </a:lnTo>
                  <a:lnTo>
                    <a:pt x="14" y="366"/>
                  </a:lnTo>
                  <a:lnTo>
                    <a:pt x="22" y="354"/>
                  </a:lnTo>
                  <a:lnTo>
                    <a:pt x="27" y="359"/>
                  </a:lnTo>
                  <a:lnTo>
                    <a:pt x="22" y="373"/>
                  </a:lnTo>
                  <a:lnTo>
                    <a:pt x="25" y="381"/>
                  </a:lnTo>
                  <a:lnTo>
                    <a:pt x="38" y="328"/>
                  </a:lnTo>
                  <a:lnTo>
                    <a:pt x="36" y="325"/>
                  </a:lnTo>
                  <a:lnTo>
                    <a:pt x="38" y="319"/>
                  </a:lnTo>
                  <a:lnTo>
                    <a:pt x="31" y="317"/>
                  </a:lnTo>
                  <a:lnTo>
                    <a:pt x="30" y="323"/>
                  </a:lnTo>
                  <a:lnTo>
                    <a:pt x="22" y="316"/>
                  </a:lnTo>
                  <a:lnTo>
                    <a:pt x="23" y="295"/>
                  </a:lnTo>
                  <a:lnTo>
                    <a:pt x="30" y="288"/>
                  </a:lnTo>
                  <a:lnTo>
                    <a:pt x="23" y="260"/>
                  </a:lnTo>
                  <a:lnTo>
                    <a:pt x="27" y="253"/>
                  </a:lnTo>
                  <a:lnTo>
                    <a:pt x="31" y="253"/>
                  </a:lnTo>
                  <a:lnTo>
                    <a:pt x="52" y="187"/>
                  </a:lnTo>
                  <a:lnTo>
                    <a:pt x="49" y="165"/>
                  </a:lnTo>
                  <a:lnTo>
                    <a:pt x="54" y="155"/>
                  </a:lnTo>
                  <a:lnTo>
                    <a:pt x="51" y="141"/>
                  </a:lnTo>
                  <a:lnTo>
                    <a:pt x="62" y="107"/>
                  </a:lnTo>
                  <a:lnTo>
                    <a:pt x="62" y="66"/>
                  </a:lnTo>
                  <a:lnTo>
                    <a:pt x="68" y="46"/>
                  </a:lnTo>
                  <a:lnTo>
                    <a:pt x="62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39" name="Freeform 4"/>
            <p:cNvSpPr>
              <a:spLocks/>
            </p:cNvSpPr>
            <p:nvPr/>
          </p:nvSpPr>
          <p:spPr bwMode="ltGray">
            <a:xfrm>
              <a:off x="6632971" y="4508744"/>
              <a:ext cx="733969" cy="439393"/>
            </a:xfrm>
            <a:custGeom>
              <a:avLst/>
              <a:gdLst/>
              <a:ahLst/>
              <a:cxnLst>
                <a:cxn ang="0">
                  <a:pos x="244" y="109"/>
                </a:cxn>
                <a:cxn ang="0">
                  <a:pos x="250" y="142"/>
                </a:cxn>
                <a:cxn ang="0">
                  <a:pos x="269" y="177"/>
                </a:cxn>
                <a:cxn ang="0">
                  <a:pos x="312" y="178"/>
                </a:cxn>
                <a:cxn ang="0">
                  <a:pos x="324" y="177"/>
                </a:cxn>
                <a:cxn ang="0">
                  <a:pos x="338" y="149"/>
                </a:cxn>
                <a:cxn ang="0">
                  <a:pos x="367" y="142"/>
                </a:cxn>
                <a:cxn ang="0">
                  <a:pos x="371" y="181"/>
                </a:cxn>
                <a:cxn ang="0">
                  <a:pos x="363" y="181"/>
                </a:cxn>
                <a:cxn ang="0">
                  <a:pos x="352" y="187"/>
                </a:cxn>
                <a:cxn ang="0">
                  <a:pos x="325" y="194"/>
                </a:cxn>
                <a:cxn ang="0">
                  <a:pos x="323" y="209"/>
                </a:cxn>
                <a:cxn ang="0">
                  <a:pos x="314" y="229"/>
                </a:cxn>
                <a:cxn ang="0">
                  <a:pos x="277" y="208"/>
                </a:cxn>
                <a:cxn ang="0">
                  <a:pos x="241" y="209"/>
                </a:cxn>
                <a:cxn ang="0">
                  <a:pos x="191" y="187"/>
                </a:cxn>
                <a:cxn ang="0">
                  <a:pos x="154" y="171"/>
                </a:cxn>
                <a:cxn ang="0">
                  <a:pos x="151" y="149"/>
                </a:cxn>
                <a:cxn ang="0">
                  <a:pos x="110" y="96"/>
                </a:cxn>
                <a:cxn ang="0">
                  <a:pos x="99" y="82"/>
                </a:cxn>
                <a:cxn ang="0">
                  <a:pos x="82" y="63"/>
                </a:cxn>
                <a:cxn ang="0">
                  <a:pos x="62" y="48"/>
                </a:cxn>
                <a:cxn ang="0">
                  <a:pos x="40" y="14"/>
                </a:cxn>
                <a:cxn ang="0">
                  <a:pos x="31" y="33"/>
                </a:cxn>
                <a:cxn ang="0">
                  <a:pos x="82" y="110"/>
                </a:cxn>
                <a:cxn ang="0">
                  <a:pos x="97" y="121"/>
                </a:cxn>
                <a:cxn ang="0">
                  <a:pos x="85" y="120"/>
                </a:cxn>
                <a:cxn ang="0">
                  <a:pos x="63" y="99"/>
                </a:cxn>
                <a:cxn ang="0">
                  <a:pos x="33" y="72"/>
                </a:cxn>
                <a:cxn ang="0">
                  <a:pos x="33" y="65"/>
                </a:cxn>
                <a:cxn ang="0">
                  <a:pos x="18" y="39"/>
                </a:cxn>
                <a:cxn ang="0">
                  <a:pos x="27" y="0"/>
                </a:cxn>
                <a:cxn ang="0">
                  <a:pos x="135" y="13"/>
                </a:cxn>
                <a:cxn ang="0">
                  <a:pos x="157" y="38"/>
                </a:cxn>
                <a:cxn ang="0">
                  <a:pos x="175" y="48"/>
                </a:cxn>
                <a:cxn ang="0">
                  <a:pos x="199" y="38"/>
                </a:cxn>
                <a:cxn ang="0">
                  <a:pos x="252" y="89"/>
                </a:cxn>
              </a:cxnLst>
              <a:rect l="0" t="0" r="r" b="b"/>
              <a:pathLst>
                <a:path w="382" h="229">
                  <a:moveTo>
                    <a:pt x="252" y="88"/>
                  </a:moveTo>
                  <a:lnTo>
                    <a:pt x="244" y="109"/>
                  </a:lnTo>
                  <a:lnTo>
                    <a:pt x="242" y="131"/>
                  </a:lnTo>
                  <a:lnTo>
                    <a:pt x="250" y="142"/>
                  </a:lnTo>
                  <a:lnTo>
                    <a:pt x="250" y="152"/>
                  </a:lnTo>
                  <a:lnTo>
                    <a:pt x="269" y="177"/>
                  </a:lnTo>
                  <a:lnTo>
                    <a:pt x="289" y="185"/>
                  </a:lnTo>
                  <a:lnTo>
                    <a:pt x="312" y="178"/>
                  </a:lnTo>
                  <a:lnTo>
                    <a:pt x="327" y="180"/>
                  </a:lnTo>
                  <a:lnTo>
                    <a:pt x="324" y="177"/>
                  </a:lnTo>
                  <a:lnTo>
                    <a:pt x="334" y="171"/>
                  </a:lnTo>
                  <a:lnTo>
                    <a:pt x="338" y="149"/>
                  </a:lnTo>
                  <a:lnTo>
                    <a:pt x="342" y="149"/>
                  </a:lnTo>
                  <a:lnTo>
                    <a:pt x="367" y="142"/>
                  </a:lnTo>
                  <a:lnTo>
                    <a:pt x="382" y="146"/>
                  </a:lnTo>
                  <a:lnTo>
                    <a:pt x="371" y="181"/>
                  </a:lnTo>
                  <a:lnTo>
                    <a:pt x="367" y="187"/>
                  </a:lnTo>
                  <a:lnTo>
                    <a:pt x="363" y="181"/>
                  </a:lnTo>
                  <a:lnTo>
                    <a:pt x="360" y="181"/>
                  </a:lnTo>
                  <a:lnTo>
                    <a:pt x="352" y="187"/>
                  </a:lnTo>
                  <a:lnTo>
                    <a:pt x="334" y="187"/>
                  </a:lnTo>
                  <a:lnTo>
                    <a:pt x="325" y="194"/>
                  </a:lnTo>
                  <a:lnTo>
                    <a:pt x="335" y="206"/>
                  </a:lnTo>
                  <a:lnTo>
                    <a:pt x="323" y="209"/>
                  </a:lnTo>
                  <a:lnTo>
                    <a:pt x="314" y="228"/>
                  </a:lnTo>
                  <a:lnTo>
                    <a:pt x="314" y="229"/>
                  </a:lnTo>
                  <a:lnTo>
                    <a:pt x="287" y="209"/>
                  </a:lnTo>
                  <a:lnTo>
                    <a:pt x="277" y="208"/>
                  </a:lnTo>
                  <a:lnTo>
                    <a:pt x="263" y="215"/>
                  </a:lnTo>
                  <a:lnTo>
                    <a:pt x="241" y="209"/>
                  </a:lnTo>
                  <a:lnTo>
                    <a:pt x="202" y="196"/>
                  </a:lnTo>
                  <a:lnTo>
                    <a:pt x="191" y="187"/>
                  </a:lnTo>
                  <a:lnTo>
                    <a:pt x="172" y="184"/>
                  </a:lnTo>
                  <a:lnTo>
                    <a:pt x="154" y="171"/>
                  </a:lnTo>
                  <a:lnTo>
                    <a:pt x="144" y="158"/>
                  </a:lnTo>
                  <a:lnTo>
                    <a:pt x="151" y="149"/>
                  </a:lnTo>
                  <a:lnTo>
                    <a:pt x="144" y="131"/>
                  </a:lnTo>
                  <a:lnTo>
                    <a:pt x="110" y="96"/>
                  </a:lnTo>
                  <a:lnTo>
                    <a:pt x="97" y="91"/>
                  </a:lnTo>
                  <a:lnTo>
                    <a:pt x="99" y="82"/>
                  </a:lnTo>
                  <a:lnTo>
                    <a:pt x="82" y="69"/>
                  </a:lnTo>
                  <a:lnTo>
                    <a:pt x="82" y="63"/>
                  </a:lnTo>
                  <a:lnTo>
                    <a:pt x="74" y="62"/>
                  </a:lnTo>
                  <a:lnTo>
                    <a:pt x="62" y="48"/>
                  </a:lnTo>
                  <a:lnTo>
                    <a:pt x="50" y="19"/>
                  </a:lnTo>
                  <a:lnTo>
                    <a:pt x="40" y="14"/>
                  </a:lnTo>
                  <a:lnTo>
                    <a:pt x="30" y="12"/>
                  </a:lnTo>
                  <a:lnTo>
                    <a:pt x="31" y="33"/>
                  </a:lnTo>
                  <a:lnTo>
                    <a:pt x="70" y="81"/>
                  </a:lnTo>
                  <a:lnTo>
                    <a:pt x="82" y="110"/>
                  </a:lnTo>
                  <a:lnTo>
                    <a:pt x="88" y="110"/>
                  </a:lnTo>
                  <a:lnTo>
                    <a:pt x="97" y="121"/>
                  </a:lnTo>
                  <a:lnTo>
                    <a:pt x="89" y="128"/>
                  </a:lnTo>
                  <a:lnTo>
                    <a:pt x="85" y="120"/>
                  </a:lnTo>
                  <a:lnTo>
                    <a:pt x="61" y="102"/>
                  </a:lnTo>
                  <a:lnTo>
                    <a:pt x="63" y="99"/>
                  </a:lnTo>
                  <a:lnTo>
                    <a:pt x="61" y="85"/>
                  </a:lnTo>
                  <a:lnTo>
                    <a:pt x="33" y="72"/>
                  </a:lnTo>
                  <a:lnTo>
                    <a:pt x="25" y="63"/>
                  </a:lnTo>
                  <a:lnTo>
                    <a:pt x="33" y="65"/>
                  </a:lnTo>
                  <a:lnTo>
                    <a:pt x="40" y="56"/>
                  </a:lnTo>
                  <a:lnTo>
                    <a:pt x="18" y="39"/>
                  </a:lnTo>
                  <a:lnTo>
                    <a:pt x="0" y="2"/>
                  </a:lnTo>
                  <a:lnTo>
                    <a:pt x="27" y="0"/>
                  </a:lnTo>
                  <a:lnTo>
                    <a:pt x="77" y="17"/>
                  </a:lnTo>
                  <a:lnTo>
                    <a:pt x="135" y="13"/>
                  </a:lnTo>
                  <a:lnTo>
                    <a:pt x="153" y="26"/>
                  </a:lnTo>
                  <a:lnTo>
                    <a:pt x="157" y="38"/>
                  </a:lnTo>
                  <a:lnTo>
                    <a:pt x="169" y="48"/>
                  </a:lnTo>
                  <a:lnTo>
                    <a:pt x="175" y="48"/>
                  </a:lnTo>
                  <a:lnTo>
                    <a:pt x="183" y="38"/>
                  </a:lnTo>
                  <a:lnTo>
                    <a:pt x="199" y="38"/>
                  </a:lnTo>
                  <a:lnTo>
                    <a:pt x="228" y="81"/>
                  </a:lnTo>
                  <a:lnTo>
                    <a:pt x="252" y="89"/>
                  </a:lnTo>
                  <a:lnTo>
                    <a:pt x="252" y="88"/>
                  </a:lnTo>
                  <a:close/>
                </a:path>
              </a:pathLst>
            </a:custGeom>
            <a:solidFill>
              <a:srgbClr val="48B13B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40" name="Freeform 5"/>
            <p:cNvSpPr>
              <a:spLocks/>
            </p:cNvSpPr>
            <p:nvPr/>
          </p:nvSpPr>
          <p:spPr bwMode="ltGray">
            <a:xfrm>
              <a:off x="7316983" y="4855802"/>
              <a:ext cx="34586" cy="60495"/>
            </a:xfrm>
            <a:custGeom>
              <a:avLst/>
              <a:gdLst>
                <a:gd name="T0" fmla="*/ 4 w 19"/>
                <a:gd name="T1" fmla="*/ 31 h 31"/>
                <a:gd name="T2" fmla="*/ 15 w 19"/>
                <a:gd name="T3" fmla="*/ 26 h 31"/>
                <a:gd name="T4" fmla="*/ 19 w 19"/>
                <a:gd name="T5" fmla="*/ 0 h 31"/>
                <a:gd name="T6" fmla="*/ 15 w 19"/>
                <a:gd name="T7" fmla="*/ 0 h 31"/>
                <a:gd name="T8" fmla="*/ 0 w 19"/>
                <a:gd name="T9" fmla="*/ 5 h 31"/>
                <a:gd name="T10" fmla="*/ 0 w 19"/>
                <a:gd name="T11" fmla="*/ 27 h 31"/>
                <a:gd name="T12" fmla="*/ 4 w 19"/>
                <a:gd name="T13" fmla="*/ 31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31"/>
                <a:gd name="T23" fmla="*/ 19 w 19"/>
                <a:gd name="T24" fmla="*/ 31 h 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31">
                  <a:moveTo>
                    <a:pt x="4" y="31"/>
                  </a:moveTo>
                  <a:lnTo>
                    <a:pt x="15" y="26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27"/>
                  </a:lnTo>
                  <a:lnTo>
                    <a:pt x="4" y="3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41" name="Freeform 6"/>
            <p:cNvSpPr>
              <a:spLocks/>
            </p:cNvSpPr>
            <p:nvPr/>
          </p:nvSpPr>
          <p:spPr bwMode="ltGray">
            <a:xfrm>
              <a:off x="7243972" y="4868538"/>
              <a:ext cx="88382" cy="95520"/>
            </a:xfrm>
            <a:custGeom>
              <a:avLst/>
              <a:gdLst>
                <a:gd name="T0" fmla="*/ 38 w 46"/>
                <a:gd name="T1" fmla="*/ 23 h 50"/>
                <a:gd name="T2" fmla="*/ 46 w 46"/>
                <a:gd name="T3" fmla="*/ 26 h 50"/>
                <a:gd name="T4" fmla="*/ 46 w 46"/>
                <a:gd name="T5" fmla="*/ 25 h 50"/>
                <a:gd name="T6" fmla="*/ 34 w 46"/>
                <a:gd name="T7" fmla="*/ 41 h 50"/>
                <a:gd name="T8" fmla="*/ 27 w 46"/>
                <a:gd name="T9" fmla="*/ 50 h 50"/>
                <a:gd name="T10" fmla="*/ 0 w 46"/>
                <a:gd name="T11" fmla="*/ 41 h 50"/>
                <a:gd name="T12" fmla="*/ 0 w 46"/>
                <a:gd name="T13" fmla="*/ 40 h 50"/>
                <a:gd name="T14" fmla="*/ 9 w 46"/>
                <a:gd name="T15" fmla="*/ 22 h 50"/>
                <a:gd name="T16" fmla="*/ 19 w 46"/>
                <a:gd name="T17" fmla="*/ 17 h 50"/>
                <a:gd name="T18" fmla="*/ 11 w 46"/>
                <a:gd name="T19" fmla="*/ 5 h 50"/>
                <a:gd name="T20" fmla="*/ 19 w 46"/>
                <a:gd name="T21" fmla="*/ 0 h 50"/>
                <a:gd name="T22" fmla="*/ 36 w 46"/>
                <a:gd name="T23" fmla="*/ 0 h 50"/>
                <a:gd name="T24" fmla="*/ 36 w 46"/>
                <a:gd name="T25" fmla="*/ 19 h 50"/>
                <a:gd name="T26" fmla="*/ 39 w 46"/>
                <a:gd name="T27" fmla="*/ 23 h 50"/>
                <a:gd name="T28" fmla="*/ 38 w 46"/>
                <a:gd name="T29" fmla="*/ 23 h 5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50"/>
                <a:gd name="T47" fmla="*/ 46 w 46"/>
                <a:gd name="T48" fmla="*/ 50 h 5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50">
                  <a:moveTo>
                    <a:pt x="38" y="23"/>
                  </a:moveTo>
                  <a:lnTo>
                    <a:pt x="46" y="26"/>
                  </a:lnTo>
                  <a:lnTo>
                    <a:pt x="46" y="25"/>
                  </a:lnTo>
                  <a:lnTo>
                    <a:pt x="34" y="41"/>
                  </a:lnTo>
                  <a:lnTo>
                    <a:pt x="27" y="50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9" y="22"/>
                  </a:lnTo>
                  <a:lnTo>
                    <a:pt x="19" y="17"/>
                  </a:lnTo>
                  <a:lnTo>
                    <a:pt x="11" y="5"/>
                  </a:lnTo>
                  <a:lnTo>
                    <a:pt x="19" y="0"/>
                  </a:lnTo>
                  <a:lnTo>
                    <a:pt x="36" y="0"/>
                  </a:lnTo>
                  <a:lnTo>
                    <a:pt x="36" y="19"/>
                  </a:lnTo>
                  <a:lnTo>
                    <a:pt x="39" y="23"/>
                  </a:lnTo>
                  <a:lnTo>
                    <a:pt x="38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42" name="Freeform 7"/>
            <p:cNvSpPr>
              <a:spLocks/>
            </p:cNvSpPr>
            <p:nvPr/>
          </p:nvSpPr>
          <p:spPr bwMode="ltGray">
            <a:xfrm>
              <a:off x="7305456" y="4916297"/>
              <a:ext cx="153710" cy="63680"/>
            </a:xfrm>
            <a:custGeom>
              <a:avLst/>
              <a:gdLst>
                <a:gd name="T0" fmla="*/ 13 w 79"/>
                <a:gd name="T1" fmla="*/ 2 h 33"/>
                <a:gd name="T2" fmla="*/ 14 w 79"/>
                <a:gd name="T3" fmla="*/ 4 h 33"/>
                <a:gd name="T4" fmla="*/ 55 w 79"/>
                <a:gd name="T5" fmla="*/ 0 h 33"/>
                <a:gd name="T6" fmla="*/ 79 w 79"/>
                <a:gd name="T7" fmla="*/ 10 h 33"/>
                <a:gd name="T8" fmla="*/ 76 w 79"/>
                <a:gd name="T9" fmla="*/ 10 h 33"/>
                <a:gd name="T10" fmla="*/ 56 w 79"/>
                <a:gd name="T11" fmla="*/ 12 h 33"/>
                <a:gd name="T12" fmla="*/ 25 w 79"/>
                <a:gd name="T13" fmla="*/ 33 h 33"/>
                <a:gd name="T14" fmla="*/ 26 w 79"/>
                <a:gd name="T15" fmla="*/ 33 h 33"/>
                <a:gd name="T16" fmla="*/ 21 w 79"/>
                <a:gd name="T17" fmla="*/ 29 h 33"/>
                <a:gd name="T18" fmla="*/ 20 w 79"/>
                <a:gd name="T19" fmla="*/ 24 h 33"/>
                <a:gd name="T20" fmla="*/ 0 w 79"/>
                <a:gd name="T21" fmla="*/ 16 h 33"/>
                <a:gd name="T22" fmla="*/ 13 w 79"/>
                <a:gd name="T23" fmla="*/ 2 h 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9"/>
                <a:gd name="T37" fmla="*/ 0 h 33"/>
                <a:gd name="T38" fmla="*/ 79 w 79"/>
                <a:gd name="T39" fmla="*/ 33 h 3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9" h="33">
                  <a:moveTo>
                    <a:pt x="13" y="2"/>
                  </a:moveTo>
                  <a:lnTo>
                    <a:pt x="14" y="4"/>
                  </a:lnTo>
                  <a:lnTo>
                    <a:pt x="55" y="0"/>
                  </a:lnTo>
                  <a:lnTo>
                    <a:pt x="79" y="10"/>
                  </a:lnTo>
                  <a:lnTo>
                    <a:pt x="76" y="10"/>
                  </a:lnTo>
                  <a:lnTo>
                    <a:pt x="56" y="12"/>
                  </a:lnTo>
                  <a:lnTo>
                    <a:pt x="25" y="33"/>
                  </a:lnTo>
                  <a:lnTo>
                    <a:pt x="26" y="33"/>
                  </a:lnTo>
                  <a:lnTo>
                    <a:pt x="21" y="29"/>
                  </a:lnTo>
                  <a:lnTo>
                    <a:pt x="20" y="24"/>
                  </a:lnTo>
                  <a:lnTo>
                    <a:pt x="0" y="16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43" name="Freeform 8"/>
            <p:cNvSpPr>
              <a:spLocks/>
            </p:cNvSpPr>
            <p:nvPr/>
          </p:nvSpPr>
          <p:spPr bwMode="ltGray">
            <a:xfrm>
              <a:off x="7293926" y="4951322"/>
              <a:ext cx="49957" cy="31840"/>
            </a:xfrm>
            <a:custGeom>
              <a:avLst/>
              <a:gdLst>
                <a:gd name="T0" fmla="*/ 7 w 26"/>
                <a:gd name="T1" fmla="*/ 0 h 18"/>
                <a:gd name="T2" fmla="*/ 0 w 26"/>
                <a:gd name="T3" fmla="*/ 10 h 18"/>
                <a:gd name="T4" fmla="*/ 2 w 26"/>
                <a:gd name="T5" fmla="*/ 14 h 18"/>
                <a:gd name="T6" fmla="*/ 24 w 26"/>
                <a:gd name="T7" fmla="*/ 18 h 18"/>
                <a:gd name="T8" fmla="*/ 26 w 26"/>
                <a:gd name="T9" fmla="*/ 14 h 18"/>
                <a:gd name="T10" fmla="*/ 24 w 26"/>
                <a:gd name="T11" fmla="*/ 10 h 18"/>
                <a:gd name="T12" fmla="*/ 7 w 26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18"/>
                <a:gd name="T23" fmla="*/ 26 w 26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18">
                  <a:moveTo>
                    <a:pt x="7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4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44" name="Freeform 9"/>
            <p:cNvSpPr>
              <a:spLocks/>
            </p:cNvSpPr>
            <p:nvPr/>
          </p:nvSpPr>
          <p:spPr bwMode="ltGray">
            <a:xfrm>
              <a:off x="7359254" y="4935401"/>
              <a:ext cx="103753" cy="95520"/>
            </a:xfrm>
            <a:custGeom>
              <a:avLst/>
              <a:gdLst>
                <a:gd name="T0" fmla="*/ 54 w 54"/>
                <a:gd name="T1" fmla="*/ 0 h 50"/>
                <a:gd name="T2" fmla="*/ 52 w 54"/>
                <a:gd name="T3" fmla="*/ 8 h 50"/>
                <a:gd name="T4" fmla="*/ 46 w 54"/>
                <a:gd name="T5" fmla="*/ 46 h 50"/>
                <a:gd name="T6" fmla="*/ 48 w 54"/>
                <a:gd name="T7" fmla="*/ 50 h 50"/>
                <a:gd name="T8" fmla="*/ 47 w 54"/>
                <a:gd name="T9" fmla="*/ 50 h 50"/>
                <a:gd name="T10" fmla="*/ 20 w 54"/>
                <a:gd name="T11" fmla="*/ 47 h 50"/>
                <a:gd name="T12" fmla="*/ 20 w 54"/>
                <a:gd name="T13" fmla="*/ 49 h 50"/>
                <a:gd name="T14" fmla="*/ 0 w 54"/>
                <a:gd name="T15" fmla="*/ 30 h 50"/>
                <a:gd name="T16" fmla="*/ 0 w 54"/>
                <a:gd name="T17" fmla="*/ 23 h 50"/>
                <a:gd name="T18" fmla="*/ 31 w 54"/>
                <a:gd name="T19" fmla="*/ 3 h 50"/>
                <a:gd name="T20" fmla="*/ 52 w 54"/>
                <a:gd name="T21" fmla="*/ 0 h 50"/>
                <a:gd name="T22" fmla="*/ 54 w 54"/>
                <a:gd name="T23" fmla="*/ 0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4"/>
                <a:gd name="T37" fmla="*/ 0 h 50"/>
                <a:gd name="T38" fmla="*/ 54 w 54"/>
                <a:gd name="T39" fmla="*/ 50 h 5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4" h="50">
                  <a:moveTo>
                    <a:pt x="54" y="0"/>
                  </a:moveTo>
                  <a:lnTo>
                    <a:pt x="52" y="8"/>
                  </a:lnTo>
                  <a:lnTo>
                    <a:pt x="46" y="46"/>
                  </a:lnTo>
                  <a:lnTo>
                    <a:pt x="48" y="50"/>
                  </a:lnTo>
                  <a:lnTo>
                    <a:pt x="47" y="50"/>
                  </a:lnTo>
                  <a:lnTo>
                    <a:pt x="20" y="47"/>
                  </a:lnTo>
                  <a:lnTo>
                    <a:pt x="20" y="49"/>
                  </a:lnTo>
                  <a:lnTo>
                    <a:pt x="0" y="30"/>
                  </a:lnTo>
                  <a:lnTo>
                    <a:pt x="0" y="23"/>
                  </a:lnTo>
                  <a:lnTo>
                    <a:pt x="31" y="3"/>
                  </a:lnTo>
                  <a:lnTo>
                    <a:pt x="52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45" name="Freeform 10"/>
            <p:cNvSpPr>
              <a:spLocks/>
            </p:cNvSpPr>
            <p:nvPr/>
          </p:nvSpPr>
          <p:spPr bwMode="ltGray">
            <a:xfrm>
              <a:off x="7397682" y="5021370"/>
              <a:ext cx="80697" cy="63680"/>
            </a:xfrm>
            <a:custGeom>
              <a:avLst/>
              <a:gdLst>
                <a:gd name="T0" fmla="*/ 34 w 40"/>
                <a:gd name="T1" fmla="*/ 32 h 33"/>
                <a:gd name="T2" fmla="*/ 40 w 40"/>
                <a:gd name="T3" fmla="*/ 17 h 33"/>
                <a:gd name="T4" fmla="*/ 33 w 40"/>
                <a:gd name="T5" fmla="*/ 12 h 33"/>
                <a:gd name="T6" fmla="*/ 26 w 40"/>
                <a:gd name="T7" fmla="*/ 2 h 33"/>
                <a:gd name="T8" fmla="*/ 0 w 40"/>
                <a:gd name="T9" fmla="*/ 0 h 33"/>
                <a:gd name="T10" fmla="*/ 0 w 40"/>
                <a:gd name="T11" fmla="*/ 1 h 33"/>
                <a:gd name="T12" fmla="*/ 0 w 40"/>
                <a:gd name="T13" fmla="*/ 14 h 33"/>
                <a:gd name="T14" fmla="*/ 6 w 40"/>
                <a:gd name="T15" fmla="*/ 17 h 33"/>
                <a:gd name="T16" fmla="*/ 12 w 40"/>
                <a:gd name="T17" fmla="*/ 12 h 33"/>
                <a:gd name="T18" fmla="*/ 26 w 40"/>
                <a:gd name="T19" fmla="*/ 24 h 33"/>
                <a:gd name="T20" fmla="*/ 25 w 40"/>
                <a:gd name="T21" fmla="*/ 30 h 33"/>
                <a:gd name="T22" fmla="*/ 34 w 40"/>
                <a:gd name="T23" fmla="*/ 33 h 33"/>
                <a:gd name="T24" fmla="*/ 34 w 40"/>
                <a:gd name="T25" fmla="*/ 32 h 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33"/>
                <a:gd name="T41" fmla="*/ 40 w 40"/>
                <a:gd name="T42" fmla="*/ 33 h 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33">
                  <a:moveTo>
                    <a:pt x="34" y="32"/>
                  </a:moveTo>
                  <a:lnTo>
                    <a:pt x="40" y="17"/>
                  </a:lnTo>
                  <a:lnTo>
                    <a:pt x="33" y="1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4"/>
                  </a:lnTo>
                  <a:lnTo>
                    <a:pt x="6" y="17"/>
                  </a:lnTo>
                  <a:lnTo>
                    <a:pt x="12" y="12"/>
                  </a:lnTo>
                  <a:lnTo>
                    <a:pt x="26" y="24"/>
                  </a:lnTo>
                  <a:lnTo>
                    <a:pt x="25" y="30"/>
                  </a:lnTo>
                  <a:lnTo>
                    <a:pt x="34" y="33"/>
                  </a:lnTo>
                  <a:lnTo>
                    <a:pt x="34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46" name="Freeform 11"/>
            <p:cNvSpPr>
              <a:spLocks/>
            </p:cNvSpPr>
            <p:nvPr/>
          </p:nvSpPr>
          <p:spPr bwMode="ltGray">
            <a:xfrm>
              <a:off x="7466852" y="5050025"/>
              <a:ext cx="76855" cy="57312"/>
            </a:xfrm>
            <a:custGeom>
              <a:avLst/>
              <a:gdLst>
                <a:gd name="T0" fmla="*/ 0 w 42"/>
                <a:gd name="T1" fmla="*/ 15 h 29"/>
                <a:gd name="T2" fmla="*/ 25 w 42"/>
                <a:gd name="T3" fmla="*/ 22 h 29"/>
                <a:gd name="T4" fmla="*/ 27 w 42"/>
                <a:gd name="T5" fmla="*/ 29 h 29"/>
                <a:gd name="T6" fmla="*/ 38 w 42"/>
                <a:gd name="T7" fmla="*/ 26 h 29"/>
                <a:gd name="T8" fmla="*/ 31 w 42"/>
                <a:gd name="T9" fmla="*/ 17 h 29"/>
                <a:gd name="T10" fmla="*/ 42 w 42"/>
                <a:gd name="T11" fmla="*/ 9 h 29"/>
                <a:gd name="T12" fmla="*/ 38 w 42"/>
                <a:gd name="T13" fmla="*/ 4 h 29"/>
                <a:gd name="T14" fmla="*/ 20 w 42"/>
                <a:gd name="T15" fmla="*/ 9 h 29"/>
                <a:gd name="T16" fmla="*/ 10 w 42"/>
                <a:gd name="T17" fmla="*/ 5 h 29"/>
                <a:gd name="T18" fmla="*/ 6 w 42"/>
                <a:gd name="T19" fmla="*/ 0 h 29"/>
                <a:gd name="T20" fmla="*/ 0 w 42"/>
                <a:gd name="T21" fmla="*/ 15 h 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29"/>
                <a:gd name="T35" fmla="*/ 42 w 42"/>
                <a:gd name="T36" fmla="*/ 29 h 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29">
                  <a:moveTo>
                    <a:pt x="0" y="15"/>
                  </a:moveTo>
                  <a:lnTo>
                    <a:pt x="25" y="22"/>
                  </a:lnTo>
                  <a:lnTo>
                    <a:pt x="27" y="29"/>
                  </a:lnTo>
                  <a:lnTo>
                    <a:pt x="38" y="26"/>
                  </a:lnTo>
                  <a:lnTo>
                    <a:pt x="31" y="17"/>
                  </a:lnTo>
                  <a:lnTo>
                    <a:pt x="42" y="9"/>
                  </a:lnTo>
                  <a:lnTo>
                    <a:pt x="38" y="4"/>
                  </a:lnTo>
                  <a:lnTo>
                    <a:pt x="20" y="9"/>
                  </a:lnTo>
                  <a:lnTo>
                    <a:pt x="10" y="5"/>
                  </a:lnTo>
                  <a:lnTo>
                    <a:pt x="6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47" name="Freeform 12"/>
            <p:cNvSpPr>
              <a:spLocks/>
            </p:cNvSpPr>
            <p:nvPr/>
          </p:nvSpPr>
          <p:spPr bwMode="ltGray">
            <a:xfrm>
              <a:off x="7543707" y="5056393"/>
              <a:ext cx="57640" cy="50944"/>
            </a:xfrm>
            <a:custGeom>
              <a:avLst/>
              <a:gdLst>
                <a:gd name="T0" fmla="*/ 28 w 30"/>
                <a:gd name="T1" fmla="*/ 9 h 27"/>
                <a:gd name="T2" fmla="*/ 30 w 30"/>
                <a:gd name="T3" fmla="*/ 16 h 27"/>
                <a:gd name="T4" fmla="*/ 23 w 30"/>
                <a:gd name="T5" fmla="*/ 25 h 27"/>
                <a:gd name="T6" fmla="*/ 23 w 30"/>
                <a:gd name="T7" fmla="*/ 27 h 27"/>
                <a:gd name="T8" fmla="*/ 16 w 30"/>
                <a:gd name="T9" fmla="*/ 16 h 27"/>
                <a:gd name="T10" fmla="*/ 18 w 30"/>
                <a:gd name="T11" fmla="*/ 14 h 27"/>
                <a:gd name="T12" fmla="*/ 4 w 30"/>
                <a:gd name="T13" fmla="*/ 4 h 27"/>
                <a:gd name="T14" fmla="*/ 0 w 30"/>
                <a:gd name="T15" fmla="*/ 2 h 27"/>
                <a:gd name="T16" fmla="*/ 8 w 30"/>
                <a:gd name="T17" fmla="*/ 0 h 27"/>
                <a:gd name="T18" fmla="*/ 17 w 30"/>
                <a:gd name="T19" fmla="*/ 2 h 27"/>
                <a:gd name="T20" fmla="*/ 28 w 30"/>
                <a:gd name="T21" fmla="*/ 9 h 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"/>
                <a:gd name="T34" fmla="*/ 0 h 27"/>
                <a:gd name="T35" fmla="*/ 30 w 30"/>
                <a:gd name="T36" fmla="*/ 27 h 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" h="27">
                  <a:moveTo>
                    <a:pt x="28" y="9"/>
                  </a:moveTo>
                  <a:lnTo>
                    <a:pt x="30" y="16"/>
                  </a:lnTo>
                  <a:lnTo>
                    <a:pt x="23" y="25"/>
                  </a:lnTo>
                  <a:lnTo>
                    <a:pt x="23" y="27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4" y="4"/>
                  </a:lnTo>
                  <a:lnTo>
                    <a:pt x="0" y="2"/>
                  </a:lnTo>
                  <a:lnTo>
                    <a:pt x="8" y="0"/>
                  </a:lnTo>
                  <a:lnTo>
                    <a:pt x="17" y="2"/>
                  </a:lnTo>
                  <a:lnTo>
                    <a:pt x="28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48" name="Freeform 13"/>
            <p:cNvSpPr>
              <a:spLocks/>
            </p:cNvSpPr>
            <p:nvPr/>
          </p:nvSpPr>
          <p:spPr bwMode="ltGray">
            <a:xfrm>
              <a:off x="7536021" y="5059578"/>
              <a:ext cx="34584" cy="38208"/>
            </a:xfrm>
            <a:custGeom>
              <a:avLst/>
              <a:gdLst>
                <a:gd name="T0" fmla="*/ 19 w 19"/>
                <a:gd name="T1" fmla="*/ 9 h 19"/>
                <a:gd name="T2" fmla="*/ 7 w 19"/>
                <a:gd name="T3" fmla="*/ 0 h 19"/>
                <a:gd name="T4" fmla="*/ 0 w 19"/>
                <a:gd name="T5" fmla="*/ 5 h 19"/>
                <a:gd name="T6" fmla="*/ 0 w 19"/>
                <a:gd name="T7" fmla="*/ 0 h 19"/>
                <a:gd name="T8" fmla="*/ 14 w 19"/>
                <a:gd name="T9" fmla="*/ 19 h 19"/>
                <a:gd name="T10" fmla="*/ 19 w 19"/>
                <a:gd name="T11" fmla="*/ 9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9"/>
                <a:gd name="T20" fmla="*/ 19 w 19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9">
                  <a:moveTo>
                    <a:pt x="19" y="9"/>
                  </a:moveTo>
                  <a:lnTo>
                    <a:pt x="7" y="0"/>
                  </a:lnTo>
                  <a:lnTo>
                    <a:pt x="0" y="5"/>
                  </a:lnTo>
                  <a:lnTo>
                    <a:pt x="0" y="0"/>
                  </a:lnTo>
                  <a:lnTo>
                    <a:pt x="14" y="19"/>
                  </a:lnTo>
                  <a:lnTo>
                    <a:pt x="19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49" name="Freeform 14"/>
            <p:cNvSpPr>
              <a:spLocks/>
            </p:cNvSpPr>
            <p:nvPr/>
          </p:nvSpPr>
          <p:spPr bwMode="ltGray">
            <a:xfrm>
              <a:off x="7559078" y="4992713"/>
              <a:ext cx="276679" cy="366162"/>
            </a:xfrm>
            <a:custGeom>
              <a:avLst/>
              <a:gdLst>
                <a:gd name="T0" fmla="*/ 112 w 146"/>
                <a:gd name="T1" fmla="*/ 190 h 190"/>
                <a:gd name="T2" fmla="*/ 119 w 146"/>
                <a:gd name="T3" fmla="*/ 158 h 190"/>
                <a:gd name="T4" fmla="*/ 112 w 146"/>
                <a:gd name="T5" fmla="*/ 138 h 190"/>
                <a:gd name="T6" fmla="*/ 123 w 146"/>
                <a:gd name="T7" fmla="*/ 136 h 190"/>
                <a:gd name="T8" fmla="*/ 115 w 146"/>
                <a:gd name="T9" fmla="*/ 129 h 190"/>
                <a:gd name="T10" fmla="*/ 115 w 146"/>
                <a:gd name="T11" fmla="*/ 123 h 190"/>
                <a:gd name="T12" fmla="*/ 144 w 146"/>
                <a:gd name="T13" fmla="*/ 119 h 190"/>
                <a:gd name="T14" fmla="*/ 146 w 146"/>
                <a:gd name="T15" fmla="*/ 119 h 190"/>
                <a:gd name="T16" fmla="*/ 142 w 146"/>
                <a:gd name="T17" fmla="*/ 109 h 190"/>
                <a:gd name="T18" fmla="*/ 146 w 146"/>
                <a:gd name="T19" fmla="*/ 104 h 190"/>
                <a:gd name="T20" fmla="*/ 138 w 146"/>
                <a:gd name="T21" fmla="*/ 90 h 190"/>
                <a:gd name="T22" fmla="*/ 144 w 146"/>
                <a:gd name="T23" fmla="*/ 72 h 190"/>
                <a:gd name="T24" fmla="*/ 123 w 146"/>
                <a:gd name="T25" fmla="*/ 72 h 190"/>
                <a:gd name="T26" fmla="*/ 111 w 146"/>
                <a:gd name="T27" fmla="*/ 62 h 190"/>
                <a:gd name="T28" fmla="*/ 89 w 146"/>
                <a:gd name="T29" fmla="*/ 61 h 190"/>
                <a:gd name="T30" fmla="*/ 83 w 146"/>
                <a:gd name="T31" fmla="*/ 58 h 190"/>
                <a:gd name="T32" fmla="*/ 83 w 146"/>
                <a:gd name="T33" fmla="*/ 50 h 190"/>
                <a:gd name="T34" fmla="*/ 72 w 146"/>
                <a:gd name="T35" fmla="*/ 33 h 190"/>
                <a:gd name="T36" fmla="*/ 81 w 146"/>
                <a:gd name="T37" fmla="*/ 16 h 190"/>
                <a:gd name="T38" fmla="*/ 88 w 146"/>
                <a:gd name="T39" fmla="*/ 11 h 190"/>
                <a:gd name="T40" fmla="*/ 88 w 146"/>
                <a:gd name="T41" fmla="*/ 9 h 190"/>
                <a:gd name="T42" fmla="*/ 98 w 146"/>
                <a:gd name="T43" fmla="*/ 4 h 190"/>
                <a:gd name="T44" fmla="*/ 92 w 146"/>
                <a:gd name="T45" fmla="*/ 0 h 190"/>
                <a:gd name="T46" fmla="*/ 70 w 146"/>
                <a:gd name="T47" fmla="*/ 14 h 190"/>
                <a:gd name="T48" fmla="*/ 46 w 146"/>
                <a:gd name="T49" fmla="*/ 17 h 190"/>
                <a:gd name="T50" fmla="*/ 42 w 146"/>
                <a:gd name="T51" fmla="*/ 33 h 190"/>
                <a:gd name="T52" fmla="*/ 29 w 146"/>
                <a:gd name="T53" fmla="*/ 44 h 190"/>
                <a:gd name="T54" fmla="*/ 29 w 146"/>
                <a:gd name="T55" fmla="*/ 52 h 190"/>
                <a:gd name="T56" fmla="*/ 20 w 146"/>
                <a:gd name="T57" fmla="*/ 43 h 190"/>
                <a:gd name="T58" fmla="*/ 23 w 146"/>
                <a:gd name="T59" fmla="*/ 51 h 190"/>
                <a:gd name="T60" fmla="*/ 14 w 146"/>
                <a:gd name="T61" fmla="*/ 59 h 190"/>
                <a:gd name="T62" fmla="*/ 14 w 146"/>
                <a:gd name="T63" fmla="*/ 60 h 190"/>
                <a:gd name="T64" fmla="*/ 20 w 146"/>
                <a:gd name="T65" fmla="*/ 67 h 190"/>
                <a:gd name="T66" fmla="*/ 19 w 146"/>
                <a:gd name="T67" fmla="*/ 96 h 190"/>
                <a:gd name="T68" fmla="*/ 23 w 146"/>
                <a:gd name="T69" fmla="*/ 100 h 190"/>
                <a:gd name="T70" fmla="*/ 15 w 146"/>
                <a:gd name="T71" fmla="*/ 111 h 190"/>
                <a:gd name="T72" fmla="*/ 7 w 146"/>
                <a:gd name="T73" fmla="*/ 111 h 190"/>
                <a:gd name="T74" fmla="*/ 5 w 146"/>
                <a:gd name="T75" fmla="*/ 121 h 190"/>
                <a:gd name="T76" fmla="*/ 0 w 146"/>
                <a:gd name="T77" fmla="*/ 123 h 190"/>
                <a:gd name="T78" fmla="*/ 1 w 146"/>
                <a:gd name="T79" fmla="*/ 129 h 190"/>
                <a:gd name="T80" fmla="*/ 23 w 146"/>
                <a:gd name="T81" fmla="*/ 142 h 190"/>
                <a:gd name="T82" fmla="*/ 38 w 146"/>
                <a:gd name="T83" fmla="*/ 139 h 190"/>
                <a:gd name="T84" fmla="*/ 45 w 146"/>
                <a:gd name="T85" fmla="*/ 144 h 190"/>
                <a:gd name="T86" fmla="*/ 67 w 146"/>
                <a:gd name="T87" fmla="*/ 158 h 190"/>
                <a:gd name="T88" fmla="*/ 75 w 146"/>
                <a:gd name="T89" fmla="*/ 169 h 190"/>
                <a:gd name="T90" fmla="*/ 101 w 146"/>
                <a:gd name="T91" fmla="*/ 168 h 190"/>
                <a:gd name="T92" fmla="*/ 109 w 146"/>
                <a:gd name="T93" fmla="*/ 173 h 190"/>
                <a:gd name="T94" fmla="*/ 111 w 146"/>
                <a:gd name="T95" fmla="*/ 178 h 190"/>
                <a:gd name="T96" fmla="*/ 105 w 146"/>
                <a:gd name="T97" fmla="*/ 183 h 190"/>
                <a:gd name="T98" fmla="*/ 112 w 146"/>
                <a:gd name="T99" fmla="*/ 190 h 19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46"/>
                <a:gd name="T151" fmla="*/ 0 h 190"/>
                <a:gd name="T152" fmla="*/ 146 w 146"/>
                <a:gd name="T153" fmla="*/ 190 h 19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46" h="190">
                  <a:moveTo>
                    <a:pt x="112" y="190"/>
                  </a:moveTo>
                  <a:lnTo>
                    <a:pt x="119" y="158"/>
                  </a:lnTo>
                  <a:lnTo>
                    <a:pt x="112" y="138"/>
                  </a:lnTo>
                  <a:lnTo>
                    <a:pt x="123" y="136"/>
                  </a:lnTo>
                  <a:lnTo>
                    <a:pt x="115" y="129"/>
                  </a:lnTo>
                  <a:lnTo>
                    <a:pt x="115" y="123"/>
                  </a:lnTo>
                  <a:lnTo>
                    <a:pt x="144" y="119"/>
                  </a:lnTo>
                  <a:lnTo>
                    <a:pt x="146" y="119"/>
                  </a:lnTo>
                  <a:lnTo>
                    <a:pt x="142" y="109"/>
                  </a:lnTo>
                  <a:lnTo>
                    <a:pt x="146" y="104"/>
                  </a:lnTo>
                  <a:lnTo>
                    <a:pt x="138" y="90"/>
                  </a:lnTo>
                  <a:lnTo>
                    <a:pt x="144" y="72"/>
                  </a:lnTo>
                  <a:lnTo>
                    <a:pt x="123" y="72"/>
                  </a:lnTo>
                  <a:lnTo>
                    <a:pt x="111" y="62"/>
                  </a:lnTo>
                  <a:lnTo>
                    <a:pt x="89" y="61"/>
                  </a:lnTo>
                  <a:lnTo>
                    <a:pt x="83" y="58"/>
                  </a:lnTo>
                  <a:lnTo>
                    <a:pt x="83" y="50"/>
                  </a:lnTo>
                  <a:lnTo>
                    <a:pt x="72" y="33"/>
                  </a:lnTo>
                  <a:lnTo>
                    <a:pt x="81" y="16"/>
                  </a:lnTo>
                  <a:lnTo>
                    <a:pt x="88" y="11"/>
                  </a:lnTo>
                  <a:lnTo>
                    <a:pt x="88" y="9"/>
                  </a:lnTo>
                  <a:lnTo>
                    <a:pt x="98" y="4"/>
                  </a:lnTo>
                  <a:lnTo>
                    <a:pt x="92" y="0"/>
                  </a:lnTo>
                  <a:lnTo>
                    <a:pt x="70" y="14"/>
                  </a:lnTo>
                  <a:lnTo>
                    <a:pt x="46" y="17"/>
                  </a:lnTo>
                  <a:lnTo>
                    <a:pt x="42" y="33"/>
                  </a:lnTo>
                  <a:lnTo>
                    <a:pt x="29" y="44"/>
                  </a:lnTo>
                  <a:lnTo>
                    <a:pt x="29" y="52"/>
                  </a:lnTo>
                  <a:lnTo>
                    <a:pt x="20" y="43"/>
                  </a:lnTo>
                  <a:lnTo>
                    <a:pt x="23" y="51"/>
                  </a:lnTo>
                  <a:lnTo>
                    <a:pt x="14" y="59"/>
                  </a:lnTo>
                  <a:lnTo>
                    <a:pt x="14" y="60"/>
                  </a:lnTo>
                  <a:lnTo>
                    <a:pt x="20" y="67"/>
                  </a:lnTo>
                  <a:lnTo>
                    <a:pt x="19" y="96"/>
                  </a:lnTo>
                  <a:lnTo>
                    <a:pt x="23" y="100"/>
                  </a:lnTo>
                  <a:lnTo>
                    <a:pt x="15" y="111"/>
                  </a:lnTo>
                  <a:lnTo>
                    <a:pt x="7" y="111"/>
                  </a:lnTo>
                  <a:lnTo>
                    <a:pt x="5" y="121"/>
                  </a:lnTo>
                  <a:lnTo>
                    <a:pt x="0" y="123"/>
                  </a:lnTo>
                  <a:lnTo>
                    <a:pt x="1" y="129"/>
                  </a:lnTo>
                  <a:lnTo>
                    <a:pt x="23" y="142"/>
                  </a:lnTo>
                  <a:lnTo>
                    <a:pt x="38" y="139"/>
                  </a:lnTo>
                  <a:lnTo>
                    <a:pt x="45" y="144"/>
                  </a:lnTo>
                  <a:lnTo>
                    <a:pt x="67" y="158"/>
                  </a:lnTo>
                  <a:lnTo>
                    <a:pt x="75" y="169"/>
                  </a:lnTo>
                  <a:lnTo>
                    <a:pt x="101" y="168"/>
                  </a:lnTo>
                  <a:lnTo>
                    <a:pt x="109" y="173"/>
                  </a:lnTo>
                  <a:lnTo>
                    <a:pt x="111" y="178"/>
                  </a:lnTo>
                  <a:lnTo>
                    <a:pt x="105" y="183"/>
                  </a:lnTo>
                  <a:lnTo>
                    <a:pt x="112" y="19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50" name="Freeform 15"/>
            <p:cNvSpPr>
              <a:spLocks/>
            </p:cNvSpPr>
            <p:nvPr/>
          </p:nvSpPr>
          <p:spPr bwMode="ltGray">
            <a:xfrm>
              <a:off x="7516806" y="5241065"/>
              <a:ext cx="134498" cy="133728"/>
            </a:xfrm>
            <a:custGeom>
              <a:avLst/>
              <a:gdLst>
                <a:gd name="T0" fmla="*/ 70 w 71"/>
                <a:gd name="T1" fmla="*/ 15 h 70"/>
                <a:gd name="T2" fmla="*/ 63 w 71"/>
                <a:gd name="T3" fmla="*/ 11 h 70"/>
                <a:gd name="T4" fmla="*/ 48 w 71"/>
                <a:gd name="T5" fmla="*/ 13 h 70"/>
                <a:gd name="T6" fmla="*/ 26 w 71"/>
                <a:gd name="T7" fmla="*/ 0 h 70"/>
                <a:gd name="T8" fmla="*/ 10 w 71"/>
                <a:gd name="T9" fmla="*/ 5 h 70"/>
                <a:gd name="T10" fmla="*/ 10 w 71"/>
                <a:gd name="T11" fmla="*/ 13 h 70"/>
                <a:gd name="T12" fmla="*/ 0 w 71"/>
                <a:gd name="T13" fmla="*/ 26 h 70"/>
                <a:gd name="T14" fmla="*/ 0 w 71"/>
                <a:gd name="T15" fmla="*/ 40 h 70"/>
                <a:gd name="T16" fmla="*/ 9 w 71"/>
                <a:gd name="T17" fmla="*/ 48 h 70"/>
                <a:gd name="T18" fmla="*/ 10 w 71"/>
                <a:gd name="T19" fmla="*/ 41 h 70"/>
                <a:gd name="T20" fmla="*/ 15 w 71"/>
                <a:gd name="T21" fmla="*/ 41 h 70"/>
                <a:gd name="T22" fmla="*/ 10 w 71"/>
                <a:gd name="T23" fmla="*/ 50 h 70"/>
                <a:gd name="T24" fmla="*/ 6 w 71"/>
                <a:gd name="T25" fmla="*/ 54 h 70"/>
                <a:gd name="T26" fmla="*/ 5 w 71"/>
                <a:gd name="T27" fmla="*/ 63 h 70"/>
                <a:gd name="T28" fmla="*/ 21 w 71"/>
                <a:gd name="T29" fmla="*/ 70 h 70"/>
                <a:gd name="T30" fmla="*/ 37 w 71"/>
                <a:gd name="T31" fmla="*/ 48 h 70"/>
                <a:gd name="T32" fmla="*/ 56 w 71"/>
                <a:gd name="T33" fmla="*/ 41 h 70"/>
                <a:gd name="T34" fmla="*/ 64 w 71"/>
                <a:gd name="T35" fmla="*/ 33 h 70"/>
                <a:gd name="T36" fmla="*/ 71 w 71"/>
                <a:gd name="T37" fmla="*/ 23 h 70"/>
                <a:gd name="T38" fmla="*/ 66 w 71"/>
                <a:gd name="T39" fmla="*/ 16 h 70"/>
                <a:gd name="T40" fmla="*/ 70 w 71"/>
                <a:gd name="T41" fmla="*/ 15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1"/>
                <a:gd name="T64" fmla="*/ 0 h 70"/>
                <a:gd name="T65" fmla="*/ 71 w 71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1" h="70">
                  <a:moveTo>
                    <a:pt x="70" y="15"/>
                  </a:moveTo>
                  <a:lnTo>
                    <a:pt x="63" y="11"/>
                  </a:lnTo>
                  <a:lnTo>
                    <a:pt x="48" y="13"/>
                  </a:lnTo>
                  <a:lnTo>
                    <a:pt x="26" y="0"/>
                  </a:lnTo>
                  <a:lnTo>
                    <a:pt x="10" y="5"/>
                  </a:lnTo>
                  <a:lnTo>
                    <a:pt x="10" y="13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5" y="41"/>
                  </a:lnTo>
                  <a:lnTo>
                    <a:pt x="10" y="50"/>
                  </a:lnTo>
                  <a:lnTo>
                    <a:pt x="6" y="54"/>
                  </a:lnTo>
                  <a:lnTo>
                    <a:pt x="5" y="63"/>
                  </a:lnTo>
                  <a:lnTo>
                    <a:pt x="21" y="70"/>
                  </a:lnTo>
                  <a:lnTo>
                    <a:pt x="37" y="48"/>
                  </a:lnTo>
                  <a:lnTo>
                    <a:pt x="56" y="41"/>
                  </a:lnTo>
                  <a:lnTo>
                    <a:pt x="64" y="33"/>
                  </a:lnTo>
                  <a:lnTo>
                    <a:pt x="71" y="23"/>
                  </a:lnTo>
                  <a:lnTo>
                    <a:pt x="66" y="16"/>
                  </a:lnTo>
                  <a:lnTo>
                    <a:pt x="7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51" name="Freeform 16"/>
            <p:cNvSpPr>
              <a:spLocks/>
            </p:cNvSpPr>
            <p:nvPr/>
          </p:nvSpPr>
          <p:spPr bwMode="ltGray">
            <a:xfrm>
              <a:off x="7509121" y="5269723"/>
              <a:ext cx="299735" cy="394817"/>
            </a:xfrm>
            <a:custGeom>
              <a:avLst/>
              <a:gdLst>
                <a:gd name="T0" fmla="*/ 146 w 158"/>
                <a:gd name="T1" fmla="*/ 120 h 205"/>
                <a:gd name="T2" fmla="*/ 136 w 158"/>
                <a:gd name="T3" fmla="*/ 120 h 205"/>
                <a:gd name="T4" fmla="*/ 135 w 158"/>
                <a:gd name="T5" fmla="*/ 104 h 205"/>
                <a:gd name="T6" fmla="*/ 118 w 158"/>
                <a:gd name="T7" fmla="*/ 109 h 205"/>
                <a:gd name="T8" fmla="*/ 105 w 158"/>
                <a:gd name="T9" fmla="*/ 103 h 205"/>
                <a:gd name="T10" fmla="*/ 95 w 158"/>
                <a:gd name="T11" fmla="*/ 83 h 205"/>
                <a:gd name="T12" fmla="*/ 114 w 158"/>
                <a:gd name="T13" fmla="*/ 52 h 205"/>
                <a:gd name="T14" fmla="*/ 142 w 158"/>
                <a:gd name="T15" fmla="*/ 43 h 205"/>
                <a:gd name="T16" fmla="*/ 136 w 158"/>
                <a:gd name="T17" fmla="*/ 37 h 205"/>
                <a:gd name="T18" fmla="*/ 141 w 158"/>
                <a:gd name="T19" fmla="*/ 32 h 205"/>
                <a:gd name="T20" fmla="*/ 139 w 158"/>
                <a:gd name="T21" fmla="*/ 27 h 205"/>
                <a:gd name="T22" fmla="*/ 130 w 158"/>
                <a:gd name="T23" fmla="*/ 23 h 205"/>
                <a:gd name="T24" fmla="*/ 105 w 158"/>
                <a:gd name="T25" fmla="*/ 24 h 205"/>
                <a:gd name="T26" fmla="*/ 97 w 158"/>
                <a:gd name="T27" fmla="*/ 12 h 205"/>
                <a:gd name="T28" fmla="*/ 74 w 158"/>
                <a:gd name="T29" fmla="*/ 0 h 205"/>
                <a:gd name="T30" fmla="*/ 71 w 158"/>
                <a:gd name="T31" fmla="*/ 0 h 205"/>
                <a:gd name="T32" fmla="*/ 75 w 158"/>
                <a:gd name="T33" fmla="*/ 6 h 205"/>
                <a:gd name="T34" fmla="*/ 70 w 158"/>
                <a:gd name="T35" fmla="*/ 17 h 205"/>
                <a:gd name="T36" fmla="*/ 60 w 158"/>
                <a:gd name="T37" fmla="*/ 25 h 205"/>
                <a:gd name="T38" fmla="*/ 43 w 158"/>
                <a:gd name="T39" fmla="*/ 32 h 205"/>
                <a:gd name="T40" fmla="*/ 25 w 158"/>
                <a:gd name="T41" fmla="*/ 52 h 205"/>
                <a:gd name="T42" fmla="*/ 9 w 158"/>
                <a:gd name="T43" fmla="*/ 47 h 205"/>
                <a:gd name="T44" fmla="*/ 11 w 158"/>
                <a:gd name="T45" fmla="*/ 36 h 205"/>
                <a:gd name="T46" fmla="*/ 0 w 158"/>
                <a:gd name="T47" fmla="*/ 44 h 205"/>
                <a:gd name="T48" fmla="*/ 5 w 158"/>
                <a:gd name="T49" fmla="*/ 60 h 205"/>
                <a:gd name="T50" fmla="*/ 2 w 158"/>
                <a:gd name="T51" fmla="*/ 65 h 205"/>
                <a:gd name="T52" fmla="*/ 15 w 158"/>
                <a:gd name="T53" fmla="*/ 74 h 205"/>
                <a:gd name="T54" fmla="*/ 32 w 158"/>
                <a:gd name="T55" fmla="*/ 95 h 205"/>
                <a:gd name="T56" fmla="*/ 68 w 158"/>
                <a:gd name="T57" fmla="*/ 164 h 205"/>
                <a:gd name="T58" fmla="*/ 136 w 158"/>
                <a:gd name="T59" fmla="*/ 205 h 205"/>
                <a:gd name="T60" fmla="*/ 147 w 158"/>
                <a:gd name="T61" fmla="*/ 197 h 205"/>
                <a:gd name="T62" fmla="*/ 155 w 158"/>
                <a:gd name="T63" fmla="*/ 185 h 205"/>
                <a:gd name="T64" fmla="*/ 150 w 158"/>
                <a:gd name="T65" fmla="*/ 175 h 205"/>
                <a:gd name="T66" fmla="*/ 158 w 158"/>
                <a:gd name="T67" fmla="*/ 138 h 205"/>
                <a:gd name="T68" fmla="*/ 146 w 158"/>
                <a:gd name="T69" fmla="*/ 120 h 20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58"/>
                <a:gd name="T106" fmla="*/ 0 h 205"/>
                <a:gd name="T107" fmla="*/ 158 w 158"/>
                <a:gd name="T108" fmla="*/ 205 h 20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58" h="205">
                  <a:moveTo>
                    <a:pt x="146" y="120"/>
                  </a:moveTo>
                  <a:lnTo>
                    <a:pt x="136" y="120"/>
                  </a:lnTo>
                  <a:lnTo>
                    <a:pt x="135" y="104"/>
                  </a:lnTo>
                  <a:lnTo>
                    <a:pt x="118" y="109"/>
                  </a:lnTo>
                  <a:lnTo>
                    <a:pt x="105" y="103"/>
                  </a:lnTo>
                  <a:lnTo>
                    <a:pt x="95" y="83"/>
                  </a:lnTo>
                  <a:lnTo>
                    <a:pt x="114" y="52"/>
                  </a:lnTo>
                  <a:lnTo>
                    <a:pt x="142" y="43"/>
                  </a:lnTo>
                  <a:lnTo>
                    <a:pt x="136" y="37"/>
                  </a:lnTo>
                  <a:lnTo>
                    <a:pt x="141" y="32"/>
                  </a:lnTo>
                  <a:lnTo>
                    <a:pt x="139" y="27"/>
                  </a:lnTo>
                  <a:lnTo>
                    <a:pt x="130" y="23"/>
                  </a:lnTo>
                  <a:lnTo>
                    <a:pt x="105" y="24"/>
                  </a:lnTo>
                  <a:lnTo>
                    <a:pt x="97" y="12"/>
                  </a:lnTo>
                  <a:lnTo>
                    <a:pt x="74" y="0"/>
                  </a:lnTo>
                  <a:lnTo>
                    <a:pt x="71" y="0"/>
                  </a:lnTo>
                  <a:lnTo>
                    <a:pt x="75" y="6"/>
                  </a:lnTo>
                  <a:lnTo>
                    <a:pt x="70" y="17"/>
                  </a:lnTo>
                  <a:lnTo>
                    <a:pt x="60" y="25"/>
                  </a:lnTo>
                  <a:lnTo>
                    <a:pt x="43" y="32"/>
                  </a:lnTo>
                  <a:lnTo>
                    <a:pt x="25" y="52"/>
                  </a:lnTo>
                  <a:lnTo>
                    <a:pt x="9" y="47"/>
                  </a:lnTo>
                  <a:lnTo>
                    <a:pt x="11" y="36"/>
                  </a:lnTo>
                  <a:lnTo>
                    <a:pt x="0" y="44"/>
                  </a:lnTo>
                  <a:lnTo>
                    <a:pt x="5" y="60"/>
                  </a:lnTo>
                  <a:lnTo>
                    <a:pt x="2" y="65"/>
                  </a:lnTo>
                  <a:lnTo>
                    <a:pt x="15" y="74"/>
                  </a:lnTo>
                  <a:lnTo>
                    <a:pt x="32" y="95"/>
                  </a:lnTo>
                  <a:lnTo>
                    <a:pt x="68" y="164"/>
                  </a:lnTo>
                  <a:lnTo>
                    <a:pt x="136" y="205"/>
                  </a:lnTo>
                  <a:lnTo>
                    <a:pt x="147" y="197"/>
                  </a:lnTo>
                  <a:lnTo>
                    <a:pt x="155" y="185"/>
                  </a:lnTo>
                  <a:lnTo>
                    <a:pt x="150" y="175"/>
                  </a:lnTo>
                  <a:lnTo>
                    <a:pt x="158" y="138"/>
                  </a:lnTo>
                  <a:lnTo>
                    <a:pt x="146" y="1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52" name="Freeform 17"/>
            <p:cNvSpPr>
              <a:spLocks/>
            </p:cNvSpPr>
            <p:nvPr/>
          </p:nvSpPr>
          <p:spPr bwMode="ltGray">
            <a:xfrm>
              <a:off x="7789644" y="5476682"/>
              <a:ext cx="292050" cy="302482"/>
            </a:xfrm>
            <a:custGeom>
              <a:avLst/>
              <a:gdLst>
                <a:gd name="T0" fmla="*/ 148 w 152"/>
                <a:gd name="T1" fmla="*/ 126 h 158"/>
                <a:gd name="T2" fmla="*/ 152 w 152"/>
                <a:gd name="T3" fmla="*/ 101 h 158"/>
                <a:gd name="T4" fmla="*/ 142 w 152"/>
                <a:gd name="T5" fmla="*/ 87 h 158"/>
                <a:gd name="T6" fmla="*/ 143 w 152"/>
                <a:gd name="T7" fmla="*/ 79 h 158"/>
                <a:gd name="T8" fmla="*/ 120 w 152"/>
                <a:gd name="T9" fmla="*/ 77 h 158"/>
                <a:gd name="T10" fmla="*/ 118 w 152"/>
                <a:gd name="T11" fmla="*/ 66 h 158"/>
                <a:gd name="T12" fmla="*/ 119 w 152"/>
                <a:gd name="T13" fmla="*/ 59 h 158"/>
                <a:gd name="T14" fmla="*/ 111 w 152"/>
                <a:gd name="T15" fmla="*/ 45 h 158"/>
                <a:gd name="T16" fmla="*/ 59 w 152"/>
                <a:gd name="T17" fmla="*/ 26 h 158"/>
                <a:gd name="T18" fmla="*/ 53 w 152"/>
                <a:gd name="T19" fmla="*/ 17 h 158"/>
                <a:gd name="T20" fmla="*/ 53 w 152"/>
                <a:gd name="T21" fmla="*/ 0 h 158"/>
                <a:gd name="T22" fmla="*/ 38 w 152"/>
                <a:gd name="T23" fmla="*/ 0 h 158"/>
                <a:gd name="T24" fmla="*/ 16 w 152"/>
                <a:gd name="T25" fmla="*/ 14 h 158"/>
                <a:gd name="T26" fmla="*/ 0 w 152"/>
                <a:gd name="T27" fmla="*/ 14 h 158"/>
                <a:gd name="T28" fmla="*/ 11 w 152"/>
                <a:gd name="T29" fmla="*/ 31 h 158"/>
                <a:gd name="T30" fmla="*/ 3 w 152"/>
                <a:gd name="T31" fmla="*/ 70 h 158"/>
                <a:gd name="T32" fmla="*/ 8 w 152"/>
                <a:gd name="T33" fmla="*/ 80 h 158"/>
                <a:gd name="T34" fmla="*/ 0 w 152"/>
                <a:gd name="T35" fmla="*/ 93 h 158"/>
                <a:gd name="T36" fmla="*/ 12 w 152"/>
                <a:gd name="T37" fmla="*/ 114 h 158"/>
                <a:gd name="T38" fmla="*/ 9 w 152"/>
                <a:gd name="T39" fmla="*/ 126 h 158"/>
                <a:gd name="T40" fmla="*/ 22 w 152"/>
                <a:gd name="T41" fmla="*/ 158 h 158"/>
                <a:gd name="T42" fmla="*/ 32 w 152"/>
                <a:gd name="T43" fmla="*/ 158 h 158"/>
                <a:gd name="T44" fmla="*/ 44 w 152"/>
                <a:gd name="T45" fmla="*/ 146 h 158"/>
                <a:gd name="T46" fmla="*/ 68 w 152"/>
                <a:gd name="T47" fmla="*/ 154 h 158"/>
                <a:gd name="T48" fmla="*/ 73 w 152"/>
                <a:gd name="T49" fmla="*/ 148 h 158"/>
                <a:gd name="T50" fmla="*/ 89 w 152"/>
                <a:gd name="T51" fmla="*/ 153 h 158"/>
                <a:gd name="T52" fmla="*/ 99 w 152"/>
                <a:gd name="T53" fmla="*/ 120 h 158"/>
                <a:gd name="T54" fmla="*/ 135 w 152"/>
                <a:gd name="T55" fmla="*/ 114 h 158"/>
                <a:gd name="T56" fmla="*/ 148 w 152"/>
                <a:gd name="T57" fmla="*/ 126 h 1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52"/>
                <a:gd name="T88" fmla="*/ 0 h 158"/>
                <a:gd name="T89" fmla="*/ 152 w 152"/>
                <a:gd name="T90" fmla="*/ 158 h 15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52" h="158">
                  <a:moveTo>
                    <a:pt x="148" y="126"/>
                  </a:moveTo>
                  <a:lnTo>
                    <a:pt x="152" y="101"/>
                  </a:lnTo>
                  <a:lnTo>
                    <a:pt x="142" y="87"/>
                  </a:lnTo>
                  <a:lnTo>
                    <a:pt x="143" y="79"/>
                  </a:lnTo>
                  <a:lnTo>
                    <a:pt x="120" y="77"/>
                  </a:lnTo>
                  <a:lnTo>
                    <a:pt x="118" y="66"/>
                  </a:lnTo>
                  <a:lnTo>
                    <a:pt x="119" y="59"/>
                  </a:lnTo>
                  <a:lnTo>
                    <a:pt x="111" y="45"/>
                  </a:lnTo>
                  <a:lnTo>
                    <a:pt x="59" y="26"/>
                  </a:lnTo>
                  <a:lnTo>
                    <a:pt x="53" y="17"/>
                  </a:lnTo>
                  <a:lnTo>
                    <a:pt x="53" y="0"/>
                  </a:lnTo>
                  <a:lnTo>
                    <a:pt x="38" y="0"/>
                  </a:lnTo>
                  <a:lnTo>
                    <a:pt x="16" y="14"/>
                  </a:lnTo>
                  <a:lnTo>
                    <a:pt x="0" y="14"/>
                  </a:lnTo>
                  <a:lnTo>
                    <a:pt x="11" y="31"/>
                  </a:lnTo>
                  <a:lnTo>
                    <a:pt x="3" y="70"/>
                  </a:lnTo>
                  <a:lnTo>
                    <a:pt x="8" y="80"/>
                  </a:lnTo>
                  <a:lnTo>
                    <a:pt x="0" y="93"/>
                  </a:lnTo>
                  <a:lnTo>
                    <a:pt x="12" y="114"/>
                  </a:lnTo>
                  <a:lnTo>
                    <a:pt x="9" y="126"/>
                  </a:lnTo>
                  <a:lnTo>
                    <a:pt x="22" y="158"/>
                  </a:lnTo>
                  <a:lnTo>
                    <a:pt x="32" y="158"/>
                  </a:lnTo>
                  <a:lnTo>
                    <a:pt x="44" y="146"/>
                  </a:lnTo>
                  <a:lnTo>
                    <a:pt x="68" y="154"/>
                  </a:lnTo>
                  <a:lnTo>
                    <a:pt x="73" y="148"/>
                  </a:lnTo>
                  <a:lnTo>
                    <a:pt x="89" y="153"/>
                  </a:lnTo>
                  <a:lnTo>
                    <a:pt x="99" y="120"/>
                  </a:lnTo>
                  <a:lnTo>
                    <a:pt x="135" y="114"/>
                  </a:lnTo>
                  <a:lnTo>
                    <a:pt x="148" y="12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53" name="Freeform 18"/>
            <p:cNvSpPr>
              <a:spLocks/>
            </p:cNvSpPr>
            <p:nvPr/>
          </p:nvSpPr>
          <p:spPr bwMode="ltGray">
            <a:xfrm>
              <a:off x="7958725" y="5699562"/>
              <a:ext cx="195980" cy="197408"/>
            </a:xfrm>
            <a:custGeom>
              <a:avLst/>
              <a:gdLst>
                <a:gd name="T0" fmla="*/ 101 w 103"/>
                <a:gd name="T1" fmla="*/ 78 h 102"/>
                <a:gd name="T2" fmla="*/ 103 w 103"/>
                <a:gd name="T3" fmla="*/ 57 h 102"/>
                <a:gd name="T4" fmla="*/ 90 w 103"/>
                <a:gd name="T5" fmla="*/ 55 h 102"/>
                <a:gd name="T6" fmla="*/ 87 w 103"/>
                <a:gd name="T7" fmla="*/ 38 h 102"/>
                <a:gd name="T8" fmla="*/ 82 w 103"/>
                <a:gd name="T9" fmla="*/ 35 h 102"/>
                <a:gd name="T10" fmla="*/ 59 w 103"/>
                <a:gd name="T11" fmla="*/ 31 h 102"/>
                <a:gd name="T12" fmla="*/ 58 w 103"/>
                <a:gd name="T13" fmla="*/ 9 h 102"/>
                <a:gd name="T14" fmla="*/ 43 w 103"/>
                <a:gd name="T15" fmla="*/ 0 h 102"/>
                <a:gd name="T16" fmla="*/ 9 w 103"/>
                <a:gd name="T17" fmla="*/ 4 h 102"/>
                <a:gd name="T18" fmla="*/ 0 w 103"/>
                <a:gd name="T19" fmla="*/ 36 h 102"/>
                <a:gd name="T20" fmla="*/ 22 w 103"/>
                <a:gd name="T21" fmla="*/ 57 h 102"/>
                <a:gd name="T22" fmla="*/ 38 w 103"/>
                <a:gd name="T23" fmla="*/ 62 h 102"/>
                <a:gd name="T24" fmla="*/ 59 w 103"/>
                <a:gd name="T25" fmla="*/ 71 h 102"/>
                <a:gd name="T26" fmla="*/ 61 w 103"/>
                <a:gd name="T27" fmla="*/ 79 h 102"/>
                <a:gd name="T28" fmla="*/ 52 w 103"/>
                <a:gd name="T29" fmla="*/ 97 h 102"/>
                <a:gd name="T30" fmla="*/ 76 w 103"/>
                <a:gd name="T31" fmla="*/ 102 h 102"/>
                <a:gd name="T32" fmla="*/ 86 w 103"/>
                <a:gd name="T33" fmla="*/ 99 h 102"/>
                <a:gd name="T34" fmla="*/ 98 w 103"/>
                <a:gd name="T35" fmla="*/ 90 h 102"/>
                <a:gd name="T36" fmla="*/ 101 w 103"/>
                <a:gd name="T37" fmla="*/ 78 h 1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3"/>
                <a:gd name="T58" fmla="*/ 0 h 102"/>
                <a:gd name="T59" fmla="*/ 103 w 103"/>
                <a:gd name="T60" fmla="*/ 102 h 1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3" h="102">
                  <a:moveTo>
                    <a:pt x="101" y="78"/>
                  </a:moveTo>
                  <a:lnTo>
                    <a:pt x="103" y="57"/>
                  </a:lnTo>
                  <a:lnTo>
                    <a:pt x="90" y="55"/>
                  </a:lnTo>
                  <a:lnTo>
                    <a:pt x="87" y="38"/>
                  </a:lnTo>
                  <a:lnTo>
                    <a:pt x="82" y="35"/>
                  </a:lnTo>
                  <a:lnTo>
                    <a:pt x="59" y="31"/>
                  </a:lnTo>
                  <a:lnTo>
                    <a:pt x="58" y="9"/>
                  </a:lnTo>
                  <a:lnTo>
                    <a:pt x="43" y="0"/>
                  </a:lnTo>
                  <a:lnTo>
                    <a:pt x="9" y="4"/>
                  </a:lnTo>
                  <a:lnTo>
                    <a:pt x="0" y="36"/>
                  </a:lnTo>
                  <a:lnTo>
                    <a:pt x="22" y="57"/>
                  </a:lnTo>
                  <a:lnTo>
                    <a:pt x="38" y="62"/>
                  </a:lnTo>
                  <a:lnTo>
                    <a:pt x="59" y="71"/>
                  </a:lnTo>
                  <a:lnTo>
                    <a:pt x="61" y="79"/>
                  </a:lnTo>
                  <a:lnTo>
                    <a:pt x="52" y="97"/>
                  </a:lnTo>
                  <a:lnTo>
                    <a:pt x="76" y="102"/>
                  </a:lnTo>
                  <a:lnTo>
                    <a:pt x="86" y="99"/>
                  </a:lnTo>
                  <a:lnTo>
                    <a:pt x="98" y="90"/>
                  </a:lnTo>
                  <a:lnTo>
                    <a:pt x="101" y="7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54" name="Freeform 19"/>
            <p:cNvSpPr>
              <a:spLocks/>
            </p:cNvSpPr>
            <p:nvPr/>
          </p:nvSpPr>
          <p:spPr bwMode="ltGray">
            <a:xfrm>
              <a:off x="7682046" y="6540140"/>
              <a:ext cx="130654" cy="111441"/>
            </a:xfrm>
            <a:custGeom>
              <a:avLst/>
              <a:gdLst>
                <a:gd name="T0" fmla="*/ 68 w 68"/>
                <a:gd name="T1" fmla="*/ 45 h 58"/>
                <a:gd name="T2" fmla="*/ 66 w 68"/>
                <a:gd name="T3" fmla="*/ 0 h 58"/>
                <a:gd name="T4" fmla="*/ 46 w 68"/>
                <a:gd name="T5" fmla="*/ 5 h 58"/>
                <a:gd name="T6" fmla="*/ 45 w 68"/>
                <a:gd name="T7" fmla="*/ 15 h 58"/>
                <a:gd name="T8" fmla="*/ 47 w 68"/>
                <a:gd name="T9" fmla="*/ 16 h 58"/>
                <a:gd name="T10" fmla="*/ 56 w 68"/>
                <a:gd name="T11" fmla="*/ 15 h 58"/>
                <a:gd name="T12" fmla="*/ 57 w 68"/>
                <a:gd name="T13" fmla="*/ 16 h 58"/>
                <a:gd name="T14" fmla="*/ 48 w 68"/>
                <a:gd name="T15" fmla="*/ 23 h 58"/>
                <a:gd name="T16" fmla="*/ 48 w 68"/>
                <a:gd name="T17" fmla="*/ 32 h 58"/>
                <a:gd name="T18" fmla="*/ 45 w 68"/>
                <a:gd name="T19" fmla="*/ 30 h 58"/>
                <a:gd name="T20" fmla="*/ 41 w 68"/>
                <a:gd name="T21" fmla="*/ 24 h 58"/>
                <a:gd name="T22" fmla="*/ 36 w 68"/>
                <a:gd name="T23" fmla="*/ 30 h 58"/>
                <a:gd name="T24" fmla="*/ 5 w 68"/>
                <a:gd name="T25" fmla="*/ 15 h 58"/>
                <a:gd name="T26" fmla="*/ 0 w 68"/>
                <a:gd name="T27" fmla="*/ 19 h 58"/>
                <a:gd name="T28" fmla="*/ 5 w 68"/>
                <a:gd name="T29" fmla="*/ 29 h 58"/>
                <a:gd name="T30" fmla="*/ 15 w 68"/>
                <a:gd name="T31" fmla="*/ 29 h 58"/>
                <a:gd name="T32" fmla="*/ 16 w 68"/>
                <a:gd name="T33" fmla="*/ 35 h 58"/>
                <a:gd name="T34" fmla="*/ 23 w 68"/>
                <a:gd name="T35" fmla="*/ 35 h 58"/>
                <a:gd name="T36" fmla="*/ 23 w 68"/>
                <a:gd name="T37" fmla="*/ 39 h 58"/>
                <a:gd name="T38" fmla="*/ 42 w 68"/>
                <a:gd name="T39" fmla="*/ 51 h 58"/>
                <a:gd name="T40" fmla="*/ 48 w 68"/>
                <a:gd name="T41" fmla="*/ 46 h 58"/>
                <a:gd name="T42" fmla="*/ 57 w 68"/>
                <a:gd name="T43" fmla="*/ 58 h 58"/>
                <a:gd name="T44" fmla="*/ 68 w 68"/>
                <a:gd name="T45" fmla="*/ 45 h 5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8"/>
                <a:gd name="T70" fmla="*/ 0 h 58"/>
                <a:gd name="T71" fmla="*/ 68 w 68"/>
                <a:gd name="T72" fmla="*/ 58 h 5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8" h="58">
                  <a:moveTo>
                    <a:pt x="68" y="45"/>
                  </a:moveTo>
                  <a:lnTo>
                    <a:pt x="66" y="0"/>
                  </a:lnTo>
                  <a:lnTo>
                    <a:pt x="46" y="5"/>
                  </a:lnTo>
                  <a:lnTo>
                    <a:pt x="45" y="15"/>
                  </a:lnTo>
                  <a:lnTo>
                    <a:pt x="47" y="16"/>
                  </a:lnTo>
                  <a:lnTo>
                    <a:pt x="56" y="15"/>
                  </a:lnTo>
                  <a:lnTo>
                    <a:pt x="57" y="16"/>
                  </a:lnTo>
                  <a:lnTo>
                    <a:pt x="48" y="23"/>
                  </a:lnTo>
                  <a:lnTo>
                    <a:pt x="48" y="32"/>
                  </a:lnTo>
                  <a:lnTo>
                    <a:pt x="45" y="30"/>
                  </a:lnTo>
                  <a:lnTo>
                    <a:pt x="41" y="24"/>
                  </a:lnTo>
                  <a:lnTo>
                    <a:pt x="36" y="30"/>
                  </a:lnTo>
                  <a:lnTo>
                    <a:pt x="5" y="15"/>
                  </a:lnTo>
                  <a:lnTo>
                    <a:pt x="0" y="19"/>
                  </a:lnTo>
                  <a:lnTo>
                    <a:pt x="5" y="29"/>
                  </a:lnTo>
                  <a:lnTo>
                    <a:pt x="15" y="29"/>
                  </a:lnTo>
                  <a:lnTo>
                    <a:pt x="16" y="35"/>
                  </a:lnTo>
                  <a:lnTo>
                    <a:pt x="23" y="35"/>
                  </a:lnTo>
                  <a:lnTo>
                    <a:pt x="23" y="39"/>
                  </a:lnTo>
                  <a:lnTo>
                    <a:pt x="42" y="51"/>
                  </a:lnTo>
                  <a:lnTo>
                    <a:pt x="48" y="46"/>
                  </a:lnTo>
                  <a:lnTo>
                    <a:pt x="57" y="58"/>
                  </a:lnTo>
                  <a:lnTo>
                    <a:pt x="68" y="4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55" name="Freeform 20"/>
            <p:cNvSpPr>
              <a:spLocks/>
            </p:cNvSpPr>
            <p:nvPr/>
          </p:nvSpPr>
          <p:spPr bwMode="ltGray">
            <a:xfrm>
              <a:off x="7808856" y="6543325"/>
              <a:ext cx="84541" cy="111439"/>
            </a:xfrm>
            <a:custGeom>
              <a:avLst/>
              <a:gdLst>
                <a:gd name="T0" fmla="*/ 1 w 45"/>
                <a:gd name="T1" fmla="*/ 44 h 58"/>
                <a:gd name="T2" fmla="*/ 0 w 45"/>
                <a:gd name="T3" fmla="*/ 0 h 58"/>
                <a:gd name="T4" fmla="*/ 9 w 45"/>
                <a:gd name="T5" fmla="*/ 19 h 58"/>
                <a:gd name="T6" fmla="*/ 30 w 45"/>
                <a:gd name="T7" fmla="*/ 36 h 58"/>
                <a:gd name="T8" fmla="*/ 45 w 45"/>
                <a:gd name="T9" fmla="*/ 37 h 58"/>
                <a:gd name="T10" fmla="*/ 38 w 45"/>
                <a:gd name="T11" fmla="*/ 45 h 58"/>
                <a:gd name="T12" fmla="*/ 11 w 45"/>
                <a:gd name="T13" fmla="*/ 51 h 58"/>
                <a:gd name="T14" fmla="*/ 9 w 45"/>
                <a:gd name="T15" fmla="*/ 58 h 58"/>
                <a:gd name="T16" fmla="*/ 1 w 45"/>
                <a:gd name="T17" fmla="*/ 44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5"/>
                <a:gd name="T28" fmla="*/ 0 h 58"/>
                <a:gd name="T29" fmla="*/ 45 w 45"/>
                <a:gd name="T30" fmla="*/ 58 h 5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5" h="58">
                  <a:moveTo>
                    <a:pt x="1" y="44"/>
                  </a:moveTo>
                  <a:lnTo>
                    <a:pt x="0" y="0"/>
                  </a:lnTo>
                  <a:lnTo>
                    <a:pt x="9" y="19"/>
                  </a:lnTo>
                  <a:lnTo>
                    <a:pt x="30" y="36"/>
                  </a:lnTo>
                  <a:lnTo>
                    <a:pt x="45" y="37"/>
                  </a:lnTo>
                  <a:lnTo>
                    <a:pt x="38" y="45"/>
                  </a:lnTo>
                  <a:lnTo>
                    <a:pt x="11" y="51"/>
                  </a:lnTo>
                  <a:lnTo>
                    <a:pt x="9" y="58"/>
                  </a:lnTo>
                  <a:lnTo>
                    <a:pt x="1" y="4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56" name="Freeform 21"/>
            <p:cNvSpPr>
              <a:spLocks/>
            </p:cNvSpPr>
            <p:nvPr/>
          </p:nvSpPr>
          <p:spPr bwMode="ltGray">
            <a:xfrm>
              <a:off x="7701259" y="5753691"/>
              <a:ext cx="468817" cy="862865"/>
            </a:xfrm>
            <a:custGeom>
              <a:avLst/>
              <a:gdLst>
                <a:gd name="T0" fmla="*/ 197 w 247"/>
                <a:gd name="T1" fmla="*/ 108 h 450"/>
                <a:gd name="T2" fmla="*/ 247 w 247"/>
                <a:gd name="T3" fmla="*/ 65 h 450"/>
                <a:gd name="T4" fmla="*/ 235 w 247"/>
                <a:gd name="T5" fmla="*/ 46 h 450"/>
                <a:gd name="T6" fmla="*/ 222 w 247"/>
                <a:gd name="T7" fmla="*/ 70 h 450"/>
                <a:gd name="T8" fmla="*/ 186 w 247"/>
                <a:gd name="T9" fmla="*/ 66 h 450"/>
                <a:gd name="T10" fmla="*/ 193 w 247"/>
                <a:gd name="T11" fmla="*/ 42 h 450"/>
                <a:gd name="T12" fmla="*/ 157 w 247"/>
                <a:gd name="T13" fmla="*/ 27 h 450"/>
                <a:gd name="T14" fmla="*/ 119 w 247"/>
                <a:gd name="T15" fmla="*/ 2 h 450"/>
                <a:gd name="T16" fmla="*/ 91 w 247"/>
                <a:gd name="T17" fmla="*/ 0 h 450"/>
                <a:gd name="T18" fmla="*/ 75 w 247"/>
                <a:gd name="T19" fmla="*/ 28 h 450"/>
                <a:gd name="T20" fmla="*/ 63 w 247"/>
                <a:gd name="T21" fmla="*/ 60 h 450"/>
                <a:gd name="T22" fmla="*/ 34 w 247"/>
                <a:gd name="T23" fmla="*/ 121 h 450"/>
                <a:gd name="T24" fmla="*/ 34 w 247"/>
                <a:gd name="T25" fmla="*/ 176 h 450"/>
                <a:gd name="T26" fmla="*/ 28 w 247"/>
                <a:gd name="T27" fmla="*/ 197 h 450"/>
                <a:gd name="T28" fmla="*/ 21 w 247"/>
                <a:gd name="T29" fmla="*/ 245 h 450"/>
                <a:gd name="T30" fmla="*/ 15 w 247"/>
                <a:gd name="T31" fmla="*/ 283 h 450"/>
                <a:gd name="T32" fmla="*/ 24 w 247"/>
                <a:gd name="T33" fmla="*/ 314 h 450"/>
                <a:gd name="T34" fmla="*/ 21 w 247"/>
                <a:gd name="T35" fmla="*/ 320 h 450"/>
                <a:gd name="T36" fmla="*/ 21 w 247"/>
                <a:gd name="T37" fmla="*/ 350 h 450"/>
                <a:gd name="T38" fmla="*/ 14 w 247"/>
                <a:gd name="T39" fmla="*/ 378 h 450"/>
                <a:gd name="T40" fmla="*/ 0 w 247"/>
                <a:gd name="T41" fmla="*/ 415 h 450"/>
                <a:gd name="T42" fmla="*/ 13 w 247"/>
                <a:gd name="T43" fmla="*/ 420 h 450"/>
                <a:gd name="T44" fmla="*/ 17 w 247"/>
                <a:gd name="T45" fmla="*/ 445 h 450"/>
                <a:gd name="T46" fmla="*/ 62 w 247"/>
                <a:gd name="T47" fmla="*/ 450 h 450"/>
                <a:gd name="T48" fmla="*/ 55 w 247"/>
                <a:gd name="T49" fmla="*/ 416 h 450"/>
                <a:gd name="T50" fmla="*/ 73 w 247"/>
                <a:gd name="T51" fmla="*/ 390 h 450"/>
                <a:gd name="T52" fmla="*/ 95 w 247"/>
                <a:gd name="T53" fmla="*/ 359 h 450"/>
                <a:gd name="T54" fmla="*/ 75 w 247"/>
                <a:gd name="T55" fmla="*/ 347 h 450"/>
                <a:gd name="T56" fmla="*/ 82 w 247"/>
                <a:gd name="T57" fmla="*/ 327 h 450"/>
                <a:gd name="T58" fmla="*/ 98 w 247"/>
                <a:gd name="T59" fmla="*/ 317 h 450"/>
                <a:gd name="T60" fmla="*/ 102 w 247"/>
                <a:gd name="T61" fmla="*/ 302 h 450"/>
                <a:gd name="T62" fmla="*/ 104 w 247"/>
                <a:gd name="T63" fmla="*/ 288 h 450"/>
                <a:gd name="T64" fmla="*/ 115 w 247"/>
                <a:gd name="T65" fmla="*/ 288 h 450"/>
                <a:gd name="T66" fmla="*/ 121 w 247"/>
                <a:gd name="T67" fmla="*/ 276 h 450"/>
                <a:gd name="T68" fmla="*/ 104 w 247"/>
                <a:gd name="T69" fmla="*/ 276 h 450"/>
                <a:gd name="T70" fmla="*/ 107 w 247"/>
                <a:gd name="T71" fmla="*/ 255 h 450"/>
                <a:gd name="T72" fmla="*/ 138 w 247"/>
                <a:gd name="T73" fmla="*/ 257 h 450"/>
                <a:gd name="T74" fmla="*/ 139 w 247"/>
                <a:gd name="T75" fmla="*/ 225 h 450"/>
                <a:gd name="T76" fmla="*/ 162 w 247"/>
                <a:gd name="T77" fmla="*/ 228 h 450"/>
                <a:gd name="T78" fmla="*/ 209 w 247"/>
                <a:gd name="T79" fmla="*/ 197 h 450"/>
                <a:gd name="T80" fmla="*/ 199 w 247"/>
                <a:gd name="T81" fmla="*/ 184 h 450"/>
                <a:gd name="T82" fmla="*/ 188 w 247"/>
                <a:gd name="T83" fmla="*/ 168 h 45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7"/>
                <a:gd name="T127" fmla="*/ 0 h 450"/>
                <a:gd name="T128" fmla="*/ 247 w 247"/>
                <a:gd name="T129" fmla="*/ 450 h 45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7" h="450">
                  <a:moveTo>
                    <a:pt x="186" y="159"/>
                  </a:moveTo>
                  <a:lnTo>
                    <a:pt x="197" y="108"/>
                  </a:lnTo>
                  <a:lnTo>
                    <a:pt x="234" y="72"/>
                  </a:lnTo>
                  <a:lnTo>
                    <a:pt x="247" y="65"/>
                  </a:lnTo>
                  <a:lnTo>
                    <a:pt x="245" y="48"/>
                  </a:lnTo>
                  <a:lnTo>
                    <a:pt x="235" y="46"/>
                  </a:lnTo>
                  <a:lnTo>
                    <a:pt x="233" y="60"/>
                  </a:lnTo>
                  <a:lnTo>
                    <a:pt x="222" y="70"/>
                  </a:lnTo>
                  <a:lnTo>
                    <a:pt x="211" y="72"/>
                  </a:lnTo>
                  <a:lnTo>
                    <a:pt x="186" y="66"/>
                  </a:lnTo>
                  <a:lnTo>
                    <a:pt x="196" y="50"/>
                  </a:lnTo>
                  <a:lnTo>
                    <a:pt x="193" y="42"/>
                  </a:lnTo>
                  <a:lnTo>
                    <a:pt x="175" y="30"/>
                  </a:lnTo>
                  <a:lnTo>
                    <a:pt x="157" y="27"/>
                  </a:lnTo>
                  <a:lnTo>
                    <a:pt x="134" y="6"/>
                  </a:lnTo>
                  <a:lnTo>
                    <a:pt x="119" y="2"/>
                  </a:lnTo>
                  <a:lnTo>
                    <a:pt x="114" y="8"/>
                  </a:lnTo>
                  <a:lnTo>
                    <a:pt x="91" y="0"/>
                  </a:lnTo>
                  <a:lnTo>
                    <a:pt x="77" y="13"/>
                  </a:lnTo>
                  <a:lnTo>
                    <a:pt x="75" y="28"/>
                  </a:lnTo>
                  <a:lnTo>
                    <a:pt x="62" y="34"/>
                  </a:lnTo>
                  <a:lnTo>
                    <a:pt x="63" y="60"/>
                  </a:lnTo>
                  <a:lnTo>
                    <a:pt x="47" y="81"/>
                  </a:lnTo>
                  <a:lnTo>
                    <a:pt x="34" y="121"/>
                  </a:lnTo>
                  <a:lnTo>
                    <a:pt x="44" y="158"/>
                  </a:lnTo>
                  <a:lnTo>
                    <a:pt x="34" y="176"/>
                  </a:lnTo>
                  <a:lnTo>
                    <a:pt x="34" y="188"/>
                  </a:lnTo>
                  <a:lnTo>
                    <a:pt x="28" y="197"/>
                  </a:lnTo>
                  <a:lnTo>
                    <a:pt x="29" y="224"/>
                  </a:lnTo>
                  <a:lnTo>
                    <a:pt x="21" y="245"/>
                  </a:lnTo>
                  <a:lnTo>
                    <a:pt x="21" y="274"/>
                  </a:lnTo>
                  <a:lnTo>
                    <a:pt x="15" y="283"/>
                  </a:lnTo>
                  <a:lnTo>
                    <a:pt x="17" y="312"/>
                  </a:lnTo>
                  <a:lnTo>
                    <a:pt x="24" y="314"/>
                  </a:lnTo>
                  <a:lnTo>
                    <a:pt x="24" y="320"/>
                  </a:lnTo>
                  <a:lnTo>
                    <a:pt x="21" y="320"/>
                  </a:lnTo>
                  <a:lnTo>
                    <a:pt x="24" y="325"/>
                  </a:lnTo>
                  <a:lnTo>
                    <a:pt x="21" y="350"/>
                  </a:lnTo>
                  <a:lnTo>
                    <a:pt x="13" y="368"/>
                  </a:lnTo>
                  <a:lnTo>
                    <a:pt x="14" y="378"/>
                  </a:lnTo>
                  <a:lnTo>
                    <a:pt x="0" y="404"/>
                  </a:lnTo>
                  <a:lnTo>
                    <a:pt x="0" y="415"/>
                  </a:lnTo>
                  <a:lnTo>
                    <a:pt x="0" y="420"/>
                  </a:lnTo>
                  <a:lnTo>
                    <a:pt x="13" y="420"/>
                  </a:lnTo>
                  <a:lnTo>
                    <a:pt x="14" y="437"/>
                  </a:lnTo>
                  <a:lnTo>
                    <a:pt x="17" y="445"/>
                  </a:lnTo>
                  <a:lnTo>
                    <a:pt x="45" y="445"/>
                  </a:lnTo>
                  <a:lnTo>
                    <a:pt x="62" y="450"/>
                  </a:lnTo>
                  <a:lnTo>
                    <a:pt x="53" y="426"/>
                  </a:lnTo>
                  <a:lnTo>
                    <a:pt x="55" y="416"/>
                  </a:lnTo>
                  <a:lnTo>
                    <a:pt x="70" y="408"/>
                  </a:lnTo>
                  <a:lnTo>
                    <a:pt x="73" y="390"/>
                  </a:lnTo>
                  <a:lnTo>
                    <a:pt x="94" y="372"/>
                  </a:lnTo>
                  <a:lnTo>
                    <a:pt x="95" y="359"/>
                  </a:lnTo>
                  <a:lnTo>
                    <a:pt x="86" y="359"/>
                  </a:lnTo>
                  <a:lnTo>
                    <a:pt x="75" y="347"/>
                  </a:lnTo>
                  <a:lnTo>
                    <a:pt x="73" y="339"/>
                  </a:lnTo>
                  <a:lnTo>
                    <a:pt x="82" y="327"/>
                  </a:lnTo>
                  <a:lnTo>
                    <a:pt x="98" y="321"/>
                  </a:lnTo>
                  <a:lnTo>
                    <a:pt x="98" y="317"/>
                  </a:lnTo>
                  <a:lnTo>
                    <a:pt x="103" y="314"/>
                  </a:lnTo>
                  <a:lnTo>
                    <a:pt x="102" y="302"/>
                  </a:lnTo>
                  <a:lnTo>
                    <a:pt x="113" y="291"/>
                  </a:lnTo>
                  <a:lnTo>
                    <a:pt x="104" y="288"/>
                  </a:lnTo>
                  <a:lnTo>
                    <a:pt x="110" y="283"/>
                  </a:lnTo>
                  <a:lnTo>
                    <a:pt x="115" y="288"/>
                  </a:lnTo>
                  <a:lnTo>
                    <a:pt x="121" y="288"/>
                  </a:lnTo>
                  <a:lnTo>
                    <a:pt x="121" y="276"/>
                  </a:lnTo>
                  <a:lnTo>
                    <a:pt x="110" y="279"/>
                  </a:lnTo>
                  <a:lnTo>
                    <a:pt x="104" y="276"/>
                  </a:lnTo>
                  <a:lnTo>
                    <a:pt x="103" y="260"/>
                  </a:lnTo>
                  <a:lnTo>
                    <a:pt x="107" y="255"/>
                  </a:lnTo>
                  <a:lnTo>
                    <a:pt x="119" y="262"/>
                  </a:lnTo>
                  <a:lnTo>
                    <a:pt x="138" y="257"/>
                  </a:lnTo>
                  <a:lnTo>
                    <a:pt x="142" y="238"/>
                  </a:lnTo>
                  <a:lnTo>
                    <a:pt x="139" y="225"/>
                  </a:lnTo>
                  <a:lnTo>
                    <a:pt x="142" y="230"/>
                  </a:lnTo>
                  <a:lnTo>
                    <a:pt x="162" y="228"/>
                  </a:lnTo>
                  <a:lnTo>
                    <a:pt x="199" y="218"/>
                  </a:lnTo>
                  <a:lnTo>
                    <a:pt x="209" y="197"/>
                  </a:lnTo>
                  <a:lnTo>
                    <a:pt x="208" y="190"/>
                  </a:lnTo>
                  <a:lnTo>
                    <a:pt x="199" y="184"/>
                  </a:lnTo>
                  <a:lnTo>
                    <a:pt x="203" y="177"/>
                  </a:lnTo>
                  <a:lnTo>
                    <a:pt x="188" y="168"/>
                  </a:lnTo>
                  <a:lnTo>
                    <a:pt x="186" y="15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57" name="Freeform 22"/>
            <p:cNvSpPr>
              <a:spLocks/>
            </p:cNvSpPr>
            <p:nvPr/>
          </p:nvSpPr>
          <p:spPr bwMode="ltGray">
            <a:xfrm>
              <a:off x="8054793" y="5963836"/>
              <a:ext cx="134498" cy="117807"/>
            </a:xfrm>
            <a:custGeom>
              <a:avLst/>
              <a:gdLst>
                <a:gd name="T0" fmla="*/ 65 w 69"/>
                <a:gd name="T1" fmla="*/ 46 h 60"/>
                <a:gd name="T2" fmla="*/ 69 w 69"/>
                <a:gd name="T3" fmla="*/ 32 h 60"/>
                <a:gd name="T4" fmla="*/ 59 w 69"/>
                <a:gd name="T5" fmla="*/ 21 h 60"/>
                <a:gd name="T6" fmla="*/ 37 w 69"/>
                <a:gd name="T7" fmla="*/ 7 h 60"/>
                <a:gd name="T8" fmla="*/ 34 w 69"/>
                <a:gd name="T9" fmla="*/ 9 h 60"/>
                <a:gd name="T10" fmla="*/ 22 w 69"/>
                <a:gd name="T11" fmla="*/ 0 h 60"/>
                <a:gd name="T12" fmla="*/ 10 w 69"/>
                <a:gd name="T13" fmla="*/ 0 h 60"/>
                <a:gd name="T14" fmla="*/ 0 w 69"/>
                <a:gd name="T15" fmla="*/ 49 h 60"/>
                <a:gd name="T16" fmla="*/ 8 w 69"/>
                <a:gd name="T17" fmla="*/ 56 h 60"/>
                <a:gd name="T18" fmla="*/ 29 w 69"/>
                <a:gd name="T19" fmla="*/ 60 h 60"/>
                <a:gd name="T20" fmla="*/ 57 w 69"/>
                <a:gd name="T21" fmla="*/ 56 h 60"/>
                <a:gd name="T22" fmla="*/ 65 w 69"/>
                <a:gd name="T23" fmla="*/ 46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9"/>
                <a:gd name="T37" fmla="*/ 0 h 60"/>
                <a:gd name="T38" fmla="*/ 69 w 69"/>
                <a:gd name="T39" fmla="*/ 60 h 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9" h="60">
                  <a:moveTo>
                    <a:pt x="65" y="46"/>
                  </a:moveTo>
                  <a:lnTo>
                    <a:pt x="69" y="32"/>
                  </a:lnTo>
                  <a:lnTo>
                    <a:pt x="59" y="21"/>
                  </a:lnTo>
                  <a:lnTo>
                    <a:pt x="37" y="7"/>
                  </a:lnTo>
                  <a:lnTo>
                    <a:pt x="34" y="9"/>
                  </a:lnTo>
                  <a:lnTo>
                    <a:pt x="22" y="0"/>
                  </a:lnTo>
                  <a:lnTo>
                    <a:pt x="10" y="0"/>
                  </a:lnTo>
                  <a:lnTo>
                    <a:pt x="0" y="49"/>
                  </a:lnTo>
                  <a:lnTo>
                    <a:pt x="8" y="56"/>
                  </a:lnTo>
                  <a:lnTo>
                    <a:pt x="29" y="60"/>
                  </a:lnTo>
                  <a:lnTo>
                    <a:pt x="57" y="56"/>
                  </a:lnTo>
                  <a:lnTo>
                    <a:pt x="65" y="4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58" name="Freeform 23"/>
            <p:cNvSpPr>
              <a:spLocks/>
            </p:cNvSpPr>
            <p:nvPr/>
          </p:nvSpPr>
          <p:spPr bwMode="ltGray">
            <a:xfrm>
              <a:off x="7689732" y="5158281"/>
              <a:ext cx="949161" cy="891522"/>
            </a:xfrm>
            <a:custGeom>
              <a:avLst/>
              <a:gdLst/>
              <a:ahLst/>
              <a:cxnLst>
                <a:cxn ang="0">
                  <a:pos x="280" y="12"/>
                </a:cxn>
                <a:cxn ang="0">
                  <a:pos x="253" y="35"/>
                </a:cxn>
                <a:cxn ang="0">
                  <a:pos x="227" y="31"/>
                </a:cxn>
                <a:cxn ang="0">
                  <a:pos x="218" y="35"/>
                </a:cxn>
                <a:cxn ang="0">
                  <a:pos x="182" y="41"/>
                </a:cxn>
                <a:cxn ang="0">
                  <a:pos x="178" y="10"/>
                </a:cxn>
                <a:cxn ang="0">
                  <a:pos x="166" y="0"/>
                </a:cxn>
                <a:cxn ang="0">
                  <a:pos x="134" y="15"/>
                </a:cxn>
                <a:cxn ang="0">
                  <a:pos x="119" y="16"/>
                </a:cxn>
                <a:cxn ang="0">
                  <a:pos x="130" y="33"/>
                </a:cxn>
                <a:cxn ang="0">
                  <a:pos x="92" y="49"/>
                </a:cxn>
                <a:cxn ang="0">
                  <a:pos x="79" y="35"/>
                </a:cxn>
                <a:cxn ang="0">
                  <a:pos x="49" y="45"/>
                </a:cxn>
                <a:cxn ang="0">
                  <a:pos x="45" y="54"/>
                </a:cxn>
                <a:cxn ang="0">
                  <a:pos x="46" y="105"/>
                </a:cxn>
                <a:cxn ang="0">
                  <a:pos x="0" y="145"/>
                </a:cxn>
                <a:cxn ang="0">
                  <a:pos x="23" y="172"/>
                </a:cxn>
                <a:cxn ang="0">
                  <a:pos x="39" y="182"/>
                </a:cxn>
                <a:cxn ang="0">
                  <a:pos x="67" y="183"/>
                </a:cxn>
                <a:cxn ang="0">
                  <a:pos x="104" y="168"/>
                </a:cxn>
                <a:cxn ang="0">
                  <a:pos x="109" y="196"/>
                </a:cxn>
                <a:cxn ang="0">
                  <a:pos x="168" y="226"/>
                </a:cxn>
                <a:cxn ang="0">
                  <a:pos x="172" y="243"/>
                </a:cxn>
                <a:cxn ang="0">
                  <a:pos x="192" y="255"/>
                </a:cxn>
                <a:cxn ang="0">
                  <a:pos x="197" y="291"/>
                </a:cxn>
                <a:cxn ang="0">
                  <a:pos x="224" y="316"/>
                </a:cxn>
                <a:cxn ang="0">
                  <a:pos x="231" y="336"/>
                </a:cxn>
                <a:cxn ang="0">
                  <a:pos x="242" y="359"/>
                </a:cxn>
                <a:cxn ang="0">
                  <a:pos x="253" y="376"/>
                </a:cxn>
                <a:cxn ang="0">
                  <a:pos x="204" y="418"/>
                </a:cxn>
                <a:cxn ang="0">
                  <a:pos x="226" y="427"/>
                </a:cxn>
                <a:cxn ang="0">
                  <a:pos x="253" y="440"/>
                </a:cxn>
                <a:cxn ang="0">
                  <a:pos x="256" y="465"/>
                </a:cxn>
                <a:cxn ang="0">
                  <a:pos x="289" y="434"/>
                </a:cxn>
                <a:cxn ang="0">
                  <a:pos x="316" y="396"/>
                </a:cxn>
                <a:cxn ang="0">
                  <a:pos x="329" y="351"/>
                </a:cxn>
                <a:cxn ang="0">
                  <a:pos x="371" y="331"/>
                </a:cxn>
                <a:cxn ang="0">
                  <a:pos x="402" y="325"/>
                </a:cxn>
                <a:cxn ang="0">
                  <a:pos x="415" y="314"/>
                </a:cxn>
                <a:cxn ang="0">
                  <a:pos x="432" y="284"/>
                </a:cxn>
                <a:cxn ang="0">
                  <a:pos x="437" y="262"/>
                </a:cxn>
                <a:cxn ang="0">
                  <a:pos x="483" y="167"/>
                </a:cxn>
                <a:cxn ang="0">
                  <a:pos x="487" y="116"/>
                </a:cxn>
                <a:cxn ang="0">
                  <a:pos x="426" y="89"/>
                </a:cxn>
                <a:cxn ang="0">
                  <a:pos x="382" y="85"/>
                </a:cxn>
                <a:cxn ang="0">
                  <a:pos x="371" y="83"/>
                </a:cxn>
                <a:cxn ang="0">
                  <a:pos x="359" y="76"/>
                </a:cxn>
                <a:cxn ang="0">
                  <a:pos x="329" y="64"/>
                </a:cxn>
                <a:cxn ang="0">
                  <a:pos x="316" y="73"/>
                </a:cxn>
                <a:cxn ang="0">
                  <a:pos x="313" y="60"/>
                </a:cxn>
                <a:cxn ang="0">
                  <a:pos x="293" y="76"/>
                </a:cxn>
                <a:cxn ang="0">
                  <a:pos x="282" y="72"/>
                </a:cxn>
                <a:cxn ang="0">
                  <a:pos x="300" y="46"/>
                </a:cxn>
                <a:cxn ang="0">
                  <a:pos x="294" y="36"/>
                </a:cxn>
              </a:cxnLst>
              <a:rect l="0" t="0" r="r" b="b"/>
              <a:pathLst>
                <a:path w="495" h="465">
                  <a:moveTo>
                    <a:pt x="289" y="15"/>
                  </a:moveTo>
                  <a:lnTo>
                    <a:pt x="280" y="12"/>
                  </a:lnTo>
                  <a:lnTo>
                    <a:pt x="263" y="32"/>
                  </a:lnTo>
                  <a:lnTo>
                    <a:pt x="253" y="35"/>
                  </a:lnTo>
                  <a:lnTo>
                    <a:pt x="245" y="32"/>
                  </a:lnTo>
                  <a:lnTo>
                    <a:pt x="227" y="31"/>
                  </a:lnTo>
                  <a:lnTo>
                    <a:pt x="224" y="36"/>
                  </a:lnTo>
                  <a:lnTo>
                    <a:pt x="218" y="35"/>
                  </a:lnTo>
                  <a:lnTo>
                    <a:pt x="189" y="43"/>
                  </a:lnTo>
                  <a:lnTo>
                    <a:pt x="182" y="41"/>
                  </a:lnTo>
                  <a:lnTo>
                    <a:pt x="175" y="28"/>
                  </a:lnTo>
                  <a:lnTo>
                    <a:pt x="178" y="10"/>
                  </a:lnTo>
                  <a:lnTo>
                    <a:pt x="174" y="1"/>
                  </a:lnTo>
                  <a:lnTo>
                    <a:pt x="166" y="0"/>
                  </a:lnTo>
                  <a:lnTo>
                    <a:pt x="162" y="5"/>
                  </a:lnTo>
                  <a:lnTo>
                    <a:pt x="134" y="15"/>
                  </a:lnTo>
                  <a:lnTo>
                    <a:pt x="112" y="12"/>
                  </a:lnTo>
                  <a:lnTo>
                    <a:pt x="119" y="16"/>
                  </a:lnTo>
                  <a:lnTo>
                    <a:pt x="119" y="28"/>
                  </a:lnTo>
                  <a:lnTo>
                    <a:pt x="130" y="33"/>
                  </a:lnTo>
                  <a:lnTo>
                    <a:pt x="100" y="49"/>
                  </a:lnTo>
                  <a:lnTo>
                    <a:pt x="92" y="49"/>
                  </a:lnTo>
                  <a:lnTo>
                    <a:pt x="86" y="43"/>
                  </a:lnTo>
                  <a:lnTo>
                    <a:pt x="79" y="35"/>
                  </a:lnTo>
                  <a:lnTo>
                    <a:pt x="49" y="38"/>
                  </a:lnTo>
                  <a:lnTo>
                    <a:pt x="49" y="45"/>
                  </a:lnTo>
                  <a:lnTo>
                    <a:pt x="57" y="50"/>
                  </a:lnTo>
                  <a:lnTo>
                    <a:pt x="45" y="54"/>
                  </a:lnTo>
                  <a:lnTo>
                    <a:pt x="53" y="73"/>
                  </a:lnTo>
                  <a:lnTo>
                    <a:pt x="46" y="105"/>
                  </a:lnTo>
                  <a:lnTo>
                    <a:pt x="17" y="115"/>
                  </a:lnTo>
                  <a:lnTo>
                    <a:pt x="0" y="145"/>
                  </a:lnTo>
                  <a:lnTo>
                    <a:pt x="7" y="164"/>
                  </a:lnTo>
                  <a:lnTo>
                    <a:pt x="23" y="172"/>
                  </a:lnTo>
                  <a:lnTo>
                    <a:pt x="38" y="165"/>
                  </a:lnTo>
                  <a:lnTo>
                    <a:pt x="39" y="182"/>
                  </a:lnTo>
                  <a:lnTo>
                    <a:pt x="50" y="182"/>
                  </a:lnTo>
                  <a:lnTo>
                    <a:pt x="67" y="183"/>
                  </a:lnTo>
                  <a:lnTo>
                    <a:pt x="89" y="169"/>
                  </a:lnTo>
                  <a:lnTo>
                    <a:pt x="104" y="168"/>
                  </a:lnTo>
                  <a:lnTo>
                    <a:pt x="104" y="186"/>
                  </a:lnTo>
                  <a:lnTo>
                    <a:pt x="109" y="196"/>
                  </a:lnTo>
                  <a:lnTo>
                    <a:pt x="161" y="213"/>
                  </a:lnTo>
                  <a:lnTo>
                    <a:pt x="168" y="226"/>
                  </a:lnTo>
                  <a:lnTo>
                    <a:pt x="167" y="234"/>
                  </a:lnTo>
                  <a:lnTo>
                    <a:pt x="172" y="243"/>
                  </a:lnTo>
                  <a:lnTo>
                    <a:pt x="194" y="247"/>
                  </a:lnTo>
                  <a:lnTo>
                    <a:pt x="192" y="255"/>
                  </a:lnTo>
                  <a:lnTo>
                    <a:pt x="203" y="268"/>
                  </a:lnTo>
                  <a:lnTo>
                    <a:pt x="197" y="291"/>
                  </a:lnTo>
                  <a:lnTo>
                    <a:pt x="198" y="313"/>
                  </a:lnTo>
                  <a:lnTo>
                    <a:pt x="224" y="316"/>
                  </a:lnTo>
                  <a:lnTo>
                    <a:pt x="227" y="320"/>
                  </a:lnTo>
                  <a:lnTo>
                    <a:pt x="231" y="336"/>
                  </a:lnTo>
                  <a:lnTo>
                    <a:pt x="245" y="338"/>
                  </a:lnTo>
                  <a:lnTo>
                    <a:pt x="242" y="359"/>
                  </a:lnTo>
                  <a:lnTo>
                    <a:pt x="251" y="359"/>
                  </a:lnTo>
                  <a:lnTo>
                    <a:pt x="253" y="376"/>
                  </a:lnTo>
                  <a:lnTo>
                    <a:pt x="240" y="382"/>
                  </a:lnTo>
                  <a:lnTo>
                    <a:pt x="204" y="418"/>
                  </a:lnTo>
                  <a:lnTo>
                    <a:pt x="214" y="418"/>
                  </a:lnTo>
                  <a:lnTo>
                    <a:pt x="226" y="427"/>
                  </a:lnTo>
                  <a:lnTo>
                    <a:pt x="229" y="426"/>
                  </a:lnTo>
                  <a:lnTo>
                    <a:pt x="253" y="440"/>
                  </a:lnTo>
                  <a:lnTo>
                    <a:pt x="261" y="453"/>
                  </a:lnTo>
                  <a:lnTo>
                    <a:pt x="256" y="465"/>
                  </a:lnTo>
                  <a:lnTo>
                    <a:pt x="270" y="448"/>
                  </a:lnTo>
                  <a:lnTo>
                    <a:pt x="289" y="434"/>
                  </a:lnTo>
                  <a:lnTo>
                    <a:pt x="301" y="408"/>
                  </a:lnTo>
                  <a:lnTo>
                    <a:pt x="316" y="396"/>
                  </a:lnTo>
                  <a:lnTo>
                    <a:pt x="319" y="360"/>
                  </a:lnTo>
                  <a:lnTo>
                    <a:pt x="329" y="351"/>
                  </a:lnTo>
                  <a:lnTo>
                    <a:pt x="341" y="341"/>
                  </a:lnTo>
                  <a:lnTo>
                    <a:pt x="371" y="331"/>
                  </a:lnTo>
                  <a:lnTo>
                    <a:pt x="367" y="327"/>
                  </a:lnTo>
                  <a:lnTo>
                    <a:pt x="402" y="325"/>
                  </a:lnTo>
                  <a:lnTo>
                    <a:pt x="402" y="320"/>
                  </a:lnTo>
                  <a:lnTo>
                    <a:pt x="415" y="314"/>
                  </a:lnTo>
                  <a:lnTo>
                    <a:pt x="416" y="301"/>
                  </a:lnTo>
                  <a:lnTo>
                    <a:pt x="432" y="284"/>
                  </a:lnTo>
                  <a:lnTo>
                    <a:pt x="433" y="265"/>
                  </a:lnTo>
                  <a:lnTo>
                    <a:pt x="437" y="262"/>
                  </a:lnTo>
                  <a:lnTo>
                    <a:pt x="442" y="210"/>
                  </a:lnTo>
                  <a:lnTo>
                    <a:pt x="483" y="167"/>
                  </a:lnTo>
                  <a:lnTo>
                    <a:pt x="495" y="143"/>
                  </a:lnTo>
                  <a:lnTo>
                    <a:pt x="487" y="116"/>
                  </a:lnTo>
                  <a:lnTo>
                    <a:pt x="466" y="116"/>
                  </a:lnTo>
                  <a:lnTo>
                    <a:pt x="426" y="89"/>
                  </a:lnTo>
                  <a:lnTo>
                    <a:pt x="408" y="91"/>
                  </a:lnTo>
                  <a:lnTo>
                    <a:pt x="382" y="85"/>
                  </a:lnTo>
                  <a:lnTo>
                    <a:pt x="369" y="89"/>
                  </a:lnTo>
                  <a:lnTo>
                    <a:pt x="371" y="83"/>
                  </a:lnTo>
                  <a:lnTo>
                    <a:pt x="366" y="75"/>
                  </a:lnTo>
                  <a:lnTo>
                    <a:pt x="359" y="76"/>
                  </a:lnTo>
                  <a:lnTo>
                    <a:pt x="358" y="72"/>
                  </a:lnTo>
                  <a:lnTo>
                    <a:pt x="329" y="64"/>
                  </a:lnTo>
                  <a:lnTo>
                    <a:pt x="320" y="76"/>
                  </a:lnTo>
                  <a:lnTo>
                    <a:pt x="316" y="73"/>
                  </a:lnTo>
                  <a:lnTo>
                    <a:pt x="320" y="61"/>
                  </a:lnTo>
                  <a:lnTo>
                    <a:pt x="313" y="60"/>
                  </a:lnTo>
                  <a:lnTo>
                    <a:pt x="296" y="62"/>
                  </a:lnTo>
                  <a:lnTo>
                    <a:pt x="293" y="76"/>
                  </a:lnTo>
                  <a:lnTo>
                    <a:pt x="290" y="70"/>
                  </a:lnTo>
                  <a:lnTo>
                    <a:pt x="282" y="72"/>
                  </a:lnTo>
                  <a:lnTo>
                    <a:pt x="286" y="60"/>
                  </a:lnTo>
                  <a:lnTo>
                    <a:pt x="300" y="46"/>
                  </a:lnTo>
                  <a:lnTo>
                    <a:pt x="301" y="36"/>
                  </a:lnTo>
                  <a:lnTo>
                    <a:pt x="294" y="36"/>
                  </a:lnTo>
                  <a:lnTo>
                    <a:pt x="289" y="15"/>
                  </a:lnTo>
                  <a:close/>
                </a:path>
              </a:pathLst>
            </a:custGeom>
            <a:solidFill>
              <a:srgbClr val="48B13B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59" name="Freeform 24"/>
            <p:cNvSpPr>
              <a:spLocks/>
            </p:cNvSpPr>
            <p:nvPr/>
          </p:nvSpPr>
          <p:spPr bwMode="ltGray">
            <a:xfrm>
              <a:off x="8154705" y="5142362"/>
              <a:ext cx="73014" cy="82784"/>
            </a:xfrm>
            <a:custGeom>
              <a:avLst/>
              <a:gdLst>
                <a:gd name="T0" fmla="*/ 0 w 37"/>
                <a:gd name="T1" fmla="*/ 38 h 42"/>
                <a:gd name="T2" fmla="*/ 7 w 37"/>
                <a:gd name="T3" fmla="*/ 42 h 42"/>
                <a:gd name="T4" fmla="*/ 18 w 37"/>
                <a:gd name="T5" fmla="*/ 39 h 42"/>
                <a:gd name="T6" fmla="*/ 37 w 37"/>
                <a:gd name="T7" fmla="*/ 17 h 42"/>
                <a:gd name="T8" fmla="*/ 36 w 37"/>
                <a:gd name="T9" fmla="*/ 17 h 42"/>
                <a:gd name="T10" fmla="*/ 5 w 37"/>
                <a:gd name="T11" fmla="*/ 0 h 42"/>
                <a:gd name="T12" fmla="*/ 5 w 37"/>
                <a:gd name="T13" fmla="*/ 1 h 42"/>
                <a:gd name="T14" fmla="*/ 0 w 37"/>
                <a:gd name="T15" fmla="*/ 7 h 42"/>
                <a:gd name="T16" fmla="*/ 5 w 37"/>
                <a:gd name="T17" fmla="*/ 22 h 42"/>
                <a:gd name="T18" fmla="*/ 0 w 37"/>
                <a:gd name="T19" fmla="*/ 38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"/>
                <a:gd name="T31" fmla="*/ 0 h 42"/>
                <a:gd name="T32" fmla="*/ 37 w 37"/>
                <a:gd name="T33" fmla="*/ 42 h 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" h="42">
                  <a:moveTo>
                    <a:pt x="0" y="38"/>
                  </a:moveTo>
                  <a:lnTo>
                    <a:pt x="7" y="42"/>
                  </a:lnTo>
                  <a:lnTo>
                    <a:pt x="18" y="39"/>
                  </a:lnTo>
                  <a:lnTo>
                    <a:pt x="37" y="17"/>
                  </a:lnTo>
                  <a:lnTo>
                    <a:pt x="36" y="17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7"/>
                  </a:lnTo>
                  <a:lnTo>
                    <a:pt x="5" y="22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60" name="Freeform 25"/>
            <p:cNvSpPr>
              <a:spLocks/>
            </p:cNvSpPr>
            <p:nvPr/>
          </p:nvSpPr>
          <p:spPr bwMode="ltGray">
            <a:xfrm>
              <a:off x="8070164" y="5142362"/>
              <a:ext cx="96070" cy="82784"/>
            </a:xfrm>
            <a:custGeom>
              <a:avLst/>
              <a:gdLst>
                <a:gd name="T0" fmla="*/ 45 w 51"/>
                <a:gd name="T1" fmla="*/ 39 h 45"/>
                <a:gd name="T2" fmla="*/ 51 w 51"/>
                <a:gd name="T3" fmla="*/ 24 h 45"/>
                <a:gd name="T4" fmla="*/ 46 w 51"/>
                <a:gd name="T5" fmla="*/ 8 h 45"/>
                <a:gd name="T6" fmla="*/ 51 w 51"/>
                <a:gd name="T7" fmla="*/ 3 h 45"/>
                <a:gd name="T8" fmla="*/ 51 w 51"/>
                <a:gd name="T9" fmla="*/ 1 h 45"/>
                <a:gd name="T10" fmla="*/ 14 w 51"/>
                <a:gd name="T11" fmla="*/ 0 h 45"/>
                <a:gd name="T12" fmla="*/ 12 w 51"/>
                <a:gd name="T13" fmla="*/ 0 h 45"/>
                <a:gd name="T14" fmla="*/ 0 w 51"/>
                <a:gd name="T15" fmla="*/ 17 h 45"/>
                <a:gd name="T16" fmla="*/ 20 w 51"/>
                <a:gd name="T17" fmla="*/ 43 h 45"/>
                <a:gd name="T18" fmla="*/ 25 w 51"/>
                <a:gd name="T19" fmla="*/ 45 h 45"/>
                <a:gd name="T20" fmla="*/ 28 w 51"/>
                <a:gd name="T21" fmla="*/ 38 h 45"/>
                <a:gd name="T22" fmla="*/ 45 w 51"/>
                <a:gd name="T23" fmla="*/ 39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"/>
                <a:gd name="T37" fmla="*/ 0 h 45"/>
                <a:gd name="T38" fmla="*/ 51 w 51"/>
                <a:gd name="T39" fmla="*/ 45 h 4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" h="45">
                  <a:moveTo>
                    <a:pt x="45" y="39"/>
                  </a:moveTo>
                  <a:lnTo>
                    <a:pt x="51" y="24"/>
                  </a:lnTo>
                  <a:lnTo>
                    <a:pt x="46" y="8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20" y="43"/>
                  </a:lnTo>
                  <a:lnTo>
                    <a:pt x="25" y="45"/>
                  </a:lnTo>
                  <a:lnTo>
                    <a:pt x="28" y="38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61" name="Freeform 26"/>
            <p:cNvSpPr>
              <a:spLocks/>
            </p:cNvSpPr>
            <p:nvPr/>
          </p:nvSpPr>
          <p:spPr bwMode="ltGray">
            <a:xfrm>
              <a:off x="7993309" y="5081865"/>
              <a:ext cx="115283" cy="156017"/>
            </a:xfrm>
            <a:custGeom>
              <a:avLst/>
              <a:gdLst>
                <a:gd name="T0" fmla="*/ 17 w 60"/>
                <a:gd name="T1" fmla="*/ 0 h 82"/>
                <a:gd name="T2" fmla="*/ 31 w 60"/>
                <a:gd name="T3" fmla="*/ 7 h 82"/>
                <a:gd name="T4" fmla="*/ 32 w 60"/>
                <a:gd name="T5" fmla="*/ 16 h 82"/>
                <a:gd name="T6" fmla="*/ 37 w 60"/>
                <a:gd name="T7" fmla="*/ 16 h 82"/>
                <a:gd name="T8" fmla="*/ 54 w 60"/>
                <a:gd name="T9" fmla="*/ 28 h 82"/>
                <a:gd name="T10" fmla="*/ 52 w 60"/>
                <a:gd name="T11" fmla="*/ 28 h 82"/>
                <a:gd name="T12" fmla="*/ 39 w 60"/>
                <a:gd name="T13" fmla="*/ 47 h 82"/>
                <a:gd name="T14" fmla="*/ 60 w 60"/>
                <a:gd name="T15" fmla="*/ 73 h 82"/>
                <a:gd name="T16" fmla="*/ 30 w 60"/>
                <a:gd name="T17" fmla="*/ 82 h 82"/>
                <a:gd name="T18" fmla="*/ 24 w 60"/>
                <a:gd name="T19" fmla="*/ 78 h 82"/>
                <a:gd name="T20" fmla="*/ 16 w 60"/>
                <a:gd name="T21" fmla="*/ 66 h 82"/>
                <a:gd name="T22" fmla="*/ 20 w 60"/>
                <a:gd name="T23" fmla="*/ 47 h 82"/>
                <a:gd name="T24" fmla="*/ 15 w 60"/>
                <a:gd name="T25" fmla="*/ 36 h 82"/>
                <a:gd name="T26" fmla="*/ 7 w 60"/>
                <a:gd name="T27" fmla="*/ 36 h 82"/>
                <a:gd name="T28" fmla="*/ 0 w 60"/>
                <a:gd name="T29" fmla="*/ 27 h 82"/>
                <a:gd name="T30" fmla="*/ 1 w 60"/>
                <a:gd name="T31" fmla="*/ 18 h 82"/>
                <a:gd name="T32" fmla="*/ 8 w 60"/>
                <a:gd name="T33" fmla="*/ 15 h 82"/>
                <a:gd name="T34" fmla="*/ 7 w 60"/>
                <a:gd name="T35" fmla="*/ 6 h 82"/>
                <a:gd name="T36" fmla="*/ 17 w 60"/>
                <a:gd name="T37" fmla="*/ 0 h 8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"/>
                <a:gd name="T58" fmla="*/ 0 h 82"/>
                <a:gd name="T59" fmla="*/ 60 w 60"/>
                <a:gd name="T60" fmla="*/ 82 h 8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" h="82">
                  <a:moveTo>
                    <a:pt x="17" y="0"/>
                  </a:moveTo>
                  <a:lnTo>
                    <a:pt x="31" y="7"/>
                  </a:lnTo>
                  <a:lnTo>
                    <a:pt x="32" y="16"/>
                  </a:lnTo>
                  <a:lnTo>
                    <a:pt x="37" y="16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39" y="47"/>
                  </a:lnTo>
                  <a:lnTo>
                    <a:pt x="60" y="73"/>
                  </a:lnTo>
                  <a:lnTo>
                    <a:pt x="30" y="82"/>
                  </a:lnTo>
                  <a:lnTo>
                    <a:pt x="24" y="78"/>
                  </a:lnTo>
                  <a:lnTo>
                    <a:pt x="16" y="66"/>
                  </a:lnTo>
                  <a:lnTo>
                    <a:pt x="20" y="47"/>
                  </a:lnTo>
                  <a:lnTo>
                    <a:pt x="15" y="36"/>
                  </a:lnTo>
                  <a:lnTo>
                    <a:pt x="7" y="36"/>
                  </a:lnTo>
                  <a:lnTo>
                    <a:pt x="0" y="27"/>
                  </a:lnTo>
                  <a:lnTo>
                    <a:pt x="1" y="18"/>
                  </a:lnTo>
                  <a:lnTo>
                    <a:pt x="8" y="15"/>
                  </a:lnTo>
                  <a:lnTo>
                    <a:pt x="7" y="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62" name="Freeform 27"/>
            <p:cNvSpPr>
              <a:spLocks/>
            </p:cNvSpPr>
            <p:nvPr/>
          </p:nvSpPr>
          <p:spPr bwMode="ltGray">
            <a:xfrm>
              <a:off x="7701259" y="4995898"/>
              <a:ext cx="326636" cy="254720"/>
            </a:xfrm>
            <a:custGeom>
              <a:avLst/>
              <a:gdLst>
                <a:gd name="T0" fmla="*/ 172 w 172"/>
                <a:gd name="T1" fmla="*/ 45 h 132"/>
                <a:gd name="T2" fmla="*/ 160 w 172"/>
                <a:gd name="T3" fmla="*/ 52 h 132"/>
                <a:gd name="T4" fmla="*/ 163 w 172"/>
                <a:gd name="T5" fmla="*/ 60 h 132"/>
                <a:gd name="T6" fmla="*/ 155 w 172"/>
                <a:gd name="T7" fmla="*/ 62 h 132"/>
                <a:gd name="T8" fmla="*/ 153 w 172"/>
                <a:gd name="T9" fmla="*/ 72 h 132"/>
                <a:gd name="T10" fmla="*/ 160 w 172"/>
                <a:gd name="T11" fmla="*/ 81 h 132"/>
                <a:gd name="T12" fmla="*/ 158 w 172"/>
                <a:gd name="T13" fmla="*/ 87 h 132"/>
                <a:gd name="T14" fmla="*/ 130 w 172"/>
                <a:gd name="T15" fmla="*/ 97 h 132"/>
                <a:gd name="T16" fmla="*/ 107 w 172"/>
                <a:gd name="T17" fmla="*/ 93 h 132"/>
                <a:gd name="T18" fmla="*/ 115 w 172"/>
                <a:gd name="T19" fmla="*/ 99 h 132"/>
                <a:gd name="T20" fmla="*/ 115 w 172"/>
                <a:gd name="T21" fmla="*/ 110 h 132"/>
                <a:gd name="T22" fmla="*/ 124 w 172"/>
                <a:gd name="T23" fmla="*/ 115 h 132"/>
                <a:gd name="T24" fmla="*/ 95 w 172"/>
                <a:gd name="T25" fmla="*/ 132 h 132"/>
                <a:gd name="T26" fmla="*/ 87 w 172"/>
                <a:gd name="T27" fmla="*/ 132 h 132"/>
                <a:gd name="T28" fmla="*/ 81 w 172"/>
                <a:gd name="T29" fmla="*/ 126 h 132"/>
                <a:gd name="T30" fmla="*/ 73 w 172"/>
                <a:gd name="T31" fmla="*/ 118 h 132"/>
                <a:gd name="T32" fmla="*/ 74 w 172"/>
                <a:gd name="T33" fmla="*/ 118 h 132"/>
                <a:gd name="T34" fmla="*/ 71 w 172"/>
                <a:gd name="T35" fmla="*/ 106 h 132"/>
                <a:gd name="T36" fmla="*/ 74 w 172"/>
                <a:gd name="T37" fmla="*/ 101 h 132"/>
                <a:gd name="T38" fmla="*/ 69 w 172"/>
                <a:gd name="T39" fmla="*/ 87 h 132"/>
                <a:gd name="T40" fmla="*/ 73 w 172"/>
                <a:gd name="T41" fmla="*/ 70 h 132"/>
                <a:gd name="T42" fmla="*/ 51 w 172"/>
                <a:gd name="T43" fmla="*/ 71 h 132"/>
                <a:gd name="T44" fmla="*/ 40 w 172"/>
                <a:gd name="T45" fmla="*/ 60 h 132"/>
                <a:gd name="T46" fmla="*/ 16 w 172"/>
                <a:gd name="T47" fmla="*/ 59 h 132"/>
                <a:gd name="T48" fmla="*/ 11 w 172"/>
                <a:gd name="T49" fmla="*/ 54 h 132"/>
                <a:gd name="T50" fmla="*/ 11 w 172"/>
                <a:gd name="T51" fmla="*/ 46 h 132"/>
                <a:gd name="T52" fmla="*/ 0 w 172"/>
                <a:gd name="T53" fmla="*/ 33 h 132"/>
                <a:gd name="T54" fmla="*/ 8 w 172"/>
                <a:gd name="T55" fmla="*/ 13 h 132"/>
                <a:gd name="T56" fmla="*/ 16 w 172"/>
                <a:gd name="T57" fmla="*/ 8 h 132"/>
                <a:gd name="T58" fmla="*/ 16 w 172"/>
                <a:gd name="T59" fmla="*/ 6 h 132"/>
                <a:gd name="T60" fmla="*/ 22 w 172"/>
                <a:gd name="T61" fmla="*/ 17 h 132"/>
                <a:gd name="T62" fmla="*/ 15 w 172"/>
                <a:gd name="T63" fmla="*/ 27 h 132"/>
                <a:gd name="T64" fmla="*/ 20 w 172"/>
                <a:gd name="T65" fmla="*/ 35 h 132"/>
                <a:gd name="T66" fmla="*/ 27 w 172"/>
                <a:gd name="T67" fmla="*/ 34 h 132"/>
                <a:gd name="T68" fmla="*/ 23 w 172"/>
                <a:gd name="T69" fmla="*/ 14 h 132"/>
                <a:gd name="T70" fmla="*/ 38 w 172"/>
                <a:gd name="T71" fmla="*/ 6 h 132"/>
                <a:gd name="T72" fmla="*/ 37 w 172"/>
                <a:gd name="T73" fmla="*/ 2 h 132"/>
                <a:gd name="T74" fmla="*/ 42 w 172"/>
                <a:gd name="T75" fmla="*/ 0 h 132"/>
                <a:gd name="T76" fmla="*/ 43 w 172"/>
                <a:gd name="T77" fmla="*/ 6 h 132"/>
                <a:gd name="T78" fmla="*/ 62 w 172"/>
                <a:gd name="T79" fmla="*/ 12 h 132"/>
                <a:gd name="T80" fmla="*/ 64 w 172"/>
                <a:gd name="T81" fmla="*/ 20 h 132"/>
                <a:gd name="T82" fmla="*/ 89 w 172"/>
                <a:gd name="T83" fmla="*/ 17 h 132"/>
                <a:gd name="T84" fmla="*/ 105 w 172"/>
                <a:gd name="T85" fmla="*/ 24 h 132"/>
                <a:gd name="T86" fmla="*/ 119 w 172"/>
                <a:gd name="T87" fmla="*/ 17 h 132"/>
                <a:gd name="T88" fmla="*/ 142 w 172"/>
                <a:gd name="T89" fmla="*/ 17 h 132"/>
                <a:gd name="T90" fmla="*/ 130 w 172"/>
                <a:gd name="T91" fmla="*/ 19 h 132"/>
                <a:gd name="T92" fmla="*/ 139 w 172"/>
                <a:gd name="T93" fmla="*/ 27 h 132"/>
                <a:gd name="T94" fmla="*/ 156 w 172"/>
                <a:gd name="T95" fmla="*/ 30 h 132"/>
                <a:gd name="T96" fmla="*/ 156 w 172"/>
                <a:gd name="T97" fmla="*/ 42 h 132"/>
                <a:gd name="T98" fmla="*/ 166 w 172"/>
                <a:gd name="T99" fmla="*/ 42 h 132"/>
                <a:gd name="T100" fmla="*/ 172 w 172"/>
                <a:gd name="T101" fmla="*/ 45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72"/>
                <a:gd name="T154" fmla="*/ 0 h 132"/>
                <a:gd name="T155" fmla="*/ 172 w 172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72" h="132">
                  <a:moveTo>
                    <a:pt x="172" y="45"/>
                  </a:moveTo>
                  <a:lnTo>
                    <a:pt x="160" y="52"/>
                  </a:lnTo>
                  <a:lnTo>
                    <a:pt x="163" y="60"/>
                  </a:lnTo>
                  <a:lnTo>
                    <a:pt x="155" y="62"/>
                  </a:lnTo>
                  <a:lnTo>
                    <a:pt x="153" y="72"/>
                  </a:lnTo>
                  <a:lnTo>
                    <a:pt x="160" y="81"/>
                  </a:lnTo>
                  <a:lnTo>
                    <a:pt x="158" y="87"/>
                  </a:lnTo>
                  <a:lnTo>
                    <a:pt x="130" y="97"/>
                  </a:lnTo>
                  <a:lnTo>
                    <a:pt x="107" y="93"/>
                  </a:lnTo>
                  <a:lnTo>
                    <a:pt x="115" y="99"/>
                  </a:lnTo>
                  <a:lnTo>
                    <a:pt x="115" y="110"/>
                  </a:lnTo>
                  <a:lnTo>
                    <a:pt x="124" y="115"/>
                  </a:lnTo>
                  <a:lnTo>
                    <a:pt x="95" y="132"/>
                  </a:lnTo>
                  <a:lnTo>
                    <a:pt x="87" y="132"/>
                  </a:lnTo>
                  <a:lnTo>
                    <a:pt x="81" y="126"/>
                  </a:lnTo>
                  <a:lnTo>
                    <a:pt x="73" y="118"/>
                  </a:lnTo>
                  <a:lnTo>
                    <a:pt x="74" y="118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69" y="87"/>
                  </a:lnTo>
                  <a:lnTo>
                    <a:pt x="73" y="70"/>
                  </a:lnTo>
                  <a:lnTo>
                    <a:pt x="51" y="71"/>
                  </a:lnTo>
                  <a:lnTo>
                    <a:pt x="40" y="60"/>
                  </a:lnTo>
                  <a:lnTo>
                    <a:pt x="16" y="59"/>
                  </a:lnTo>
                  <a:lnTo>
                    <a:pt x="11" y="54"/>
                  </a:lnTo>
                  <a:lnTo>
                    <a:pt x="11" y="46"/>
                  </a:lnTo>
                  <a:lnTo>
                    <a:pt x="0" y="33"/>
                  </a:lnTo>
                  <a:lnTo>
                    <a:pt x="8" y="13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2" y="17"/>
                  </a:lnTo>
                  <a:lnTo>
                    <a:pt x="15" y="27"/>
                  </a:lnTo>
                  <a:lnTo>
                    <a:pt x="20" y="35"/>
                  </a:lnTo>
                  <a:lnTo>
                    <a:pt x="27" y="34"/>
                  </a:lnTo>
                  <a:lnTo>
                    <a:pt x="23" y="14"/>
                  </a:lnTo>
                  <a:lnTo>
                    <a:pt x="38" y="6"/>
                  </a:lnTo>
                  <a:lnTo>
                    <a:pt x="37" y="2"/>
                  </a:lnTo>
                  <a:lnTo>
                    <a:pt x="42" y="0"/>
                  </a:lnTo>
                  <a:lnTo>
                    <a:pt x="43" y="6"/>
                  </a:lnTo>
                  <a:lnTo>
                    <a:pt x="62" y="12"/>
                  </a:lnTo>
                  <a:lnTo>
                    <a:pt x="64" y="20"/>
                  </a:lnTo>
                  <a:lnTo>
                    <a:pt x="89" y="17"/>
                  </a:lnTo>
                  <a:lnTo>
                    <a:pt x="105" y="24"/>
                  </a:lnTo>
                  <a:lnTo>
                    <a:pt x="119" y="17"/>
                  </a:lnTo>
                  <a:lnTo>
                    <a:pt x="142" y="17"/>
                  </a:lnTo>
                  <a:lnTo>
                    <a:pt x="130" y="19"/>
                  </a:lnTo>
                  <a:lnTo>
                    <a:pt x="139" y="27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6" y="42"/>
                  </a:lnTo>
                  <a:lnTo>
                    <a:pt x="172" y="4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63" name="Freeform 28"/>
            <p:cNvSpPr>
              <a:spLocks/>
            </p:cNvSpPr>
            <p:nvPr/>
          </p:nvSpPr>
          <p:spPr bwMode="ltGray">
            <a:xfrm>
              <a:off x="7670517" y="6193084"/>
              <a:ext cx="38428" cy="47759"/>
            </a:xfrm>
            <a:custGeom>
              <a:avLst/>
              <a:gdLst>
                <a:gd name="T0" fmla="*/ 7 w 20"/>
                <a:gd name="T1" fmla="*/ 0 h 24"/>
                <a:gd name="T2" fmla="*/ 0 w 20"/>
                <a:gd name="T3" fmla="*/ 21 h 24"/>
                <a:gd name="T4" fmla="*/ 14 w 20"/>
                <a:gd name="T5" fmla="*/ 24 h 24"/>
                <a:gd name="T6" fmla="*/ 20 w 20"/>
                <a:gd name="T7" fmla="*/ 5 h 24"/>
                <a:gd name="T8" fmla="*/ 20 w 20"/>
                <a:gd name="T9" fmla="*/ 1 h 24"/>
                <a:gd name="T10" fmla="*/ 7 w 2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4"/>
                <a:gd name="T20" fmla="*/ 20 w 20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4">
                  <a:moveTo>
                    <a:pt x="7" y="0"/>
                  </a:moveTo>
                  <a:lnTo>
                    <a:pt x="0" y="21"/>
                  </a:lnTo>
                  <a:lnTo>
                    <a:pt x="14" y="24"/>
                  </a:lnTo>
                  <a:lnTo>
                    <a:pt x="20" y="5"/>
                  </a:lnTo>
                  <a:lnTo>
                    <a:pt x="2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64" name="Freeform 29"/>
            <p:cNvSpPr>
              <a:spLocks/>
            </p:cNvSpPr>
            <p:nvPr/>
          </p:nvSpPr>
          <p:spPr bwMode="ltGray">
            <a:xfrm>
              <a:off x="7670517" y="6193084"/>
              <a:ext cx="38428" cy="47759"/>
            </a:xfrm>
            <a:custGeom>
              <a:avLst/>
              <a:gdLst>
                <a:gd name="T0" fmla="*/ 7 w 20"/>
                <a:gd name="T1" fmla="*/ 0 h 24"/>
                <a:gd name="T2" fmla="*/ 0 w 20"/>
                <a:gd name="T3" fmla="*/ 21 h 24"/>
                <a:gd name="T4" fmla="*/ 14 w 20"/>
                <a:gd name="T5" fmla="*/ 24 h 24"/>
                <a:gd name="T6" fmla="*/ 20 w 20"/>
                <a:gd name="T7" fmla="*/ 5 h 24"/>
                <a:gd name="T8" fmla="*/ 20 w 20"/>
                <a:gd name="T9" fmla="*/ 1 h 24"/>
                <a:gd name="T10" fmla="*/ 7 w 2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4"/>
                <a:gd name="T20" fmla="*/ 20 w 20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4">
                  <a:moveTo>
                    <a:pt x="7" y="0"/>
                  </a:moveTo>
                  <a:lnTo>
                    <a:pt x="0" y="21"/>
                  </a:lnTo>
                  <a:lnTo>
                    <a:pt x="14" y="24"/>
                  </a:lnTo>
                  <a:lnTo>
                    <a:pt x="20" y="5"/>
                  </a:lnTo>
                  <a:lnTo>
                    <a:pt x="20" y="1"/>
                  </a:lnTo>
                  <a:lnTo>
                    <a:pt x="7" y="0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65" name="Freeform 30"/>
            <p:cNvSpPr>
              <a:spLocks/>
            </p:cNvSpPr>
            <p:nvPr/>
          </p:nvSpPr>
          <p:spPr bwMode="ltGray">
            <a:xfrm>
              <a:off x="7989467" y="6498749"/>
              <a:ext cx="88382" cy="35023"/>
            </a:xfrm>
            <a:custGeom>
              <a:avLst/>
              <a:gdLst>
                <a:gd name="T0" fmla="*/ 0 w 46"/>
                <a:gd name="T1" fmla="*/ 9 h 19"/>
                <a:gd name="T2" fmla="*/ 9 w 46"/>
                <a:gd name="T3" fmla="*/ 16 h 19"/>
                <a:gd name="T4" fmla="*/ 17 w 46"/>
                <a:gd name="T5" fmla="*/ 11 h 19"/>
                <a:gd name="T6" fmla="*/ 22 w 46"/>
                <a:gd name="T7" fmla="*/ 19 h 19"/>
                <a:gd name="T8" fmla="*/ 46 w 46"/>
                <a:gd name="T9" fmla="*/ 9 h 19"/>
                <a:gd name="T10" fmla="*/ 46 w 46"/>
                <a:gd name="T11" fmla="*/ 2 h 19"/>
                <a:gd name="T12" fmla="*/ 19 w 46"/>
                <a:gd name="T13" fmla="*/ 0 h 19"/>
                <a:gd name="T14" fmla="*/ 9 w 46"/>
                <a:gd name="T15" fmla="*/ 0 h 19"/>
                <a:gd name="T16" fmla="*/ 13 w 46"/>
                <a:gd name="T17" fmla="*/ 7 h 19"/>
                <a:gd name="T18" fmla="*/ 9 w 46"/>
                <a:gd name="T19" fmla="*/ 11 h 19"/>
                <a:gd name="T20" fmla="*/ 0 w 46"/>
                <a:gd name="T21" fmla="*/ 9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"/>
                <a:gd name="T34" fmla="*/ 0 h 19"/>
                <a:gd name="T35" fmla="*/ 46 w 46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" h="19">
                  <a:moveTo>
                    <a:pt x="0" y="9"/>
                  </a:moveTo>
                  <a:lnTo>
                    <a:pt x="9" y="16"/>
                  </a:lnTo>
                  <a:lnTo>
                    <a:pt x="17" y="11"/>
                  </a:lnTo>
                  <a:lnTo>
                    <a:pt x="22" y="19"/>
                  </a:lnTo>
                  <a:lnTo>
                    <a:pt x="46" y="9"/>
                  </a:lnTo>
                  <a:lnTo>
                    <a:pt x="46" y="2"/>
                  </a:lnTo>
                  <a:lnTo>
                    <a:pt x="19" y="0"/>
                  </a:lnTo>
                  <a:lnTo>
                    <a:pt x="9" y="0"/>
                  </a:lnTo>
                  <a:lnTo>
                    <a:pt x="13" y="7"/>
                  </a:lnTo>
                  <a:lnTo>
                    <a:pt x="9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66" name="Freeform 31"/>
            <p:cNvSpPr>
              <a:spLocks/>
            </p:cNvSpPr>
            <p:nvPr/>
          </p:nvSpPr>
          <p:spPr bwMode="ltGray">
            <a:xfrm>
              <a:off x="7977938" y="5030921"/>
              <a:ext cx="38428" cy="35025"/>
            </a:xfrm>
            <a:custGeom>
              <a:avLst/>
              <a:gdLst>
                <a:gd name="T0" fmla="*/ 0 w 19"/>
                <a:gd name="T1" fmla="*/ 19 h 19"/>
                <a:gd name="T2" fmla="*/ 12 w 19"/>
                <a:gd name="T3" fmla="*/ 19 h 19"/>
                <a:gd name="T4" fmla="*/ 19 w 19"/>
                <a:gd name="T5" fmla="*/ 0 h 19"/>
                <a:gd name="T6" fmla="*/ 1 w 19"/>
                <a:gd name="T7" fmla="*/ 1 h 19"/>
                <a:gd name="T8" fmla="*/ 7 w 19"/>
                <a:gd name="T9" fmla="*/ 16 h 19"/>
                <a:gd name="T10" fmla="*/ 0 w 19"/>
                <a:gd name="T11" fmla="*/ 19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9"/>
                <a:gd name="T20" fmla="*/ 19 w 19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9">
                  <a:moveTo>
                    <a:pt x="0" y="19"/>
                  </a:moveTo>
                  <a:lnTo>
                    <a:pt x="12" y="19"/>
                  </a:lnTo>
                  <a:lnTo>
                    <a:pt x="19" y="0"/>
                  </a:lnTo>
                  <a:lnTo>
                    <a:pt x="1" y="1"/>
                  </a:lnTo>
                  <a:lnTo>
                    <a:pt x="7" y="16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67" name="Freeform 32"/>
            <p:cNvSpPr>
              <a:spLocks/>
            </p:cNvSpPr>
            <p:nvPr/>
          </p:nvSpPr>
          <p:spPr bwMode="ltGray">
            <a:xfrm>
              <a:off x="7735845" y="4827145"/>
              <a:ext cx="84541" cy="47761"/>
            </a:xfrm>
            <a:custGeom>
              <a:avLst/>
              <a:gdLst>
                <a:gd name="T0" fmla="*/ 0 w 44"/>
                <a:gd name="T1" fmla="*/ 20 h 26"/>
                <a:gd name="T2" fmla="*/ 0 w 44"/>
                <a:gd name="T3" fmla="*/ 0 h 26"/>
                <a:gd name="T4" fmla="*/ 23 w 44"/>
                <a:gd name="T5" fmla="*/ 2 h 26"/>
                <a:gd name="T6" fmla="*/ 25 w 44"/>
                <a:gd name="T7" fmla="*/ 5 h 26"/>
                <a:gd name="T8" fmla="*/ 34 w 44"/>
                <a:gd name="T9" fmla="*/ 5 h 26"/>
                <a:gd name="T10" fmla="*/ 29 w 44"/>
                <a:gd name="T11" fmla="*/ 8 h 26"/>
                <a:gd name="T12" fmla="*/ 44 w 44"/>
                <a:gd name="T13" fmla="*/ 14 h 26"/>
                <a:gd name="T14" fmla="*/ 40 w 44"/>
                <a:gd name="T15" fmla="*/ 20 h 26"/>
                <a:gd name="T16" fmla="*/ 36 w 44"/>
                <a:gd name="T17" fmla="*/ 15 h 26"/>
                <a:gd name="T18" fmla="*/ 16 w 44"/>
                <a:gd name="T19" fmla="*/ 18 h 26"/>
                <a:gd name="T20" fmla="*/ 16 w 44"/>
                <a:gd name="T21" fmla="*/ 15 h 26"/>
                <a:gd name="T22" fmla="*/ 9 w 44"/>
                <a:gd name="T23" fmla="*/ 18 h 26"/>
                <a:gd name="T24" fmla="*/ 5 w 44"/>
                <a:gd name="T25" fmla="*/ 26 h 26"/>
                <a:gd name="T26" fmla="*/ 0 w 44"/>
                <a:gd name="T27" fmla="*/ 20 h 2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26"/>
                <a:gd name="T44" fmla="*/ 44 w 44"/>
                <a:gd name="T45" fmla="*/ 26 h 2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26">
                  <a:moveTo>
                    <a:pt x="0" y="20"/>
                  </a:moveTo>
                  <a:lnTo>
                    <a:pt x="0" y="0"/>
                  </a:lnTo>
                  <a:lnTo>
                    <a:pt x="23" y="2"/>
                  </a:lnTo>
                  <a:lnTo>
                    <a:pt x="25" y="5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44" y="14"/>
                  </a:lnTo>
                  <a:lnTo>
                    <a:pt x="40" y="20"/>
                  </a:lnTo>
                  <a:lnTo>
                    <a:pt x="36" y="15"/>
                  </a:lnTo>
                  <a:lnTo>
                    <a:pt x="16" y="18"/>
                  </a:lnTo>
                  <a:lnTo>
                    <a:pt x="16" y="15"/>
                  </a:lnTo>
                  <a:lnTo>
                    <a:pt x="9" y="18"/>
                  </a:lnTo>
                  <a:lnTo>
                    <a:pt x="5" y="2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68" name="Freeform 33"/>
            <p:cNvSpPr>
              <a:spLocks/>
            </p:cNvSpPr>
            <p:nvPr/>
          </p:nvSpPr>
          <p:spPr bwMode="ltGray">
            <a:xfrm>
              <a:off x="7662831" y="4823962"/>
              <a:ext cx="65328" cy="44576"/>
            </a:xfrm>
            <a:custGeom>
              <a:avLst/>
              <a:gdLst>
                <a:gd name="T0" fmla="*/ 33 w 34"/>
                <a:gd name="T1" fmla="*/ 22 h 23"/>
                <a:gd name="T2" fmla="*/ 34 w 34"/>
                <a:gd name="T3" fmla="*/ 1 h 23"/>
                <a:gd name="T4" fmla="*/ 17 w 34"/>
                <a:gd name="T5" fmla="*/ 0 h 23"/>
                <a:gd name="T6" fmla="*/ 13 w 34"/>
                <a:gd name="T7" fmla="*/ 4 h 23"/>
                <a:gd name="T8" fmla="*/ 19 w 34"/>
                <a:gd name="T9" fmla="*/ 4 h 23"/>
                <a:gd name="T10" fmla="*/ 27 w 34"/>
                <a:gd name="T11" fmla="*/ 16 h 23"/>
                <a:gd name="T12" fmla="*/ 0 w 34"/>
                <a:gd name="T13" fmla="*/ 19 h 23"/>
                <a:gd name="T14" fmla="*/ 9 w 34"/>
                <a:gd name="T15" fmla="*/ 23 h 23"/>
                <a:gd name="T16" fmla="*/ 33 w 34"/>
                <a:gd name="T17" fmla="*/ 22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23"/>
                <a:gd name="T29" fmla="*/ 34 w 34"/>
                <a:gd name="T30" fmla="*/ 23 h 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23">
                  <a:moveTo>
                    <a:pt x="33" y="22"/>
                  </a:moveTo>
                  <a:lnTo>
                    <a:pt x="34" y="1"/>
                  </a:lnTo>
                  <a:lnTo>
                    <a:pt x="17" y="0"/>
                  </a:lnTo>
                  <a:lnTo>
                    <a:pt x="13" y="4"/>
                  </a:lnTo>
                  <a:lnTo>
                    <a:pt x="19" y="4"/>
                  </a:lnTo>
                  <a:lnTo>
                    <a:pt x="27" y="16"/>
                  </a:lnTo>
                  <a:lnTo>
                    <a:pt x="0" y="19"/>
                  </a:lnTo>
                  <a:lnTo>
                    <a:pt x="9" y="23"/>
                  </a:lnTo>
                  <a:lnTo>
                    <a:pt x="33" y="2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69" name="Freeform 34"/>
            <p:cNvSpPr>
              <a:spLocks/>
            </p:cNvSpPr>
            <p:nvPr/>
          </p:nvSpPr>
          <p:spPr bwMode="ltGray">
            <a:xfrm>
              <a:off x="7574449" y="4852617"/>
              <a:ext cx="49955" cy="35025"/>
            </a:xfrm>
            <a:custGeom>
              <a:avLst/>
              <a:gdLst>
                <a:gd name="T0" fmla="*/ 0 w 27"/>
                <a:gd name="T1" fmla="*/ 6 h 19"/>
                <a:gd name="T2" fmla="*/ 14 w 27"/>
                <a:gd name="T3" fmla="*/ 19 h 19"/>
                <a:gd name="T4" fmla="*/ 27 w 27"/>
                <a:gd name="T5" fmla="*/ 19 h 19"/>
                <a:gd name="T6" fmla="*/ 24 w 27"/>
                <a:gd name="T7" fmla="*/ 6 h 19"/>
                <a:gd name="T8" fmla="*/ 6 w 27"/>
                <a:gd name="T9" fmla="*/ 0 h 19"/>
                <a:gd name="T10" fmla="*/ 0 w 27"/>
                <a:gd name="T11" fmla="*/ 6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19"/>
                <a:gd name="T20" fmla="*/ 27 w 27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19">
                  <a:moveTo>
                    <a:pt x="0" y="6"/>
                  </a:moveTo>
                  <a:lnTo>
                    <a:pt x="14" y="19"/>
                  </a:lnTo>
                  <a:lnTo>
                    <a:pt x="27" y="19"/>
                  </a:lnTo>
                  <a:lnTo>
                    <a:pt x="24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70" name="Freeform 35"/>
            <p:cNvSpPr>
              <a:spLocks/>
            </p:cNvSpPr>
            <p:nvPr/>
          </p:nvSpPr>
          <p:spPr bwMode="ltGray">
            <a:xfrm>
              <a:off x="7463008" y="4769833"/>
              <a:ext cx="34586" cy="38208"/>
            </a:xfrm>
            <a:custGeom>
              <a:avLst/>
              <a:gdLst>
                <a:gd name="T0" fmla="*/ 0 w 18"/>
                <a:gd name="T1" fmla="*/ 7 h 19"/>
                <a:gd name="T2" fmla="*/ 0 w 18"/>
                <a:gd name="T3" fmla="*/ 19 h 19"/>
                <a:gd name="T4" fmla="*/ 18 w 18"/>
                <a:gd name="T5" fmla="*/ 19 h 19"/>
                <a:gd name="T6" fmla="*/ 7 w 18"/>
                <a:gd name="T7" fmla="*/ 0 h 19"/>
                <a:gd name="T8" fmla="*/ 0 w 18"/>
                <a:gd name="T9" fmla="*/ 7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9"/>
                <a:gd name="T17" fmla="*/ 18 w 18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9">
                  <a:moveTo>
                    <a:pt x="0" y="7"/>
                  </a:moveTo>
                  <a:lnTo>
                    <a:pt x="0" y="19"/>
                  </a:lnTo>
                  <a:lnTo>
                    <a:pt x="18" y="19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71" name="Freeform 36"/>
            <p:cNvSpPr>
              <a:spLocks/>
            </p:cNvSpPr>
            <p:nvPr/>
          </p:nvSpPr>
          <p:spPr bwMode="ltGray">
            <a:xfrm>
              <a:off x="7416895" y="4744361"/>
              <a:ext cx="257466" cy="82784"/>
            </a:xfrm>
            <a:custGeom>
              <a:avLst/>
              <a:gdLst>
                <a:gd name="T0" fmla="*/ 0 w 136"/>
                <a:gd name="T1" fmla="*/ 16 h 43"/>
                <a:gd name="T2" fmla="*/ 7 w 136"/>
                <a:gd name="T3" fmla="*/ 16 h 43"/>
                <a:gd name="T4" fmla="*/ 25 w 136"/>
                <a:gd name="T5" fmla="*/ 5 h 43"/>
                <a:gd name="T6" fmla="*/ 41 w 136"/>
                <a:gd name="T7" fmla="*/ 8 h 43"/>
                <a:gd name="T8" fmla="*/ 33 w 136"/>
                <a:gd name="T9" fmla="*/ 10 h 43"/>
                <a:gd name="T10" fmla="*/ 40 w 136"/>
                <a:gd name="T11" fmla="*/ 14 h 43"/>
                <a:gd name="T12" fmla="*/ 77 w 136"/>
                <a:gd name="T13" fmla="*/ 18 h 43"/>
                <a:gd name="T14" fmla="*/ 87 w 136"/>
                <a:gd name="T15" fmla="*/ 33 h 43"/>
                <a:gd name="T16" fmla="*/ 96 w 136"/>
                <a:gd name="T17" fmla="*/ 33 h 43"/>
                <a:gd name="T18" fmla="*/ 98 w 136"/>
                <a:gd name="T19" fmla="*/ 35 h 43"/>
                <a:gd name="T20" fmla="*/ 90 w 136"/>
                <a:gd name="T21" fmla="*/ 43 h 43"/>
                <a:gd name="T22" fmla="*/ 136 w 136"/>
                <a:gd name="T23" fmla="*/ 39 h 43"/>
                <a:gd name="T24" fmla="*/ 127 w 136"/>
                <a:gd name="T25" fmla="*/ 33 h 43"/>
                <a:gd name="T26" fmla="*/ 117 w 136"/>
                <a:gd name="T27" fmla="*/ 33 h 43"/>
                <a:gd name="T28" fmla="*/ 118 w 136"/>
                <a:gd name="T29" fmla="*/ 28 h 43"/>
                <a:gd name="T30" fmla="*/ 82 w 136"/>
                <a:gd name="T31" fmla="*/ 13 h 43"/>
                <a:gd name="T32" fmla="*/ 41 w 136"/>
                <a:gd name="T33" fmla="*/ 0 h 43"/>
                <a:gd name="T34" fmla="*/ 16 w 136"/>
                <a:gd name="T35" fmla="*/ 4 h 43"/>
                <a:gd name="T36" fmla="*/ 0 w 136"/>
                <a:gd name="T37" fmla="*/ 16 h 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6"/>
                <a:gd name="T58" fmla="*/ 0 h 43"/>
                <a:gd name="T59" fmla="*/ 136 w 136"/>
                <a:gd name="T60" fmla="*/ 43 h 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6" h="43">
                  <a:moveTo>
                    <a:pt x="0" y="16"/>
                  </a:moveTo>
                  <a:lnTo>
                    <a:pt x="7" y="16"/>
                  </a:lnTo>
                  <a:lnTo>
                    <a:pt x="25" y="5"/>
                  </a:lnTo>
                  <a:lnTo>
                    <a:pt x="41" y="8"/>
                  </a:lnTo>
                  <a:lnTo>
                    <a:pt x="33" y="10"/>
                  </a:lnTo>
                  <a:lnTo>
                    <a:pt x="40" y="14"/>
                  </a:lnTo>
                  <a:lnTo>
                    <a:pt x="77" y="18"/>
                  </a:lnTo>
                  <a:lnTo>
                    <a:pt x="87" y="33"/>
                  </a:lnTo>
                  <a:lnTo>
                    <a:pt x="96" y="33"/>
                  </a:lnTo>
                  <a:lnTo>
                    <a:pt x="98" y="35"/>
                  </a:lnTo>
                  <a:lnTo>
                    <a:pt x="90" y="43"/>
                  </a:lnTo>
                  <a:lnTo>
                    <a:pt x="136" y="39"/>
                  </a:lnTo>
                  <a:lnTo>
                    <a:pt x="127" y="33"/>
                  </a:lnTo>
                  <a:lnTo>
                    <a:pt x="117" y="33"/>
                  </a:lnTo>
                  <a:lnTo>
                    <a:pt x="118" y="28"/>
                  </a:lnTo>
                  <a:lnTo>
                    <a:pt x="82" y="13"/>
                  </a:lnTo>
                  <a:lnTo>
                    <a:pt x="41" y="0"/>
                  </a:lnTo>
                  <a:lnTo>
                    <a:pt x="16" y="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72" name="Freeform 37"/>
            <p:cNvSpPr>
              <a:spLocks/>
            </p:cNvSpPr>
            <p:nvPr/>
          </p:nvSpPr>
          <p:spPr bwMode="ltGray">
            <a:xfrm>
              <a:off x="7843442" y="4852617"/>
              <a:ext cx="38428" cy="35025"/>
            </a:xfrm>
            <a:custGeom>
              <a:avLst/>
              <a:gdLst>
                <a:gd name="T0" fmla="*/ 0 w 20"/>
                <a:gd name="T1" fmla="*/ 19 h 19"/>
                <a:gd name="T2" fmla="*/ 20 w 20"/>
                <a:gd name="T3" fmla="*/ 7 h 19"/>
                <a:gd name="T4" fmla="*/ 0 w 20"/>
                <a:gd name="T5" fmla="*/ 0 h 19"/>
                <a:gd name="T6" fmla="*/ 0 w 20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9"/>
                <a:gd name="T14" fmla="*/ 20 w 20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9">
                  <a:moveTo>
                    <a:pt x="0" y="19"/>
                  </a:moveTo>
                  <a:lnTo>
                    <a:pt x="20" y="7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73" name="Freeform 38"/>
            <p:cNvSpPr>
              <a:spLocks/>
            </p:cNvSpPr>
            <p:nvPr/>
          </p:nvSpPr>
          <p:spPr bwMode="ltGray">
            <a:xfrm>
              <a:off x="7570605" y="4696601"/>
              <a:ext cx="38428" cy="38208"/>
            </a:xfrm>
            <a:custGeom>
              <a:avLst/>
              <a:gdLst>
                <a:gd name="T0" fmla="*/ 5 w 20"/>
                <a:gd name="T1" fmla="*/ 0 h 19"/>
                <a:gd name="T2" fmla="*/ 0 w 20"/>
                <a:gd name="T3" fmla="*/ 6 h 19"/>
                <a:gd name="T4" fmla="*/ 20 w 20"/>
                <a:gd name="T5" fmla="*/ 19 h 19"/>
                <a:gd name="T6" fmla="*/ 20 w 20"/>
                <a:gd name="T7" fmla="*/ 5 h 19"/>
                <a:gd name="T8" fmla="*/ 5 w 20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19"/>
                <a:gd name="T17" fmla="*/ 20 w 20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19">
                  <a:moveTo>
                    <a:pt x="5" y="0"/>
                  </a:moveTo>
                  <a:lnTo>
                    <a:pt x="0" y="6"/>
                  </a:lnTo>
                  <a:lnTo>
                    <a:pt x="20" y="19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74" name="Freeform 39"/>
            <p:cNvSpPr>
              <a:spLocks/>
            </p:cNvSpPr>
            <p:nvPr/>
          </p:nvSpPr>
          <p:spPr bwMode="ltGray">
            <a:xfrm>
              <a:off x="7685888" y="4785754"/>
              <a:ext cx="38428" cy="35023"/>
            </a:xfrm>
            <a:custGeom>
              <a:avLst/>
              <a:gdLst>
                <a:gd name="T0" fmla="*/ 0 w 21"/>
                <a:gd name="T1" fmla="*/ 18 h 18"/>
                <a:gd name="T2" fmla="*/ 16 w 21"/>
                <a:gd name="T3" fmla="*/ 18 h 18"/>
                <a:gd name="T4" fmla="*/ 21 w 21"/>
                <a:gd name="T5" fmla="*/ 0 h 18"/>
                <a:gd name="T6" fmla="*/ 0 w 21"/>
                <a:gd name="T7" fmla="*/ 18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18"/>
                <a:gd name="T14" fmla="*/ 21 w 21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18">
                  <a:moveTo>
                    <a:pt x="0" y="18"/>
                  </a:moveTo>
                  <a:lnTo>
                    <a:pt x="16" y="18"/>
                  </a:lnTo>
                  <a:lnTo>
                    <a:pt x="21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75" name="Freeform 40"/>
            <p:cNvSpPr>
              <a:spLocks/>
            </p:cNvSpPr>
            <p:nvPr/>
          </p:nvSpPr>
          <p:spPr bwMode="ltGray">
            <a:xfrm>
              <a:off x="5403288" y="2986789"/>
              <a:ext cx="918421" cy="850131"/>
            </a:xfrm>
            <a:custGeom>
              <a:avLst/>
              <a:gdLst>
                <a:gd name="T0" fmla="*/ 479 w 480"/>
                <a:gd name="T1" fmla="*/ 410 h 444"/>
                <a:gd name="T2" fmla="*/ 431 w 480"/>
                <a:gd name="T3" fmla="*/ 354 h 444"/>
                <a:gd name="T4" fmla="*/ 412 w 480"/>
                <a:gd name="T5" fmla="*/ 330 h 444"/>
                <a:gd name="T6" fmla="*/ 388 w 480"/>
                <a:gd name="T7" fmla="*/ 346 h 444"/>
                <a:gd name="T8" fmla="*/ 364 w 480"/>
                <a:gd name="T9" fmla="*/ 316 h 444"/>
                <a:gd name="T10" fmla="*/ 341 w 480"/>
                <a:gd name="T11" fmla="*/ 312 h 444"/>
                <a:gd name="T12" fmla="*/ 341 w 480"/>
                <a:gd name="T13" fmla="*/ 60 h 444"/>
                <a:gd name="T14" fmla="*/ 289 w 480"/>
                <a:gd name="T15" fmla="*/ 46 h 444"/>
                <a:gd name="T16" fmla="*/ 257 w 480"/>
                <a:gd name="T17" fmla="*/ 39 h 444"/>
                <a:gd name="T18" fmla="*/ 206 w 480"/>
                <a:gd name="T19" fmla="*/ 31 h 444"/>
                <a:gd name="T20" fmla="*/ 170 w 480"/>
                <a:gd name="T21" fmla="*/ 17 h 444"/>
                <a:gd name="T22" fmla="*/ 146 w 480"/>
                <a:gd name="T23" fmla="*/ 0 h 444"/>
                <a:gd name="T24" fmla="*/ 111 w 480"/>
                <a:gd name="T25" fmla="*/ 17 h 444"/>
                <a:gd name="T26" fmla="*/ 80 w 480"/>
                <a:gd name="T27" fmla="*/ 34 h 444"/>
                <a:gd name="T28" fmla="*/ 55 w 480"/>
                <a:gd name="T29" fmla="*/ 77 h 444"/>
                <a:gd name="T30" fmla="*/ 21 w 480"/>
                <a:gd name="T31" fmla="*/ 100 h 444"/>
                <a:gd name="T32" fmla="*/ 55 w 480"/>
                <a:gd name="T33" fmla="*/ 136 h 444"/>
                <a:gd name="T34" fmla="*/ 72 w 480"/>
                <a:gd name="T35" fmla="*/ 169 h 444"/>
                <a:gd name="T36" fmla="*/ 51 w 480"/>
                <a:gd name="T37" fmla="*/ 156 h 444"/>
                <a:gd name="T38" fmla="*/ 13 w 480"/>
                <a:gd name="T39" fmla="*/ 170 h 444"/>
                <a:gd name="T40" fmla="*/ 17 w 480"/>
                <a:gd name="T41" fmla="*/ 189 h 444"/>
                <a:gd name="T42" fmla="*/ 17 w 480"/>
                <a:gd name="T43" fmla="*/ 207 h 444"/>
                <a:gd name="T44" fmla="*/ 53 w 480"/>
                <a:gd name="T45" fmla="*/ 208 h 444"/>
                <a:gd name="T46" fmla="*/ 86 w 480"/>
                <a:gd name="T47" fmla="*/ 202 h 444"/>
                <a:gd name="T48" fmla="*/ 90 w 480"/>
                <a:gd name="T49" fmla="*/ 224 h 444"/>
                <a:gd name="T50" fmla="*/ 71 w 480"/>
                <a:gd name="T51" fmla="*/ 239 h 444"/>
                <a:gd name="T52" fmla="*/ 50 w 480"/>
                <a:gd name="T53" fmla="*/ 244 h 444"/>
                <a:gd name="T54" fmla="*/ 23 w 480"/>
                <a:gd name="T55" fmla="*/ 287 h 444"/>
                <a:gd name="T56" fmla="*/ 62 w 480"/>
                <a:gd name="T57" fmla="*/ 331 h 444"/>
                <a:gd name="T58" fmla="*/ 78 w 480"/>
                <a:gd name="T59" fmla="*/ 334 h 444"/>
                <a:gd name="T60" fmla="*/ 80 w 480"/>
                <a:gd name="T61" fmla="*/ 352 h 444"/>
                <a:gd name="T62" fmla="*/ 113 w 480"/>
                <a:gd name="T63" fmla="*/ 359 h 444"/>
                <a:gd name="T64" fmla="*/ 132 w 480"/>
                <a:gd name="T65" fmla="*/ 352 h 444"/>
                <a:gd name="T66" fmla="*/ 130 w 480"/>
                <a:gd name="T67" fmla="*/ 376 h 444"/>
                <a:gd name="T68" fmla="*/ 70 w 480"/>
                <a:gd name="T69" fmla="*/ 417 h 444"/>
                <a:gd name="T70" fmla="*/ 36 w 480"/>
                <a:gd name="T71" fmla="*/ 440 h 444"/>
                <a:gd name="T72" fmla="*/ 82 w 480"/>
                <a:gd name="T73" fmla="*/ 422 h 444"/>
                <a:gd name="T74" fmla="*/ 119 w 480"/>
                <a:gd name="T75" fmla="*/ 401 h 444"/>
                <a:gd name="T76" fmla="*/ 177 w 480"/>
                <a:gd name="T77" fmla="*/ 356 h 444"/>
                <a:gd name="T78" fmla="*/ 174 w 480"/>
                <a:gd name="T79" fmla="*/ 344 h 444"/>
                <a:gd name="T80" fmla="*/ 194 w 480"/>
                <a:gd name="T81" fmla="*/ 320 h 444"/>
                <a:gd name="T82" fmla="*/ 217 w 480"/>
                <a:gd name="T83" fmla="*/ 294 h 444"/>
                <a:gd name="T84" fmla="*/ 221 w 480"/>
                <a:gd name="T85" fmla="*/ 302 h 444"/>
                <a:gd name="T86" fmla="*/ 203 w 480"/>
                <a:gd name="T87" fmla="*/ 331 h 444"/>
                <a:gd name="T88" fmla="*/ 203 w 480"/>
                <a:gd name="T89" fmla="*/ 342 h 444"/>
                <a:gd name="T90" fmla="*/ 233 w 480"/>
                <a:gd name="T91" fmla="*/ 325 h 444"/>
                <a:gd name="T92" fmla="*/ 249 w 480"/>
                <a:gd name="T93" fmla="*/ 315 h 444"/>
                <a:gd name="T94" fmla="*/ 269 w 480"/>
                <a:gd name="T95" fmla="*/ 304 h 444"/>
                <a:gd name="T96" fmla="*/ 329 w 480"/>
                <a:gd name="T97" fmla="*/ 324 h 444"/>
                <a:gd name="T98" fmla="*/ 358 w 480"/>
                <a:gd name="T99" fmla="*/ 325 h 444"/>
                <a:gd name="T100" fmla="*/ 399 w 480"/>
                <a:gd name="T101" fmla="*/ 363 h 444"/>
                <a:gd name="T102" fmla="*/ 416 w 480"/>
                <a:gd name="T103" fmla="*/ 369 h 444"/>
                <a:gd name="T104" fmla="*/ 415 w 480"/>
                <a:gd name="T105" fmla="*/ 362 h 444"/>
                <a:gd name="T106" fmla="*/ 423 w 480"/>
                <a:gd name="T107" fmla="*/ 389 h 444"/>
                <a:gd name="T108" fmla="*/ 443 w 480"/>
                <a:gd name="T109" fmla="*/ 392 h 444"/>
                <a:gd name="T110" fmla="*/ 425 w 480"/>
                <a:gd name="T111" fmla="*/ 393 h 444"/>
                <a:gd name="T112" fmla="*/ 435 w 480"/>
                <a:gd name="T113" fmla="*/ 403 h 444"/>
                <a:gd name="T114" fmla="*/ 454 w 480"/>
                <a:gd name="T115" fmla="*/ 436 h 444"/>
                <a:gd name="T116" fmla="*/ 443 w 480"/>
                <a:gd name="T117" fmla="*/ 405 h 444"/>
                <a:gd name="T118" fmla="*/ 454 w 480"/>
                <a:gd name="T119" fmla="*/ 414 h 444"/>
                <a:gd name="T120" fmla="*/ 472 w 480"/>
                <a:gd name="T121" fmla="*/ 435 h 44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80"/>
                <a:gd name="T184" fmla="*/ 0 h 444"/>
                <a:gd name="T185" fmla="*/ 480 w 480"/>
                <a:gd name="T186" fmla="*/ 444 h 44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80" h="444">
                  <a:moveTo>
                    <a:pt x="480" y="429"/>
                  </a:moveTo>
                  <a:lnTo>
                    <a:pt x="479" y="410"/>
                  </a:lnTo>
                  <a:lnTo>
                    <a:pt x="456" y="397"/>
                  </a:lnTo>
                  <a:lnTo>
                    <a:pt x="431" y="354"/>
                  </a:lnTo>
                  <a:lnTo>
                    <a:pt x="424" y="349"/>
                  </a:lnTo>
                  <a:lnTo>
                    <a:pt x="412" y="330"/>
                  </a:lnTo>
                  <a:lnTo>
                    <a:pt x="400" y="332"/>
                  </a:lnTo>
                  <a:lnTo>
                    <a:pt x="388" y="346"/>
                  </a:lnTo>
                  <a:lnTo>
                    <a:pt x="364" y="323"/>
                  </a:lnTo>
                  <a:lnTo>
                    <a:pt x="364" y="316"/>
                  </a:lnTo>
                  <a:lnTo>
                    <a:pt x="343" y="318"/>
                  </a:lnTo>
                  <a:lnTo>
                    <a:pt x="341" y="312"/>
                  </a:lnTo>
                  <a:lnTo>
                    <a:pt x="341" y="61"/>
                  </a:lnTo>
                  <a:lnTo>
                    <a:pt x="341" y="60"/>
                  </a:lnTo>
                  <a:lnTo>
                    <a:pt x="318" y="45"/>
                  </a:lnTo>
                  <a:lnTo>
                    <a:pt x="289" y="46"/>
                  </a:lnTo>
                  <a:lnTo>
                    <a:pt x="275" y="39"/>
                  </a:lnTo>
                  <a:lnTo>
                    <a:pt x="257" y="39"/>
                  </a:lnTo>
                  <a:lnTo>
                    <a:pt x="240" y="31"/>
                  </a:lnTo>
                  <a:lnTo>
                    <a:pt x="206" y="31"/>
                  </a:lnTo>
                  <a:lnTo>
                    <a:pt x="194" y="17"/>
                  </a:lnTo>
                  <a:lnTo>
                    <a:pt x="170" y="17"/>
                  </a:lnTo>
                  <a:lnTo>
                    <a:pt x="166" y="6"/>
                  </a:lnTo>
                  <a:lnTo>
                    <a:pt x="146" y="0"/>
                  </a:lnTo>
                  <a:lnTo>
                    <a:pt x="130" y="17"/>
                  </a:lnTo>
                  <a:lnTo>
                    <a:pt x="111" y="17"/>
                  </a:lnTo>
                  <a:lnTo>
                    <a:pt x="94" y="33"/>
                  </a:lnTo>
                  <a:lnTo>
                    <a:pt x="80" y="34"/>
                  </a:lnTo>
                  <a:lnTo>
                    <a:pt x="66" y="49"/>
                  </a:lnTo>
                  <a:lnTo>
                    <a:pt x="55" y="77"/>
                  </a:lnTo>
                  <a:lnTo>
                    <a:pt x="23" y="85"/>
                  </a:lnTo>
                  <a:lnTo>
                    <a:pt x="21" y="100"/>
                  </a:lnTo>
                  <a:lnTo>
                    <a:pt x="49" y="121"/>
                  </a:lnTo>
                  <a:lnTo>
                    <a:pt x="55" y="136"/>
                  </a:lnTo>
                  <a:lnTo>
                    <a:pt x="77" y="158"/>
                  </a:lnTo>
                  <a:lnTo>
                    <a:pt x="72" y="169"/>
                  </a:lnTo>
                  <a:lnTo>
                    <a:pt x="51" y="169"/>
                  </a:lnTo>
                  <a:lnTo>
                    <a:pt x="51" y="156"/>
                  </a:lnTo>
                  <a:lnTo>
                    <a:pt x="39" y="156"/>
                  </a:lnTo>
                  <a:lnTo>
                    <a:pt x="13" y="170"/>
                  </a:lnTo>
                  <a:lnTo>
                    <a:pt x="0" y="181"/>
                  </a:lnTo>
                  <a:lnTo>
                    <a:pt x="17" y="189"/>
                  </a:lnTo>
                  <a:lnTo>
                    <a:pt x="14" y="199"/>
                  </a:lnTo>
                  <a:lnTo>
                    <a:pt x="17" y="207"/>
                  </a:lnTo>
                  <a:lnTo>
                    <a:pt x="36" y="211"/>
                  </a:lnTo>
                  <a:lnTo>
                    <a:pt x="53" y="208"/>
                  </a:lnTo>
                  <a:lnTo>
                    <a:pt x="66" y="213"/>
                  </a:lnTo>
                  <a:lnTo>
                    <a:pt x="86" y="202"/>
                  </a:lnTo>
                  <a:lnTo>
                    <a:pt x="82" y="213"/>
                  </a:lnTo>
                  <a:lnTo>
                    <a:pt x="90" y="224"/>
                  </a:lnTo>
                  <a:lnTo>
                    <a:pt x="86" y="238"/>
                  </a:lnTo>
                  <a:lnTo>
                    <a:pt x="71" y="239"/>
                  </a:lnTo>
                  <a:lnTo>
                    <a:pt x="62" y="250"/>
                  </a:lnTo>
                  <a:lnTo>
                    <a:pt x="50" y="244"/>
                  </a:lnTo>
                  <a:lnTo>
                    <a:pt x="39" y="250"/>
                  </a:lnTo>
                  <a:lnTo>
                    <a:pt x="23" y="287"/>
                  </a:lnTo>
                  <a:lnTo>
                    <a:pt x="51" y="331"/>
                  </a:lnTo>
                  <a:lnTo>
                    <a:pt x="62" y="331"/>
                  </a:lnTo>
                  <a:lnTo>
                    <a:pt x="72" y="320"/>
                  </a:lnTo>
                  <a:lnTo>
                    <a:pt x="78" y="334"/>
                  </a:lnTo>
                  <a:lnTo>
                    <a:pt x="74" y="342"/>
                  </a:lnTo>
                  <a:lnTo>
                    <a:pt x="80" y="352"/>
                  </a:lnTo>
                  <a:lnTo>
                    <a:pt x="104" y="347"/>
                  </a:lnTo>
                  <a:lnTo>
                    <a:pt x="113" y="359"/>
                  </a:lnTo>
                  <a:lnTo>
                    <a:pt x="116" y="352"/>
                  </a:lnTo>
                  <a:lnTo>
                    <a:pt x="132" y="352"/>
                  </a:lnTo>
                  <a:lnTo>
                    <a:pt x="130" y="363"/>
                  </a:lnTo>
                  <a:lnTo>
                    <a:pt x="130" y="376"/>
                  </a:lnTo>
                  <a:lnTo>
                    <a:pt x="92" y="411"/>
                  </a:lnTo>
                  <a:lnTo>
                    <a:pt x="70" y="417"/>
                  </a:lnTo>
                  <a:lnTo>
                    <a:pt x="63" y="426"/>
                  </a:lnTo>
                  <a:lnTo>
                    <a:pt x="36" y="440"/>
                  </a:lnTo>
                  <a:lnTo>
                    <a:pt x="38" y="444"/>
                  </a:lnTo>
                  <a:lnTo>
                    <a:pt x="82" y="422"/>
                  </a:lnTo>
                  <a:lnTo>
                    <a:pt x="116" y="411"/>
                  </a:lnTo>
                  <a:lnTo>
                    <a:pt x="119" y="401"/>
                  </a:lnTo>
                  <a:lnTo>
                    <a:pt x="141" y="389"/>
                  </a:lnTo>
                  <a:lnTo>
                    <a:pt x="177" y="356"/>
                  </a:lnTo>
                  <a:lnTo>
                    <a:pt x="184" y="347"/>
                  </a:lnTo>
                  <a:lnTo>
                    <a:pt x="174" y="344"/>
                  </a:lnTo>
                  <a:lnTo>
                    <a:pt x="177" y="335"/>
                  </a:lnTo>
                  <a:lnTo>
                    <a:pt x="194" y="320"/>
                  </a:lnTo>
                  <a:lnTo>
                    <a:pt x="197" y="309"/>
                  </a:lnTo>
                  <a:lnTo>
                    <a:pt x="217" y="294"/>
                  </a:lnTo>
                  <a:lnTo>
                    <a:pt x="227" y="294"/>
                  </a:lnTo>
                  <a:lnTo>
                    <a:pt x="221" y="302"/>
                  </a:lnTo>
                  <a:lnTo>
                    <a:pt x="210" y="305"/>
                  </a:lnTo>
                  <a:lnTo>
                    <a:pt x="203" y="331"/>
                  </a:lnTo>
                  <a:lnTo>
                    <a:pt x="208" y="334"/>
                  </a:lnTo>
                  <a:lnTo>
                    <a:pt x="203" y="342"/>
                  </a:lnTo>
                  <a:lnTo>
                    <a:pt x="216" y="340"/>
                  </a:lnTo>
                  <a:lnTo>
                    <a:pt x="233" y="325"/>
                  </a:lnTo>
                  <a:lnTo>
                    <a:pt x="245" y="325"/>
                  </a:lnTo>
                  <a:lnTo>
                    <a:pt x="249" y="315"/>
                  </a:lnTo>
                  <a:lnTo>
                    <a:pt x="248" y="299"/>
                  </a:lnTo>
                  <a:lnTo>
                    <a:pt x="269" y="304"/>
                  </a:lnTo>
                  <a:lnTo>
                    <a:pt x="303" y="324"/>
                  </a:lnTo>
                  <a:lnTo>
                    <a:pt x="329" y="324"/>
                  </a:lnTo>
                  <a:lnTo>
                    <a:pt x="351" y="331"/>
                  </a:lnTo>
                  <a:lnTo>
                    <a:pt x="358" y="325"/>
                  </a:lnTo>
                  <a:lnTo>
                    <a:pt x="361" y="335"/>
                  </a:lnTo>
                  <a:lnTo>
                    <a:pt x="399" y="363"/>
                  </a:lnTo>
                  <a:lnTo>
                    <a:pt x="420" y="406"/>
                  </a:lnTo>
                  <a:lnTo>
                    <a:pt x="416" y="369"/>
                  </a:lnTo>
                  <a:lnTo>
                    <a:pt x="409" y="362"/>
                  </a:lnTo>
                  <a:lnTo>
                    <a:pt x="415" y="362"/>
                  </a:lnTo>
                  <a:lnTo>
                    <a:pt x="416" y="354"/>
                  </a:lnTo>
                  <a:lnTo>
                    <a:pt x="423" y="389"/>
                  </a:lnTo>
                  <a:lnTo>
                    <a:pt x="432" y="376"/>
                  </a:lnTo>
                  <a:lnTo>
                    <a:pt x="443" y="392"/>
                  </a:lnTo>
                  <a:lnTo>
                    <a:pt x="431" y="388"/>
                  </a:lnTo>
                  <a:lnTo>
                    <a:pt x="425" y="393"/>
                  </a:lnTo>
                  <a:lnTo>
                    <a:pt x="428" y="405"/>
                  </a:lnTo>
                  <a:lnTo>
                    <a:pt x="435" y="403"/>
                  </a:lnTo>
                  <a:lnTo>
                    <a:pt x="438" y="419"/>
                  </a:lnTo>
                  <a:lnTo>
                    <a:pt x="454" y="436"/>
                  </a:lnTo>
                  <a:lnTo>
                    <a:pt x="454" y="426"/>
                  </a:lnTo>
                  <a:lnTo>
                    <a:pt x="443" y="405"/>
                  </a:lnTo>
                  <a:lnTo>
                    <a:pt x="456" y="408"/>
                  </a:lnTo>
                  <a:lnTo>
                    <a:pt x="454" y="414"/>
                  </a:lnTo>
                  <a:lnTo>
                    <a:pt x="464" y="430"/>
                  </a:lnTo>
                  <a:lnTo>
                    <a:pt x="472" y="435"/>
                  </a:lnTo>
                  <a:lnTo>
                    <a:pt x="480" y="42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76" name="Freeform 41"/>
            <p:cNvSpPr>
              <a:spLocks/>
            </p:cNvSpPr>
            <p:nvPr/>
          </p:nvSpPr>
          <p:spPr bwMode="ltGray">
            <a:xfrm>
              <a:off x="6052716" y="2779830"/>
              <a:ext cx="2071247" cy="1474194"/>
            </a:xfrm>
            <a:custGeom>
              <a:avLst/>
              <a:gdLst>
                <a:gd name="T0" fmla="*/ 755 w 1082"/>
                <a:gd name="T1" fmla="*/ 756 h 768"/>
                <a:gd name="T2" fmla="*/ 752 w 1082"/>
                <a:gd name="T3" fmla="*/ 743 h 768"/>
                <a:gd name="T4" fmla="*/ 719 w 1082"/>
                <a:gd name="T5" fmla="*/ 695 h 768"/>
                <a:gd name="T6" fmla="*/ 700 w 1082"/>
                <a:gd name="T7" fmla="*/ 669 h 768"/>
                <a:gd name="T8" fmla="*/ 610 w 1082"/>
                <a:gd name="T9" fmla="*/ 657 h 768"/>
                <a:gd name="T10" fmla="*/ 231 w 1082"/>
                <a:gd name="T11" fmla="*/ 650 h 768"/>
                <a:gd name="T12" fmla="*/ 167 w 1082"/>
                <a:gd name="T13" fmla="*/ 611 h 768"/>
                <a:gd name="T14" fmla="*/ 135 w 1082"/>
                <a:gd name="T15" fmla="*/ 550 h 768"/>
                <a:gd name="T16" fmla="*/ 83 w 1082"/>
                <a:gd name="T17" fmla="*/ 456 h 768"/>
                <a:gd name="T18" fmla="*/ 24 w 1082"/>
                <a:gd name="T19" fmla="*/ 423 h 768"/>
                <a:gd name="T20" fmla="*/ 19 w 1082"/>
                <a:gd name="T21" fmla="*/ 170 h 768"/>
                <a:gd name="T22" fmla="*/ 98 w 1082"/>
                <a:gd name="T23" fmla="*/ 176 h 768"/>
                <a:gd name="T24" fmla="*/ 181 w 1082"/>
                <a:gd name="T25" fmla="*/ 154 h 768"/>
                <a:gd name="T26" fmla="*/ 222 w 1082"/>
                <a:gd name="T27" fmla="*/ 177 h 768"/>
                <a:gd name="T28" fmla="*/ 298 w 1082"/>
                <a:gd name="T29" fmla="*/ 188 h 768"/>
                <a:gd name="T30" fmla="*/ 325 w 1082"/>
                <a:gd name="T31" fmla="*/ 224 h 768"/>
                <a:gd name="T32" fmla="*/ 406 w 1082"/>
                <a:gd name="T33" fmla="*/ 211 h 768"/>
                <a:gd name="T34" fmla="*/ 520 w 1082"/>
                <a:gd name="T35" fmla="*/ 232 h 768"/>
                <a:gd name="T36" fmla="*/ 537 w 1082"/>
                <a:gd name="T37" fmla="*/ 177 h 768"/>
                <a:gd name="T38" fmla="*/ 561 w 1082"/>
                <a:gd name="T39" fmla="*/ 225 h 768"/>
                <a:gd name="T40" fmla="*/ 595 w 1082"/>
                <a:gd name="T41" fmla="*/ 176 h 768"/>
                <a:gd name="T42" fmla="*/ 585 w 1082"/>
                <a:gd name="T43" fmla="*/ 59 h 768"/>
                <a:gd name="T44" fmla="*/ 644 w 1082"/>
                <a:gd name="T45" fmla="*/ 13 h 768"/>
                <a:gd name="T46" fmla="*/ 594 w 1082"/>
                <a:gd name="T47" fmla="*/ 88 h 768"/>
                <a:gd name="T48" fmla="*/ 660 w 1082"/>
                <a:gd name="T49" fmla="*/ 180 h 768"/>
                <a:gd name="T50" fmla="*/ 692 w 1082"/>
                <a:gd name="T51" fmla="*/ 224 h 768"/>
                <a:gd name="T52" fmla="*/ 739 w 1082"/>
                <a:gd name="T53" fmla="*/ 177 h 768"/>
                <a:gd name="T54" fmla="*/ 759 w 1082"/>
                <a:gd name="T55" fmla="*/ 232 h 768"/>
                <a:gd name="T56" fmla="*/ 689 w 1082"/>
                <a:gd name="T57" fmla="*/ 264 h 768"/>
                <a:gd name="T58" fmla="*/ 648 w 1082"/>
                <a:gd name="T59" fmla="*/ 332 h 768"/>
                <a:gd name="T60" fmla="*/ 608 w 1082"/>
                <a:gd name="T61" fmla="*/ 384 h 768"/>
                <a:gd name="T62" fmla="*/ 608 w 1082"/>
                <a:gd name="T63" fmla="*/ 460 h 768"/>
                <a:gd name="T64" fmla="*/ 709 w 1082"/>
                <a:gd name="T65" fmla="*/ 533 h 768"/>
                <a:gd name="T66" fmla="*/ 775 w 1082"/>
                <a:gd name="T67" fmla="*/ 607 h 768"/>
                <a:gd name="T68" fmla="*/ 805 w 1082"/>
                <a:gd name="T69" fmla="*/ 470 h 768"/>
                <a:gd name="T70" fmla="*/ 804 w 1082"/>
                <a:gd name="T71" fmla="*/ 419 h 768"/>
                <a:gd name="T72" fmla="*/ 806 w 1082"/>
                <a:gd name="T73" fmla="*/ 371 h 768"/>
                <a:gd name="T74" fmla="*/ 888 w 1082"/>
                <a:gd name="T75" fmla="*/ 408 h 768"/>
                <a:gd name="T76" fmla="*/ 955 w 1082"/>
                <a:gd name="T77" fmla="*/ 453 h 768"/>
                <a:gd name="T78" fmla="*/ 1005 w 1082"/>
                <a:gd name="T79" fmla="*/ 501 h 768"/>
                <a:gd name="T80" fmla="*/ 1041 w 1082"/>
                <a:gd name="T81" fmla="*/ 540 h 768"/>
                <a:gd name="T82" fmla="*/ 1071 w 1082"/>
                <a:gd name="T83" fmla="*/ 565 h 768"/>
                <a:gd name="T84" fmla="*/ 1044 w 1082"/>
                <a:gd name="T85" fmla="*/ 611 h 768"/>
                <a:gd name="T86" fmla="*/ 935 w 1082"/>
                <a:gd name="T87" fmla="*/ 643 h 768"/>
                <a:gd name="T88" fmla="*/ 918 w 1082"/>
                <a:gd name="T89" fmla="*/ 661 h 768"/>
                <a:gd name="T90" fmla="*/ 959 w 1082"/>
                <a:gd name="T91" fmla="*/ 665 h 768"/>
                <a:gd name="T92" fmla="*/ 969 w 1082"/>
                <a:gd name="T93" fmla="*/ 695 h 768"/>
                <a:gd name="T94" fmla="*/ 1022 w 1082"/>
                <a:gd name="T95" fmla="*/ 695 h 768"/>
                <a:gd name="T96" fmla="*/ 957 w 1082"/>
                <a:gd name="T97" fmla="*/ 741 h 768"/>
                <a:gd name="T98" fmla="*/ 965 w 1082"/>
                <a:gd name="T99" fmla="*/ 706 h 768"/>
                <a:gd name="T100" fmla="*/ 927 w 1082"/>
                <a:gd name="T101" fmla="*/ 683 h 768"/>
                <a:gd name="T102" fmla="*/ 879 w 1082"/>
                <a:gd name="T103" fmla="*/ 717 h 768"/>
                <a:gd name="T104" fmla="*/ 781 w 1082"/>
                <a:gd name="T105" fmla="*/ 738 h 76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082"/>
                <a:gd name="T160" fmla="*/ 0 h 768"/>
                <a:gd name="T161" fmla="*/ 1082 w 1082"/>
                <a:gd name="T162" fmla="*/ 768 h 76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082" h="768">
                  <a:moveTo>
                    <a:pt x="776" y="745"/>
                  </a:moveTo>
                  <a:lnTo>
                    <a:pt x="784" y="744"/>
                  </a:lnTo>
                  <a:lnTo>
                    <a:pt x="788" y="751"/>
                  </a:lnTo>
                  <a:lnTo>
                    <a:pt x="789" y="751"/>
                  </a:lnTo>
                  <a:lnTo>
                    <a:pt x="755" y="756"/>
                  </a:lnTo>
                  <a:lnTo>
                    <a:pt x="751" y="759"/>
                  </a:lnTo>
                  <a:lnTo>
                    <a:pt x="730" y="768"/>
                  </a:lnTo>
                  <a:lnTo>
                    <a:pt x="744" y="748"/>
                  </a:lnTo>
                  <a:lnTo>
                    <a:pt x="743" y="748"/>
                  </a:lnTo>
                  <a:lnTo>
                    <a:pt x="752" y="743"/>
                  </a:lnTo>
                  <a:lnTo>
                    <a:pt x="755" y="714"/>
                  </a:lnTo>
                  <a:lnTo>
                    <a:pt x="773" y="726"/>
                  </a:lnTo>
                  <a:lnTo>
                    <a:pt x="776" y="719"/>
                  </a:lnTo>
                  <a:lnTo>
                    <a:pt x="765" y="701"/>
                  </a:lnTo>
                  <a:lnTo>
                    <a:pt x="719" y="695"/>
                  </a:lnTo>
                  <a:lnTo>
                    <a:pt x="722" y="697"/>
                  </a:lnTo>
                  <a:lnTo>
                    <a:pt x="717" y="692"/>
                  </a:lnTo>
                  <a:lnTo>
                    <a:pt x="716" y="692"/>
                  </a:lnTo>
                  <a:lnTo>
                    <a:pt x="709" y="669"/>
                  </a:lnTo>
                  <a:lnTo>
                    <a:pt x="700" y="669"/>
                  </a:lnTo>
                  <a:lnTo>
                    <a:pt x="692" y="653"/>
                  </a:lnTo>
                  <a:lnTo>
                    <a:pt x="671" y="649"/>
                  </a:lnTo>
                  <a:lnTo>
                    <a:pt x="650" y="667"/>
                  </a:lnTo>
                  <a:lnTo>
                    <a:pt x="629" y="665"/>
                  </a:lnTo>
                  <a:lnTo>
                    <a:pt x="610" y="657"/>
                  </a:lnTo>
                  <a:lnTo>
                    <a:pt x="592" y="654"/>
                  </a:lnTo>
                  <a:lnTo>
                    <a:pt x="585" y="642"/>
                  </a:lnTo>
                  <a:lnTo>
                    <a:pt x="578" y="650"/>
                  </a:lnTo>
                  <a:lnTo>
                    <a:pt x="232" y="650"/>
                  </a:lnTo>
                  <a:lnTo>
                    <a:pt x="231" y="650"/>
                  </a:lnTo>
                  <a:lnTo>
                    <a:pt x="227" y="645"/>
                  </a:lnTo>
                  <a:lnTo>
                    <a:pt x="227" y="635"/>
                  </a:lnTo>
                  <a:lnTo>
                    <a:pt x="220" y="641"/>
                  </a:lnTo>
                  <a:lnTo>
                    <a:pt x="195" y="625"/>
                  </a:lnTo>
                  <a:lnTo>
                    <a:pt x="167" y="611"/>
                  </a:lnTo>
                  <a:lnTo>
                    <a:pt x="159" y="589"/>
                  </a:lnTo>
                  <a:lnTo>
                    <a:pt x="149" y="584"/>
                  </a:lnTo>
                  <a:lnTo>
                    <a:pt x="130" y="559"/>
                  </a:lnTo>
                  <a:lnTo>
                    <a:pt x="138" y="555"/>
                  </a:lnTo>
                  <a:lnTo>
                    <a:pt x="135" y="550"/>
                  </a:lnTo>
                  <a:lnTo>
                    <a:pt x="138" y="537"/>
                  </a:lnTo>
                  <a:lnTo>
                    <a:pt x="138" y="516"/>
                  </a:lnTo>
                  <a:lnTo>
                    <a:pt x="114" y="504"/>
                  </a:lnTo>
                  <a:lnTo>
                    <a:pt x="91" y="460"/>
                  </a:lnTo>
                  <a:lnTo>
                    <a:pt x="83" y="456"/>
                  </a:lnTo>
                  <a:lnTo>
                    <a:pt x="71" y="437"/>
                  </a:lnTo>
                  <a:lnTo>
                    <a:pt x="60" y="441"/>
                  </a:lnTo>
                  <a:lnTo>
                    <a:pt x="47" y="453"/>
                  </a:lnTo>
                  <a:lnTo>
                    <a:pt x="24" y="431"/>
                  </a:lnTo>
                  <a:lnTo>
                    <a:pt x="24" y="423"/>
                  </a:lnTo>
                  <a:lnTo>
                    <a:pt x="3" y="426"/>
                  </a:lnTo>
                  <a:lnTo>
                    <a:pt x="0" y="421"/>
                  </a:lnTo>
                  <a:lnTo>
                    <a:pt x="0" y="169"/>
                  </a:lnTo>
                  <a:lnTo>
                    <a:pt x="0" y="167"/>
                  </a:lnTo>
                  <a:lnTo>
                    <a:pt x="19" y="170"/>
                  </a:lnTo>
                  <a:lnTo>
                    <a:pt x="64" y="195"/>
                  </a:lnTo>
                  <a:lnTo>
                    <a:pt x="64" y="183"/>
                  </a:lnTo>
                  <a:lnTo>
                    <a:pt x="74" y="172"/>
                  </a:lnTo>
                  <a:lnTo>
                    <a:pt x="87" y="170"/>
                  </a:lnTo>
                  <a:lnTo>
                    <a:pt x="98" y="176"/>
                  </a:lnTo>
                  <a:lnTo>
                    <a:pt x="142" y="147"/>
                  </a:lnTo>
                  <a:lnTo>
                    <a:pt x="147" y="162"/>
                  </a:lnTo>
                  <a:lnTo>
                    <a:pt x="158" y="156"/>
                  </a:lnTo>
                  <a:lnTo>
                    <a:pt x="165" y="136"/>
                  </a:lnTo>
                  <a:lnTo>
                    <a:pt x="181" y="154"/>
                  </a:lnTo>
                  <a:lnTo>
                    <a:pt x="187" y="170"/>
                  </a:lnTo>
                  <a:lnTo>
                    <a:pt x="199" y="176"/>
                  </a:lnTo>
                  <a:lnTo>
                    <a:pt x="210" y="156"/>
                  </a:lnTo>
                  <a:lnTo>
                    <a:pt x="212" y="176"/>
                  </a:lnTo>
                  <a:lnTo>
                    <a:pt x="222" y="177"/>
                  </a:lnTo>
                  <a:lnTo>
                    <a:pt x="228" y="162"/>
                  </a:lnTo>
                  <a:lnTo>
                    <a:pt x="250" y="162"/>
                  </a:lnTo>
                  <a:lnTo>
                    <a:pt x="263" y="173"/>
                  </a:lnTo>
                  <a:lnTo>
                    <a:pt x="281" y="181"/>
                  </a:lnTo>
                  <a:lnTo>
                    <a:pt x="298" y="188"/>
                  </a:lnTo>
                  <a:lnTo>
                    <a:pt x="318" y="188"/>
                  </a:lnTo>
                  <a:lnTo>
                    <a:pt x="333" y="198"/>
                  </a:lnTo>
                  <a:lnTo>
                    <a:pt x="341" y="210"/>
                  </a:lnTo>
                  <a:lnTo>
                    <a:pt x="329" y="214"/>
                  </a:lnTo>
                  <a:lnTo>
                    <a:pt x="325" y="224"/>
                  </a:lnTo>
                  <a:lnTo>
                    <a:pt x="356" y="230"/>
                  </a:lnTo>
                  <a:lnTo>
                    <a:pt x="390" y="221"/>
                  </a:lnTo>
                  <a:lnTo>
                    <a:pt x="416" y="232"/>
                  </a:lnTo>
                  <a:lnTo>
                    <a:pt x="420" y="221"/>
                  </a:lnTo>
                  <a:lnTo>
                    <a:pt x="406" y="211"/>
                  </a:lnTo>
                  <a:lnTo>
                    <a:pt x="414" y="202"/>
                  </a:lnTo>
                  <a:lnTo>
                    <a:pt x="448" y="192"/>
                  </a:lnTo>
                  <a:lnTo>
                    <a:pt x="461" y="208"/>
                  </a:lnTo>
                  <a:lnTo>
                    <a:pt x="498" y="227"/>
                  </a:lnTo>
                  <a:lnTo>
                    <a:pt x="520" y="232"/>
                  </a:lnTo>
                  <a:lnTo>
                    <a:pt x="536" y="230"/>
                  </a:lnTo>
                  <a:lnTo>
                    <a:pt x="537" y="211"/>
                  </a:lnTo>
                  <a:lnTo>
                    <a:pt x="545" y="202"/>
                  </a:lnTo>
                  <a:lnTo>
                    <a:pt x="526" y="188"/>
                  </a:lnTo>
                  <a:lnTo>
                    <a:pt x="537" y="177"/>
                  </a:lnTo>
                  <a:lnTo>
                    <a:pt x="547" y="162"/>
                  </a:lnTo>
                  <a:lnTo>
                    <a:pt x="565" y="177"/>
                  </a:lnTo>
                  <a:lnTo>
                    <a:pt x="576" y="195"/>
                  </a:lnTo>
                  <a:lnTo>
                    <a:pt x="558" y="208"/>
                  </a:lnTo>
                  <a:lnTo>
                    <a:pt x="561" y="225"/>
                  </a:lnTo>
                  <a:lnTo>
                    <a:pt x="573" y="235"/>
                  </a:lnTo>
                  <a:lnTo>
                    <a:pt x="577" y="221"/>
                  </a:lnTo>
                  <a:lnTo>
                    <a:pt x="593" y="205"/>
                  </a:lnTo>
                  <a:lnTo>
                    <a:pt x="587" y="188"/>
                  </a:lnTo>
                  <a:lnTo>
                    <a:pt x="595" y="176"/>
                  </a:lnTo>
                  <a:lnTo>
                    <a:pt x="576" y="162"/>
                  </a:lnTo>
                  <a:lnTo>
                    <a:pt x="562" y="141"/>
                  </a:lnTo>
                  <a:lnTo>
                    <a:pt x="573" y="103"/>
                  </a:lnTo>
                  <a:lnTo>
                    <a:pt x="585" y="95"/>
                  </a:lnTo>
                  <a:lnTo>
                    <a:pt x="585" y="59"/>
                  </a:lnTo>
                  <a:lnTo>
                    <a:pt x="576" y="24"/>
                  </a:lnTo>
                  <a:lnTo>
                    <a:pt x="581" y="7"/>
                  </a:lnTo>
                  <a:lnTo>
                    <a:pt x="608" y="0"/>
                  </a:lnTo>
                  <a:lnTo>
                    <a:pt x="632" y="4"/>
                  </a:lnTo>
                  <a:lnTo>
                    <a:pt x="644" y="13"/>
                  </a:lnTo>
                  <a:lnTo>
                    <a:pt x="623" y="57"/>
                  </a:lnTo>
                  <a:lnTo>
                    <a:pt x="608" y="57"/>
                  </a:lnTo>
                  <a:lnTo>
                    <a:pt x="595" y="63"/>
                  </a:lnTo>
                  <a:lnTo>
                    <a:pt x="602" y="76"/>
                  </a:lnTo>
                  <a:lnTo>
                    <a:pt x="594" y="88"/>
                  </a:lnTo>
                  <a:lnTo>
                    <a:pt x="629" y="149"/>
                  </a:lnTo>
                  <a:lnTo>
                    <a:pt x="616" y="164"/>
                  </a:lnTo>
                  <a:lnTo>
                    <a:pt x="629" y="172"/>
                  </a:lnTo>
                  <a:lnTo>
                    <a:pt x="648" y="202"/>
                  </a:lnTo>
                  <a:lnTo>
                    <a:pt x="660" y="180"/>
                  </a:lnTo>
                  <a:lnTo>
                    <a:pt x="672" y="195"/>
                  </a:lnTo>
                  <a:lnTo>
                    <a:pt x="670" y="224"/>
                  </a:lnTo>
                  <a:lnTo>
                    <a:pt x="682" y="242"/>
                  </a:lnTo>
                  <a:lnTo>
                    <a:pt x="692" y="237"/>
                  </a:lnTo>
                  <a:lnTo>
                    <a:pt x="692" y="224"/>
                  </a:lnTo>
                  <a:lnTo>
                    <a:pt x="705" y="214"/>
                  </a:lnTo>
                  <a:lnTo>
                    <a:pt x="704" y="162"/>
                  </a:lnTo>
                  <a:lnTo>
                    <a:pt x="719" y="162"/>
                  </a:lnTo>
                  <a:lnTo>
                    <a:pt x="737" y="166"/>
                  </a:lnTo>
                  <a:lnTo>
                    <a:pt x="739" y="177"/>
                  </a:lnTo>
                  <a:lnTo>
                    <a:pt x="757" y="183"/>
                  </a:lnTo>
                  <a:lnTo>
                    <a:pt x="757" y="202"/>
                  </a:lnTo>
                  <a:lnTo>
                    <a:pt x="743" y="209"/>
                  </a:lnTo>
                  <a:lnTo>
                    <a:pt x="743" y="224"/>
                  </a:lnTo>
                  <a:lnTo>
                    <a:pt x="759" y="232"/>
                  </a:lnTo>
                  <a:lnTo>
                    <a:pt x="755" y="250"/>
                  </a:lnTo>
                  <a:lnTo>
                    <a:pt x="725" y="273"/>
                  </a:lnTo>
                  <a:lnTo>
                    <a:pt x="709" y="269"/>
                  </a:lnTo>
                  <a:lnTo>
                    <a:pt x="704" y="261"/>
                  </a:lnTo>
                  <a:lnTo>
                    <a:pt x="689" y="264"/>
                  </a:lnTo>
                  <a:lnTo>
                    <a:pt x="699" y="273"/>
                  </a:lnTo>
                  <a:lnTo>
                    <a:pt x="685" y="293"/>
                  </a:lnTo>
                  <a:lnTo>
                    <a:pt x="685" y="308"/>
                  </a:lnTo>
                  <a:lnTo>
                    <a:pt x="666" y="332"/>
                  </a:lnTo>
                  <a:lnTo>
                    <a:pt x="648" y="332"/>
                  </a:lnTo>
                  <a:lnTo>
                    <a:pt x="639" y="348"/>
                  </a:lnTo>
                  <a:lnTo>
                    <a:pt x="639" y="361"/>
                  </a:lnTo>
                  <a:lnTo>
                    <a:pt x="615" y="368"/>
                  </a:lnTo>
                  <a:lnTo>
                    <a:pt x="615" y="382"/>
                  </a:lnTo>
                  <a:lnTo>
                    <a:pt x="608" y="384"/>
                  </a:lnTo>
                  <a:lnTo>
                    <a:pt x="601" y="394"/>
                  </a:lnTo>
                  <a:lnTo>
                    <a:pt x="587" y="427"/>
                  </a:lnTo>
                  <a:lnTo>
                    <a:pt x="586" y="451"/>
                  </a:lnTo>
                  <a:lnTo>
                    <a:pt x="592" y="460"/>
                  </a:lnTo>
                  <a:lnTo>
                    <a:pt x="608" y="460"/>
                  </a:lnTo>
                  <a:lnTo>
                    <a:pt x="619" y="499"/>
                  </a:lnTo>
                  <a:lnTo>
                    <a:pt x="635" y="491"/>
                  </a:lnTo>
                  <a:lnTo>
                    <a:pt x="659" y="501"/>
                  </a:lnTo>
                  <a:lnTo>
                    <a:pt x="679" y="517"/>
                  </a:lnTo>
                  <a:lnTo>
                    <a:pt x="709" y="533"/>
                  </a:lnTo>
                  <a:lnTo>
                    <a:pt x="736" y="533"/>
                  </a:lnTo>
                  <a:lnTo>
                    <a:pt x="746" y="538"/>
                  </a:lnTo>
                  <a:lnTo>
                    <a:pt x="744" y="577"/>
                  </a:lnTo>
                  <a:lnTo>
                    <a:pt x="776" y="613"/>
                  </a:lnTo>
                  <a:lnTo>
                    <a:pt x="775" y="607"/>
                  </a:lnTo>
                  <a:lnTo>
                    <a:pt x="794" y="594"/>
                  </a:lnTo>
                  <a:lnTo>
                    <a:pt x="780" y="546"/>
                  </a:lnTo>
                  <a:lnTo>
                    <a:pt x="799" y="535"/>
                  </a:lnTo>
                  <a:lnTo>
                    <a:pt x="814" y="517"/>
                  </a:lnTo>
                  <a:lnTo>
                    <a:pt x="805" y="470"/>
                  </a:lnTo>
                  <a:lnTo>
                    <a:pt x="790" y="459"/>
                  </a:lnTo>
                  <a:lnTo>
                    <a:pt x="792" y="451"/>
                  </a:lnTo>
                  <a:lnTo>
                    <a:pt x="801" y="450"/>
                  </a:lnTo>
                  <a:lnTo>
                    <a:pt x="806" y="441"/>
                  </a:lnTo>
                  <a:lnTo>
                    <a:pt x="804" y="419"/>
                  </a:lnTo>
                  <a:lnTo>
                    <a:pt x="797" y="413"/>
                  </a:lnTo>
                  <a:lnTo>
                    <a:pt x="805" y="394"/>
                  </a:lnTo>
                  <a:lnTo>
                    <a:pt x="797" y="387"/>
                  </a:lnTo>
                  <a:lnTo>
                    <a:pt x="797" y="377"/>
                  </a:lnTo>
                  <a:lnTo>
                    <a:pt x="806" y="371"/>
                  </a:lnTo>
                  <a:lnTo>
                    <a:pt x="831" y="377"/>
                  </a:lnTo>
                  <a:lnTo>
                    <a:pt x="854" y="374"/>
                  </a:lnTo>
                  <a:lnTo>
                    <a:pt x="881" y="394"/>
                  </a:lnTo>
                  <a:lnTo>
                    <a:pt x="879" y="403"/>
                  </a:lnTo>
                  <a:lnTo>
                    <a:pt x="888" y="408"/>
                  </a:lnTo>
                  <a:lnTo>
                    <a:pt x="907" y="409"/>
                  </a:lnTo>
                  <a:lnTo>
                    <a:pt x="907" y="448"/>
                  </a:lnTo>
                  <a:lnTo>
                    <a:pt x="929" y="471"/>
                  </a:lnTo>
                  <a:lnTo>
                    <a:pt x="942" y="466"/>
                  </a:lnTo>
                  <a:lnTo>
                    <a:pt x="955" y="453"/>
                  </a:lnTo>
                  <a:lnTo>
                    <a:pt x="961" y="443"/>
                  </a:lnTo>
                  <a:lnTo>
                    <a:pt x="956" y="437"/>
                  </a:lnTo>
                  <a:lnTo>
                    <a:pt x="968" y="422"/>
                  </a:lnTo>
                  <a:lnTo>
                    <a:pt x="1010" y="495"/>
                  </a:lnTo>
                  <a:lnTo>
                    <a:pt x="1005" y="501"/>
                  </a:lnTo>
                  <a:lnTo>
                    <a:pt x="1005" y="511"/>
                  </a:lnTo>
                  <a:lnTo>
                    <a:pt x="1022" y="524"/>
                  </a:lnTo>
                  <a:lnTo>
                    <a:pt x="1022" y="533"/>
                  </a:lnTo>
                  <a:lnTo>
                    <a:pt x="1037" y="535"/>
                  </a:lnTo>
                  <a:lnTo>
                    <a:pt x="1041" y="540"/>
                  </a:lnTo>
                  <a:lnTo>
                    <a:pt x="1059" y="547"/>
                  </a:lnTo>
                  <a:lnTo>
                    <a:pt x="1049" y="555"/>
                  </a:lnTo>
                  <a:lnTo>
                    <a:pt x="1060" y="555"/>
                  </a:lnTo>
                  <a:lnTo>
                    <a:pt x="1063" y="565"/>
                  </a:lnTo>
                  <a:lnTo>
                    <a:pt x="1071" y="565"/>
                  </a:lnTo>
                  <a:lnTo>
                    <a:pt x="1081" y="574"/>
                  </a:lnTo>
                  <a:lnTo>
                    <a:pt x="1078" y="582"/>
                  </a:lnTo>
                  <a:lnTo>
                    <a:pt x="1082" y="594"/>
                  </a:lnTo>
                  <a:lnTo>
                    <a:pt x="1067" y="604"/>
                  </a:lnTo>
                  <a:lnTo>
                    <a:pt x="1044" y="611"/>
                  </a:lnTo>
                  <a:lnTo>
                    <a:pt x="1028" y="629"/>
                  </a:lnTo>
                  <a:lnTo>
                    <a:pt x="1005" y="632"/>
                  </a:lnTo>
                  <a:lnTo>
                    <a:pt x="976" y="626"/>
                  </a:lnTo>
                  <a:lnTo>
                    <a:pt x="942" y="632"/>
                  </a:lnTo>
                  <a:lnTo>
                    <a:pt x="935" y="643"/>
                  </a:lnTo>
                  <a:lnTo>
                    <a:pt x="927" y="643"/>
                  </a:lnTo>
                  <a:lnTo>
                    <a:pt x="910" y="657"/>
                  </a:lnTo>
                  <a:lnTo>
                    <a:pt x="886" y="687"/>
                  </a:lnTo>
                  <a:lnTo>
                    <a:pt x="894" y="683"/>
                  </a:lnTo>
                  <a:lnTo>
                    <a:pt x="918" y="661"/>
                  </a:lnTo>
                  <a:lnTo>
                    <a:pt x="942" y="648"/>
                  </a:lnTo>
                  <a:lnTo>
                    <a:pt x="961" y="645"/>
                  </a:lnTo>
                  <a:lnTo>
                    <a:pt x="969" y="648"/>
                  </a:lnTo>
                  <a:lnTo>
                    <a:pt x="975" y="658"/>
                  </a:lnTo>
                  <a:lnTo>
                    <a:pt x="959" y="665"/>
                  </a:lnTo>
                  <a:lnTo>
                    <a:pt x="947" y="665"/>
                  </a:lnTo>
                  <a:lnTo>
                    <a:pt x="955" y="673"/>
                  </a:lnTo>
                  <a:lnTo>
                    <a:pt x="965" y="670"/>
                  </a:lnTo>
                  <a:lnTo>
                    <a:pt x="965" y="689"/>
                  </a:lnTo>
                  <a:lnTo>
                    <a:pt x="969" y="695"/>
                  </a:lnTo>
                  <a:lnTo>
                    <a:pt x="985" y="705"/>
                  </a:lnTo>
                  <a:lnTo>
                    <a:pt x="1009" y="705"/>
                  </a:lnTo>
                  <a:lnTo>
                    <a:pt x="1009" y="698"/>
                  </a:lnTo>
                  <a:lnTo>
                    <a:pt x="1019" y="683"/>
                  </a:lnTo>
                  <a:lnTo>
                    <a:pt x="1022" y="695"/>
                  </a:lnTo>
                  <a:lnTo>
                    <a:pt x="1029" y="699"/>
                  </a:lnTo>
                  <a:lnTo>
                    <a:pt x="1015" y="708"/>
                  </a:lnTo>
                  <a:lnTo>
                    <a:pt x="1013" y="714"/>
                  </a:lnTo>
                  <a:lnTo>
                    <a:pt x="975" y="726"/>
                  </a:lnTo>
                  <a:lnTo>
                    <a:pt x="957" y="741"/>
                  </a:lnTo>
                  <a:lnTo>
                    <a:pt x="949" y="729"/>
                  </a:lnTo>
                  <a:lnTo>
                    <a:pt x="952" y="724"/>
                  </a:lnTo>
                  <a:lnTo>
                    <a:pt x="975" y="709"/>
                  </a:lnTo>
                  <a:lnTo>
                    <a:pt x="965" y="712"/>
                  </a:lnTo>
                  <a:lnTo>
                    <a:pt x="965" y="706"/>
                  </a:lnTo>
                  <a:lnTo>
                    <a:pt x="948" y="714"/>
                  </a:lnTo>
                  <a:lnTo>
                    <a:pt x="937" y="714"/>
                  </a:lnTo>
                  <a:lnTo>
                    <a:pt x="939" y="715"/>
                  </a:lnTo>
                  <a:lnTo>
                    <a:pt x="929" y="706"/>
                  </a:lnTo>
                  <a:lnTo>
                    <a:pt x="927" y="683"/>
                  </a:lnTo>
                  <a:lnTo>
                    <a:pt x="920" y="678"/>
                  </a:lnTo>
                  <a:lnTo>
                    <a:pt x="913" y="680"/>
                  </a:lnTo>
                  <a:lnTo>
                    <a:pt x="907" y="677"/>
                  </a:lnTo>
                  <a:lnTo>
                    <a:pt x="892" y="712"/>
                  </a:lnTo>
                  <a:lnTo>
                    <a:pt x="879" y="717"/>
                  </a:lnTo>
                  <a:lnTo>
                    <a:pt x="839" y="717"/>
                  </a:lnTo>
                  <a:lnTo>
                    <a:pt x="823" y="728"/>
                  </a:lnTo>
                  <a:lnTo>
                    <a:pt x="823" y="727"/>
                  </a:lnTo>
                  <a:lnTo>
                    <a:pt x="812" y="734"/>
                  </a:lnTo>
                  <a:lnTo>
                    <a:pt x="781" y="738"/>
                  </a:lnTo>
                  <a:lnTo>
                    <a:pt x="776" y="74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77" name="Freeform 42"/>
            <p:cNvSpPr>
              <a:spLocks/>
            </p:cNvSpPr>
            <p:nvPr/>
          </p:nvSpPr>
          <p:spPr bwMode="ltGray">
            <a:xfrm>
              <a:off x="6448519" y="4012039"/>
              <a:ext cx="1402609" cy="684562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24" y="23"/>
                </a:cxn>
                <a:cxn ang="0">
                  <a:pos x="430" y="42"/>
                </a:cxn>
                <a:cxn ang="0">
                  <a:pos x="460" y="45"/>
                </a:cxn>
                <a:cxn ang="0">
                  <a:pos x="504" y="45"/>
                </a:cxn>
                <a:cxn ang="0">
                  <a:pos x="515" y="53"/>
                </a:cxn>
                <a:cxn ang="0">
                  <a:pos x="479" y="61"/>
                </a:cxn>
                <a:cxn ang="0">
                  <a:pos x="467" y="103"/>
                </a:cxn>
                <a:cxn ang="0">
                  <a:pos x="477" y="127"/>
                </a:cxn>
                <a:cxn ang="0">
                  <a:pos x="491" y="75"/>
                </a:cxn>
                <a:cxn ang="0">
                  <a:pos x="522" y="68"/>
                </a:cxn>
                <a:cxn ang="0">
                  <a:pos x="530" y="89"/>
                </a:cxn>
                <a:cxn ang="0">
                  <a:pos x="525" y="126"/>
                </a:cxn>
                <a:cxn ang="0">
                  <a:pos x="547" y="127"/>
                </a:cxn>
                <a:cxn ang="0">
                  <a:pos x="616" y="99"/>
                </a:cxn>
                <a:cxn ang="0">
                  <a:pos x="673" y="73"/>
                </a:cxn>
                <a:cxn ang="0">
                  <a:pos x="709" y="38"/>
                </a:cxn>
                <a:cxn ang="0">
                  <a:pos x="725" y="63"/>
                </a:cxn>
                <a:cxn ang="0">
                  <a:pos x="733" y="77"/>
                </a:cxn>
                <a:cxn ang="0">
                  <a:pos x="709" y="82"/>
                </a:cxn>
                <a:cxn ang="0">
                  <a:pos x="683" y="116"/>
                </a:cxn>
                <a:cxn ang="0">
                  <a:pos x="693" y="121"/>
                </a:cxn>
                <a:cxn ang="0">
                  <a:pos x="682" y="128"/>
                </a:cxn>
                <a:cxn ang="0">
                  <a:pos x="657" y="133"/>
                </a:cxn>
                <a:cxn ang="0">
                  <a:pos x="631" y="166"/>
                </a:cxn>
                <a:cxn ang="0">
                  <a:pos x="622" y="193"/>
                </a:cxn>
                <a:cxn ang="0">
                  <a:pos x="615" y="175"/>
                </a:cxn>
                <a:cxn ang="0">
                  <a:pos x="610" y="175"/>
                </a:cxn>
                <a:cxn ang="0">
                  <a:pos x="614" y="193"/>
                </a:cxn>
                <a:cxn ang="0">
                  <a:pos x="581" y="242"/>
                </a:cxn>
                <a:cxn ang="0">
                  <a:pos x="568" y="332"/>
                </a:cxn>
                <a:cxn ang="0">
                  <a:pos x="547" y="346"/>
                </a:cxn>
                <a:cxn ang="0">
                  <a:pos x="518" y="291"/>
                </a:cxn>
                <a:cxn ang="0">
                  <a:pos x="486" y="286"/>
                </a:cxn>
                <a:cxn ang="0">
                  <a:pos x="445" y="289"/>
                </a:cxn>
                <a:cxn ang="0">
                  <a:pos x="450" y="291"/>
                </a:cxn>
                <a:cxn ang="0">
                  <a:pos x="450" y="305"/>
                </a:cxn>
                <a:cxn ang="0">
                  <a:pos x="417" y="296"/>
                </a:cxn>
                <a:cxn ang="0">
                  <a:pos x="381" y="300"/>
                </a:cxn>
                <a:cxn ang="0">
                  <a:pos x="379" y="303"/>
                </a:cxn>
                <a:cxn ang="0">
                  <a:pos x="350" y="346"/>
                </a:cxn>
                <a:cxn ang="0">
                  <a:pos x="280" y="296"/>
                </a:cxn>
                <a:cxn ang="0">
                  <a:pos x="253" y="296"/>
                </a:cxn>
                <a:cxn ang="0">
                  <a:pos x="175" y="275"/>
                </a:cxn>
                <a:cxn ang="0">
                  <a:pos x="98" y="258"/>
                </a:cxn>
                <a:cxn ang="0">
                  <a:pos x="80" y="236"/>
                </a:cxn>
                <a:cxn ang="0">
                  <a:pos x="34" y="205"/>
                </a:cxn>
                <a:cxn ang="0">
                  <a:pos x="27" y="184"/>
                </a:cxn>
                <a:cxn ang="0">
                  <a:pos x="20" y="181"/>
                </a:cxn>
                <a:cxn ang="0">
                  <a:pos x="12" y="156"/>
                </a:cxn>
                <a:cxn ang="0">
                  <a:pos x="2" y="108"/>
                </a:cxn>
                <a:cxn ang="0">
                  <a:pos x="9" y="51"/>
                </a:cxn>
                <a:cxn ang="0">
                  <a:pos x="18" y="21"/>
                </a:cxn>
                <a:cxn ang="0">
                  <a:pos x="25" y="30"/>
                </a:cxn>
                <a:cxn ang="0">
                  <a:pos x="24" y="7"/>
                </a:cxn>
              </a:cxnLst>
              <a:rect l="0" t="0" r="r" b="b"/>
              <a:pathLst>
                <a:path w="734" h="356">
                  <a:moveTo>
                    <a:pt x="24" y="7"/>
                  </a:moveTo>
                  <a:lnTo>
                    <a:pt x="372" y="7"/>
                  </a:lnTo>
                  <a:lnTo>
                    <a:pt x="377" y="0"/>
                  </a:lnTo>
                  <a:lnTo>
                    <a:pt x="386" y="11"/>
                  </a:lnTo>
                  <a:lnTo>
                    <a:pt x="405" y="12"/>
                  </a:lnTo>
                  <a:lnTo>
                    <a:pt x="424" y="23"/>
                  </a:lnTo>
                  <a:lnTo>
                    <a:pt x="442" y="23"/>
                  </a:lnTo>
                  <a:lnTo>
                    <a:pt x="415" y="46"/>
                  </a:lnTo>
                  <a:lnTo>
                    <a:pt x="430" y="42"/>
                  </a:lnTo>
                  <a:lnTo>
                    <a:pt x="434" y="50"/>
                  </a:lnTo>
                  <a:lnTo>
                    <a:pt x="460" y="39"/>
                  </a:lnTo>
                  <a:lnTo>
                    <a:pt x="460" y="45"/>
                  </a:lnTo>
                  <a:lnTo>
                    <a:pt x="469" y="43"/>
                  </a:lnTo>
                  <a:lnTo>
                    <a:pt x="474" y="51"/>
                  </a:lnTo>
                  <a:lnTo>
                    <a:pt x="504" y="45"/>
                  </a:lnTo>
                  <a:lnTo>
                    <a:pt x="504" y="50"/>
                  </a:lnTo>
                  <a:lnTo>
                    <a:pt x="511" y="50"/>
                  </a:lnTo>
                  <a:lnTo>
                    <a:pt x="515" y="53"/>
                  </a:lnTo>
                  <a:lnTo>
                    <a:pt x="514" y="52"/>
                  </a:lnTo>
                  <a:lnTo>
                    <a:pt x="517" y="59"/>
                  </a:lnTo>
                  <a:lnTo>
                    <a:pt x="479" y="61"/>
                  </a:lnTo>
                  <a:lnTo>
                    <a:pt x="467" y="80"/>
                  </a:lnTo>
                  <a:lnTo>
                    <a:pt x="475" y="75"/>
                  </a:lnTo>
                  <a:lnTo>
                    <a:pt x="467" y="103"/>
                  </a:lnTo>
                  <a:lnTo>
                    <a:pt x="468" y="119"/>
                  </a:lnTo>
                  <a:lnTo>
                    <a:pt x="472" y="127"/>
                  </a:lnTo>
                  <a:lnTo>
                    <a:pt x="477" y="127"/>
                  </a:lnTo>
                  <a:lnTo>
                    <a:pt x="486" y="119"/>
                  </a:lnTo>
                  <a:lnTo>
                    <a:pt x="485" y="89"/>
                  </a:lnTo>
                  <a:lnTo>
                    <a:pt x="491" y="75"/>
                  </a:lnTo>
                  <a:lnTo>
                    <a:pt x="500" y="71"/>
                  </a:lnTo>
                  <a:lnTo>
                    <a:pt x="504" y="63"/>
                  </a:lnTo>
                  <a:lnTo>
                    <a:pt x="522" y="68"/>
                  </a:lnTo>
                  <a:lnTo>
                    <a:pt x="526" y="82"/>
                  </a:lnTo>
                  <a:lnTo>
                    <a:pt x="520" y="96"/>
                  </a:lnTo>
                  <a:lnTo>
                    <a:pt x="530" y="89"/>
                  </a:lnTo>
                  <a:lnTo>
                    <a:pt x="537" y="105"/>
                  </a:lnTo>
                  <a:lnTo>
                    <a:pt x="539" y="105"/>
                  </a:lnTo>
                  <a:lnTo>
                    <a:pt x="525" y="126"/>
                  </a:lnTo>
                  <a:lnTo>
                    <a:pt x="523" y="126"/>
                  </a:lnTo>
                  <a:lnTo>
                    <a:pt x="533" y="128"/>
                  </a:lnTo>
                  <a:lnTo>
                    <a:pt x="547" y="127"/>
                  </a:lnTo>
                  <a:lnTo>
                    <a:pt x="583" y="108"/>
                  </a:lnTo>
                  <a:lnTo>
                    <a:pt x="579" y="101"/>
                  </a:lnTo>
                  <a:lnTo>
                    <a:pt x="616" y="99"/>
                  </a:lnTo>
                  <a:lnTo>
                    <a:pt x="616" y="85"/>
                  </a:lnTo>
                  <a:lnTo>
                    <a:pt x="635" y="73"/>
                  </a:lnTo>
                  <a:lnTo>
                    <a:pt x="673" y="73"/>
                  </a:lnTo>
                  <a:lnTo>
                    <a:pt x="687" y="68"/>
                  </a:lnTo>
                  <a:lnTo>
                    <a:pt x="702" y="33"/>
                  </a:lnTo>
                  <a:lnTo>
                    <a:pt x="709" y="38"/>
                  </a:lnTo>
                  <a:lnTo>
                    <a:pt x="715" y="33"/>
                  </a:lnTo>
                  <a:lnTo>
                    <a:pt x="722" y="39"/>
                  </a:lnTo>
                  <a:lnTo>
                    <a:pt x="725" y="63"/>
                  </a:lnTo>
                  <a:lnTo>
                    <a:pt x="734" y="72"/>
                  </a:lnTo>
                  <a:lnTo>
                    <a:pt x="733" y="71"/>
                  </a:lnTo>
                  <a:lnTo>
                    <a:pt x="733" y="77"/>
                  </a:lnTo>
                  <a:lnTo>
                    <a:pt x="726" y="80"/>
                  </a:lnTo>
                  <a:lnTo>
                    <a:pt x="712" y="85"/>
                  </a:lnTo>
                  <a:lnTo>
                    <a:pt x="709" y="82"/>
                  </a:lnTo>
                  <a:lnTo>
                    <a:pt x="705" y="89"/>
                  </a:lnTo>
                  <a:lnTo>
                    <a:pt x="693" y="95"/>
                  </a:lnTo>
                  <a:lnTo>
                    <a:pt x="683" y="116"/>
                  </a:lnTo>
                  <a:lnTo>
                    <a:pt x="688" y="126"/>
                  </a:lnTo>
                  <a:lnTo>
                    <a:pt x="693" y="126"/>
                  </a:lnTo>
                  <a:lnTo>
                    <a:pt x="693" y="121"/>
                  </a:lnTo>
                  <a:lnTo>
                    <a:pt x="694" y="120"/>
                  </a:lnTo>
                  <a:lnTo>
                    <a:pt x="694" y="127"/>
                  </a:lnTo>
                  <a:lnTo>
                    <a:pt x="682" y="128"/>
                  </a:lnTo>
                  <a:lnTo>
                    <a:pt x="678" y="126"/>
                  </a:lnTo>
                  <a:lnTo>
                    <a:pt x="675" y="130"/>
                  </a:lnTo>
                  <a:lnTo>
                    <a:pt x="657" y="133"/>
                  </a:lnTo>
                  <a:lnTo>
                    <a:pt x="645" y="138"/>
                  </a:lnTo>
                  <a:lnTo>
                    <a:pt x="638" y="163"/>
                  </a:lnTo>
                  <a:lnTo>
                    <a:pt x="631" y="166"/>
                  </a:lnTo>
                  <a:lnTo>
                    <a:pt x="624" y="158"/>
                  </a:lnTo>
                  <a:lnTo>
                    <a:pt x="631" y="175"/>
                  </a:lnTo>
                  <a:lnTo>
                    <a:pt x="622" y="193"/>
                  </a:lnTo>
                  <a:lnTo>
                    <a:pt x="617" y="193"/>
                  </a:lnTo>
                  <a:lnTo>
                    <a:pt x="624" y="181"/>
                  </a:lnTo>
                  <a:lnTo>
                    <a:pt x="615" y="175"/>
                  </a:lnTo>
                  <a:lnTo>
                    <a:pt x="617" y="158"/>
                  </a:lnTo>
                  <a:lnTo>
                    <a:pt x="614" y="163"/>
                  </a:lnTo>
                  <a:lnTo>
                    <a:pt x="610" y="175"/>
                  </a:lnTo>
                  <a:lnTo>
                    <a:pt x="607" y="177"/>
                  </a:lnTo>
                  <a:lnTo>
                    <a:pt x="615" y="183"/>
                  </a:lnTo>
                  <a:lnTo>
                    <a:pt x="614" y="193"/>
                  </a:lnTo>
                  <a:lnTo>
                    <a:pt x="625" y="214"/>
                  </a:lnTo>
                  <a:lnTo>
                    <a:pt x="610" y="228"/>
                  </a:lnTo>
                  <a:lnTo>
                    <a:pt x="581" y="242"/>
                  </a:lnTo>
                  <a:lnTo>
                    <a:pt x="555" y="265"/>
                  </a:lnTo>
                  <a:lnTo>
                    <a:pt x="549" y="278"/>
                  </a:lnTo>
                  <a:lnTo>
                    <a:pt x="568" y="332"/>
                  </a:lnTo>
                  <a:lnTo>
                    <a:pt x="563" y="353"/>
                  </a:lnTo>
                  <a:lnTo>
                    <a:pt x="554" y="356"/>
                  </a:lnTo>
                  <a:lnTo>
                    <a:pt x="547" y="346"/>
                  </a:lnTo>
                  <a:lnTo>
                    <a:pt x="536" y="331"/>
                  </a:lnTo>
                  <a:lnTo>
                    <a:pt x="533" y="305"/>
                  </a:lnTo>
                  <a:lnTo>
                    <a:pt x="518" y="291"/>
                  </a:lnTo>
                  <a:lnTo>
                    <a:pt x="500" y="296"/>
                  </a:lnTo>
                  <a:lnTo>
                    <a:pt x="499" y="291"/>
                  </a:lnTo>
                  <a:lnTo>
                    <a:pt x="486" y="286"/>
                  </a:lnTo>
                  <a:lnTo>
                    <a:pt x="468" y="286"/>
                  </a:lnTo>
                  <a:lnTo>
                    <a:pt x="467" y="283"/>
                  </a:lnTo>
                  <a:lnTo>
                    <a:pt x="445" y="289"/>
                  </a:lnTo>
                  <a:lnTo>
                    <a:pt x="439" y="286"/>
                  </a:lnTo>
                  <a:lnTo>
                    <a:pt x="434" y="291"/>
                  </a:lnTo>
                  <a:lnTo>
                    <a:pt x="450" y="291"/>
                  </a:lnTo>
                  <a:lnTo>
                    <a:pt x="445" y="296"/>
                  </a:lnTo>
                  <a:lnTo>
                    <a:pt x="452" y="304"/>
                  </a:lnTo>
                  <a:lnTo>
                    <a:pt x="450" y="305"/>
                  </a:lnTo>
                  <a:lnTo>
                    <a:pt x="442" y="300"/>
                  </a:lnTo>
                  <a:lnTo>
                    <a:pt x="425" y="304"/>
                  </a:lnTo>
                  <a:lnTo>
                    <a:pt x="417" y="296"/>
                  </a:lnTo>
                  <a:lnTo>
                    <a:pt x="412" y="298"/>
                  </a:lnTo>
                  <a:lnTo>
                    <a:pt x="399" y="296"/>
                  </a:lnTo>
                  <a:lnTo>
                    <a:pt x="381" y="300"/>
                  </a:lnTo>
                  <a:lnTo>
                    <a:pt x="381" y="296"/>
                  </a:lnTo>
                  <a:lnTo>
                    <a:pt x="376" y="296"/>
                  </a:lnTo>
                  <a:lnTo>
                    <a:pt x="379" y="303"/>
                  </a:lnTo>
                  <a:lnTo>
                    <a:pt x="348" y="323"/>
                  </a:lnTo>
                  <a:lnTo>
                    <a:pt x="350" y="345"/>
                  </a:lnTo>
                  <a:lnTo>
                    <a:pt x="350" y="346"/>
                  </a:lnTo>
                  <a:lnTo>
                    <a:pt x="325" y="339"/>
                  </a:lnTo>
                  <a:lnTo>
                    <a:pt x="295" y="296"/>
                  </a:lnTo>
                  <a:lnTo>
                    <a:pt x="280" y="296"/>
                  </a:lnTo>
                  <a:lnTo>
                    <a:pt x="273" y="305"/>
                  </a:lnTo>
                  <a:lnTo>
                    <a:pt x="266" y="305"/>
                  </a:lnTo>
                  <a:lnTo>
                    <a:pt x="253" y="296"/>
                  </a:lnTo>
                  <a:lnTo>
                    <a:pt x="250" y="284"/>
                  </a:lnTo>
                  <a:lnTo>
                    <a:pt x="233" y="269"/>
                  </a:lnTo>
                  <a:lnTo>
                    <a:pt x="175" y="275"/>
                  </a:lnTo>
                  <a:lnTo>
                    <a:pt x="125" y="257"/>
                  </a:lnTo>
                  <a:lnTo>
                    <a:pt x="97" y="258"/>
                  </a:lnTo>
                  <a:lnTo>
                    <a:pt x="98" y="258"/>
                  </a:lnTo>
                  <a:lnTo>
                    <a:pt x="90" y="246"/>
                  </a:lnTo>
                  <a:lnTo>
                    <a:pt x="81" y="241"/>
                  </a:lnTo>
                  <a:lnTo>
                    <a:pt x="80" y="236"/>
                  </a:lnTo>
                  <a:lnTo>
                    <a:pt x="52" y="230"/>
                  </a:lnTo>
                  <a:lnTo>
                    <a:pt x="52" y="222"/>
                  </a:lnTo>
                  <a:lnTo>
                    <a:pt x="34" y="205"/>
                  </a:lnTo>
                  <a:lnTo>
                    <a:pt x="34" y="195"/>
                  </a:lnTo>
                  <a:lnTo>
                    <a:pt x="29" y="191"/>
                  </a:lnTo>
                  <a:lnTo>
                    <a:pt x="27" y="184"/>
                  </a:lnTo>
                  <a:lnTo>
                    <a:pt x="33" y="188"/>
                  </a:lnTo>
                  <a:lnTo>
                    <a:pt x="32" y="180"/>
                  </a:lnTo>
                  <a:lnTo>
                    <a:pt x="20" y="181"/>
                  </a:lnTo>
                  <a:lnTo>
                    <a:pt x="23" y="176"/>
                  </a:lnTo>
                  <a:lnTo>
                    <a:pt x="12" y="168"/>
                  </a:lnTo>
                  <a:lnTo>
                    <a:pt x="12" y="156"/>
                  </a:lnTo>
                  <a:lnTo>
                    <a:pt x="4" y="148"/>
                  </a:lnTo>
                  <a:lnTo>
                    <a:pt x="8" y="128"/>
                  </a:lnTo>
                  <a:lnTo>
                    <a:pt x="2" y="108"/>
                  </a:lnTo>
                  <a:lnTo>
                    <a:pt x="9" y="54"/>
                  </a:lnTo>
                  <a:lnTo>
                    <a:pt x="18" y="54"/>
                  </a:lnTo>
                  <a:lnTo>
                    <a:pt x="9" y="5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8" y="21"/>
                  </a:lnTo>
                  <a:lnTo>
                    <a:pt x="25" y="24"/>
                  </a:lnTo>
                  <a:lnTo>
                    <a:pt x="20" y="32"/>
                  </a:lnTo>
                  <a:lnTo>
                    <a:pt x="25" y="30"/>
                  </a:lnTo>
                  <a:lnTo>
                    <a:pt x="27" y="32"/>
                  </a:lnTo>
                  <a:lnTo>
                    <a:pt x="29" y="14"/>
                  </a:lnTo>
                  <a:lnTo>
                    <a:pt x="24" y="7"/>
                  </a:lnTo>
                  <a:close/>
                </a:path>
              </a:pathLst>
            </a:custGeom>
            <a:solidFill>
              <a:srgbClr val="48B13B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78" name="Freeform 43"/>
            <p:cNvSpPr>
              <a:spLocks/>
            </p:cNvSpPr>
            <p:nvPr/>
          </p:nvSpPr>
          <p:spPr bwMode="ltGray">
            <a:xfrm>
              <a:off x="7682046" y="4273128"/>
              <a:ext cx="46113" cy="38208"/>
            </a:xfrm>
            <a:custGeom>
              <a:avLst/>
              <a:gdLst>
                <a:gd name="T0" fmla="*/ 0 w 24"/>
                <a:gd name="T1" fmla="*/ 19 h 19"/>
                <a:gd name="T2" fmla="*/ 24 w 24"/>
                <a:gd name="T3" fmla="*/ 6 h 19"/>
                <a:gd name="T4" fmla="*/ 19 w 24"/>
                <a:gd name="T5" fmla="*/ 0 h 19"/>
                <a:gd name="T6" fmla="*/ 0 w 24"/>
                <a:gd name="T7" fmla="*/ 11 h 19"/>
                <a:gd name="T8" fmla="*/ 0 w 24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9"/>
                <a:gd name="T17" fmla="*/ 24 w 24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9">
                  <a:moveTo>
                    <a:pt x="0" y="19"/>
                  </a:moveTo>
                  <a:lnTo>
                    <a:pt x="24" y="6"/>
                  </a:lnTo>
                  <a:lnTo>
                    <a:pt x="19" y="0"/>
                  </a:lnTo>
                  <a:lnTo>
                    <a:pt x="0" y="11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79" name="Freeform 44"/>
            <p:cNvSpPr>
              <a:spLocks/>
            </p:cNvSpPr>
            <p:nvPr/>
          </p:nvSpPr>
          <p:spPr bwMode="ltGray">
            <a:xfrm>
              <a:off x="7916454" y="3999303"/>
              <a:ext cx="61484" cy="41393"/>
            </a:xfrm>
            <a:custGeom>
              <a:avLst/>
              <a:gdLst>
                <a:gd name="T0" fmla="*/ 0 w 34"/>
                <a:gd name="T1" fmla="*/ 0 h 21"/>
                <a:gd name="T2" fmla="*/ 19 w 34"/>
                <a:gd name="T3" fmla="*/ 17 h 21"/>
                <a:gd name="T4" fmla="*/ 34 w 34"/>
                <a:gd name="T5" fmla="*/ 21 h 21"/>
                <a:gd name="T6" fmla="*/ 16 w 34"/>
                <a:gd name="T7" fmla="*/ 3 h 21"/>
                <a:gd name="T8" fmla="*/ 0 w 34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21"/>
                <a:gd name="T17" fmla="*/ 34 w 34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21">
                  <a:moveTo>
                    <a:pt x="0" y="0"/>
                  </a:moveTo>
                  <a:lnTo>
                    <a:pt x="19" y="17"/>
                  </a:lnTo>
                  <a:lnTo>
                    <a:pt x="34" y="21"/>
                  </a:lnTo>
                  <a:lnTo>
                    <a:pt x="16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80" name="Freeform 45"/>
            <p:cNvSpPr>
              <a:spLocks/>
            </p:cNvSpPr>
            <p:nvPr/>
          </p:nvSpPr>
          <p:spPr bwMode="ltGray">
            <a:xfrm>
              <a:off x="7920298" y="4094823"/>
              <a:ext cx="53799" cy="44576"/>
            </a:xfrm>
            <a:custGeom>
              <a:avLst/>
              <a:gdLst>
                <a:gd name="T0" fmla="*/ 0 w 28"/>
                <a:gd name="T1" fmla="*/ 6 h 21"/>
                <a:gd name="T2" fmla="*/ 21 w 28"/>
                <a:gd name="T3" fmla="*/ 21 h 21"/>
                <a:gd name="T4" fmla="*/ 21 w 28"/>
                <a:gd name="T5" fmla="*/ 14 h 21"/>
                <a:gd name="T6" fmla="*/ 28 w 28"/>
                <a:gd name="T7" fmla="*/ 8 h 21"/>
                <a:gd name="T8" fmla="*/ 11 w 28"/>
                <a:gd name="T9" fmla="*/ 11 h 21"/>
                <a:gd name="T10" fmla="*/ 4 w 28"/>
                <a:gd name="T11" fmla="*/ 6 h 21"/>
                <a:gd name="T12" fmla="*/ 2 w 28"/>
                <a:gd name="T13" fmla="*/ 0 h 21"/>
                <a:gd name="T14" fmla="*/ 0 w 28"/>
                <a:gd name="T15" fmla="*/ 6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1"/>
                <a:gd name="T26" fmla="*/ 28 w 28"/>
                <a:gd name="T27" fmla="*/ 21 h 2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1">
                  <a:moveTo>
                    <a:pt x="0" y="6"/>
                  </a:moveTo>
                  <a:lnTo>
                    <a:pt x="21" y="21"/>
                  </a:lnTo>
                  <a:lnTo>
                    <a:pt x="21" y="14"/>
                  </a:lnTo>
                  <a:lnTo>
                    <a:pt x="28" y="8"/>
                  </a:lnTo>
                  <a:lnTo>
                    <a:pt x="11" y="11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81" name="Freeform 46"/>
            <p:cNvSpPr>
              <a:spLocks/>
            </p:cNvSpPr>
            <p:nvPr/>
          </p:nvSpPr>
          <p:spPr bwMode="ltGray">
            <a:xfrm>
              <a:off x="7447637" y="3480311"/>
              <a:ext cx="42272" cy="38208"/>
            </a:xfrm>
            <a:custGeom>
              <a:avLst/>
              <a:gdLst>
                <a:gd name="T0" fmla="*/ 0 w 24"/>
                <a:gd name="T1" fmla="*/ 19 h 19"/>
                <a:gd name="T2" fmla="*/ 12 w 24"/>
                <a:gd name="T3" fmla="*/ 16 h 19"/>
                <a:gd name="T4" fmla="*/ 24 w 24"/>
                <a:gd name="T5" fmla="*/ 0 h 19"/>
                <a:gd name="T6" fmla="*/ 5 w 24"/>
                <a:gd name="T7" fmla="*/ 5 h 19"/>
                <a:gd name="T8" fmla="*/ 0 w 24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9"/>
                <a:gd name="T17" fmla="*/ 24 w 24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9">
                  <a:moveTo>
                    <a:pt x="0" y="19"/>
                  </a:moveTo>
                  <a:lnTo>
                    <a:pt x="12" y="16"/>
                  </a:lnTo>
                  <a:lnTo>
                    <a:pt x="24" y="0"/>
                  </a:lnTo>
                  <a:lnTo>
                    <a:pt x="5" y="5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82" name="Freeform 47"/>
            <p:cNvSpPr>
              <a:spLocks/>
            </p:cNvSpPr>
            <p:nvPr/>
          </p:nvSpPr>
          <p:spPr bwMode="ltGray">
            <a:xfrm>
              <a:off x="7536021" y="3499415"/>
              <a:ext cx="34584" cy="35023"/>
            </a:xfrm>
            <a:custGeom>
              <a:avLst/>
              <a:gdLst>
                <a:gd name="T0" fmla="*/ 1 w 19"/>
                <a:gd name="T1" fmla="*/ 0 h 19"/>
                <a:gd name="T2" fmla="*/ 0 w 19"/>
                <a:gd name="T3" fmla="*/ 13 h 19"/>
                <a:gd name="T4" fmla="*/ 7 w 19"/>
                <a:gd name="T5" fmla="*/ 19 h 19"/>
                <a:gd name="T6" fmla="*/ 19 w 19"/>
                <a:gd name="T7" fmla="*/ 0 h 19"/>
                <a:gd name="T8" fmla="*/ 1 w 19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1" y="0"/>
                  </a:moveTo>
                  <a:lnTo>
                    <a:pt x="0" y="13"/>
                  </a:lnTo>
                  <a:lnTo>
                    <a:pt x="7" y="19"/>
                  </a:lnTo>
                  <a:lnTo>
                    <a:pt x="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83" name="Freeform 48"/>
            <p:cNvSpPr>
              <a:spLocks/>
            </p:cNvSpPr>
            <p:nvPr/>
          </p:nvSpPr>
          <p:spPr bwMode="ltGray">
            <a:xfrm>
              <a:off x="7536021" y="3747768"/>
              <a:ext cx="34584" cy="38208"/>
            </a:xfrm>
            <a:custGeom>
              <a:avLst/>
              <a:gdLst>
                <a:gd name="T0" fmla="*/ 0 w 19"/>
                <a:gd name="T1" fmla="*/ 6 h 20"/>
                <a:gd name="T2" fmla="*/ 0 w 19"/>
                <a:gd name="T3" fmla="*/ 16 h 20"/>
                <a:gd name="T4" fmla="*/ 15 w 19"/>
                <a:gd name="T5" fmla="*/ 20 h 20"/>
                <a:gd name="T6" fmla="*/ 19 w 19"/>
                <a:gd name="T7" fmla="*/ 5 h 20"/>
                <a:gd name="T8" fmla="*/ 15 w 19"/>
                <a:gd name="T9" fmla="*/ 0 h 20"/>
                <a:gd name="T10" fmla="*/ 0 w 19"/>
                <a:gd name="T11" fmla="*/ 6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20"/>
                <a:gd name="T20" fmla="*/ 19 w 19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20">
                  <a:moveTo>
                    <a:pt x="0" y="6"/>
                  </a:moveTo>
                  <a:lnTo>
                    <a:pt x="0" y="16"/>
                  </a:lnTo>
                  <a:lnTo>
                    <a:pt x="15" y="20"/>
                  </a:lnTo>
                  <a:lnTo>
                    <a:pt x="19" y="5"/>
                  </a:lnTo>
                  <a:lnTo>
                    <a:pt x="15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84" name="Freeform 49"/>
            <p:cNvSpPr>
              <a:spLocks/>
            </p:cNvSpPr>
            <p:nvPr/>
          </p:nvSpPr>
          <p:spPr bwMode="ltGray">
            <a:xfrm>
              <a:off x="7486064" y="3887864"/>
              <a:ext cx="38428" cy="35023"/>
            </a:xfrm>
            <a:custGeom>
              <a:avLst/>
              <a:gdLst>
                <a:gd name="T0" fmla="*/ 0 w 19"/>
                <a:gd name="T1" fmla="*/ 4 h 18"/>
                <a:gd name="T2" fmla="*/ 19 w 19"/>
                <a:gd name="T3" fmla="*/ 18 h 18"/>
                <a:gd name="T4" fmla="*/ 15 w 19"/>
                <a:gd name="T5" fmla="*/ 0 h 18"/>
                <a:gd name="T6" fmla="*/ 0 w 19"/>
                <a:gd name="T7" fmla="*/ 4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18"/>
                <a:gd name="T14" fmla="*/ 19 w 19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18">
                  <a:moveTo>
                    <a:pt x="0" y="4"/>
                  </a:moveTo>
                  <a:lnTo>
                    <a:pt x="19" y="18"/>
                  </a:lnTo>
                  <a:lnTo>
                    <a:pt x="15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85" name="Freeform 50"/>
            <p:cNvSpPr>
              <a:spLocks/>
            </p:cNvSpPr>
            <p:nvPr/>
          </p:nvSpPr>
          <p:spPr bwMode="ltGray">
            <a:xfrm>
              <a:off x="8039422" y="3941991"/>
              <a:ext cx="157554" cy="162385"/>
            </a:xfrm>
            <a:custGeom>
              <a:avLst/>
              <a:gdLst>
                <a:gd name="T0" fmla="*/ 0 w 83"/>
                <a:gd name="T1" fmla="*/ 64 h 85"/>
                <a:gd name="T2" fmla="*/ 1 w 83"/>
                <a:gd name="T3" fmla="*/ 72 h 85"/>
                <a:gd name="T4" fmla="*/ 12 w 83"/>
                <a:gd name="T5" fmla="*/ 69 h 85"/>
                <a:gd name="T6" fmla="*/ 49 w 83"/>
                <a:gd name="T7" fmla="*/ 72 h 85"/>
                <a:gd name="T8" fmla="*/ 49 w 83"/>
                <a:gd name="T9" fmla="*/ 77 h 85"/>
                <a:gd name="T10" fmla="*/ 42 w 83"/>
                <a:gd name="T11" fmla="*/ 81 h 85"/>
                <a:gd name="T12" fmla="*/ 50 w 83"/>
                <a:gd name="T13" fmla="*/ 81 h 85"/>
                <a:gd name="T14" fmla="*/ 56 w 83"/>
                <a:gd name="T15" fmla="*/ 74 h 85"/>
                <a:gd name="T16" fmla="*/ 69 w 83"/>
                <a:gd name="T17" fmla="*/ 74 h 85"/>
                <a:gd name="T18" fmla="*/ 65 w 83"/>
                <a:gd name="T19" fmla="*/ 81 h 85"/>
                <a:gd name="T20" fmla="*/ 71 w 83"/>
                <a:gd name="T21" fmla="*/ 78 h 85"/>
                <a:gd name="T22" fmla="*/ 71 w 83"/>
                <a:gd name="T23" fmla="*/ 85 h 85"/>
                <a:gd name="T24" fmla="*/ 78 w 83"/>
                <a:gd name="T25" fmla="*/ 85 h 85"/>
                <a:gd name="T26" fmla="*/ 83 w 83"/>
                <a:gd name="T27" fmla="*/ 69 h 85"/>
                <a:gd name="T28" fmla="*/ 76 w 83"/>
                <a:gd name="T29" fmla="*/ 70 h 85"/>
                <a:gd name="T30" fmla="*/ 79 w 83"/>
                <a:gd name="T31" fmla="*/ 62 h 85"/>
                <a:gd name="T32" fmla="*/ 71 w 83"/>
                <a:gd name="T33" fmla="*/ 70 h 85"/>
                <a:gd name="T34" fmla="*/ 69 w 83"/>
                <a:gd name="T35" fmla="*/ 67 h 85"/>
                <a:gd name="T36" fmla="*/ 79 w 83"/>
                <a:gd name="T37" fmla="*/ 52 h 85"/>
                <a:gd name="T38" fmla="*/ 70 w 83"/>
                <a:gd name="T39" fmla="*/ 53 h 85"/>
                <a:gd name="T40" fmla="*/ 66 w 83"/>
                <a:gd name="T41" fmla="*/ 48 h 85"/>
                <a:gd name="T42" fmla="*/ 73 w 83"/>
                <a:gd name="T43" fmla="*/ 41 h 85"/>
                <a:gd name="T44" fmla="*/ 50 w 83"/>
                <a:gd name="T45" fmla="*/ 40 h 85"/>
                <a:gd name="T46" fmla="*/ 42 w 83"/>
                <a:gd name="T47" fmla="*/ 34 h 85"/>
                <a:gd name="T48" fmla="*/ 49 w 83"/>
                <a:gd name="T49" fmla="*/ 30 h 85"/>
                <a:gd name="T50" fmla="*/ 42 w 83"/>
                <a:gd name="T51" fmla="*/ 27 h 85"/>
                <a:gd name="T52" fmla="*/ 31 w 83"/>
                <a:gd name="T53" fmla="*/ 33 h 85"/>
                <a:gd name="T54" fmla="*/ 49 w 83"/>
                <a:gd name="T55" fmla="*/ 0 h 85"/>
                <a:gd name="T56" fmla="*/ 33 w 83"/>
                <a:gd name="T57" fmla="*/ 3 h 85"/>
                <a:gd name="T58" fmla="*/ 7 w 83"/>
                <a:gd name="T59" fmla="*/ 52 h 85"/>
                <a:gd name="T60" fmla="*/ 12 w 83"/>
                <a:gd name="T61" fmla="*/ 53 h 85"/>
                <a:gd name="T62" fmla="*/ 0 w 83"/>
                <a:gd name="T63" fmla="*/ 64 h 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3"/>
                <a:gd name="T97" fmla="*/ 0 h 85"/>
                <a:gd name="T98" fmla="*/ 83 w 83"/>
                <a:gd name="T99" fmla="*/ 85 h 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3" h="85">
                  <a:moveTo>
                    <a:pt x="0" y="64"/>
                  </a:moveTo>
                  <a:lnTo>
                    <a:pt x="1" y="72"/>
                  </a:lnTo>
                  <a:lnTo>
                    <a:pt x="12" y="69"/>
                  </a:lnTo>
                  <a:lnTo>
                    <a:pt x="49" y="72"/>
                  </a:lnTo>
                  <a:lnTo>
                    <a:pt x="49" y="77"/>
                  </a:lnTo>
                  <a:lnTo>
                    <a:pt x="42" y="81"/>
                  </a:lnTo>
                  <a:lnTo>
                    <a:pt x="50" y="81"/>
                  </a:lnTo>
                  <a:lnTo>
                    <a:pt x="56" y="74"/>
                  </a:lnTo>
                  <a:lnTo>
                    <a:pt x="69" y="74"/>
                  </a:lnTo>
                  <a:lnTo>
                    <a:pt x="65" y="81"/>
                  </a:lnTo>
                  <a:lnTo>
                    <a:pt x="71" y="78"/>
                  </a:lnTo>
                  <a:lnTo>
                    <a:pt x="71" y="85"/>
                  </a:lnTo>
                  <a:lnTo>
                    <a:pt x="78" y="85"/>
                  </a:lnTo>
                  <a:lnTo>
                    <a:pt x="83" y="69"/>
                  </a:lnTo>
                  <a:lnTo>
                    <a:pt x="76" y="70"/>
                  </a:lnTo>
                  <a:lnTo>
                    <a:pt x="79" y="62"/>
                  </a:lnTo>
                  <a:lnTo>
                    <a:pt x="71" y="70"/>
                  </a:lnTo>
                  <a:lnTo>
                    <a:pt x="69" y="67"/>
                  </a:lnTo>
                  <a:lnTo>
                    <a:pt x="79" y="52"/>
                  </a:lnTo>
                  <a:lnTo>
                    <a:pt x="70" y="53"/>
                  </a:lnTo>
                  <a:lnTo>
                    <a:pt x="66" y="48"/>
                  </a:lnTo>
                  <a:lnTo>
                    <a:pt x="73" y="41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49" y="30"/>
                  </a:lnTo>
                  <a:lnTo>
                    <a:pt x="42" y="27"/>
                  </a:lnTo>
                  <a:lnTo>
                    <a:pt x="31" y="33"/>
                  </a:lnTo>
                  <a:lnTo>
                    <a:pt x="49" y="0"/>
                  </a:lnTo>
                  <a:lnTo>
                    <a:pt x="33" y="3"/>
                  </a:lnTo>
                  <a:lnTo>
                    <a:pt x="7" y="52"/>
                  </a:lnTo>
                  <a:lnTo>
                    <a:pt x="12" y="53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86" name="Freeform 51"/>
            <p:cNvSpPr>
              <a:spLocks/>
            </p:cNvSpPr>
            <p:nvPr/>
          </p:nvSpPr>
          <p:spPr bwMode="ltGray">
            <a:xfrm>
              <a:off x="7366940" y="3314743"/>
              <a:ext cx="169082" cy="146464"/>
            </a:xfrm>
            <a:custGeom>
              <a:avLst/>
              <a:gdLst>
                <a:gd name="T0" fmla="*/ 0 w 88"/>
                <a:gd name="T1" fmla="*/ 66 h 78"/>
                <a:gd name="T2" fmla="*/ 16 w 88"/>
                <a:gd name="T3" fmla="*/ 66 h 78"/>
                <a:gd name="T4" fmla="*/ 17 w 88"/>
                <a:gd name="T5" fmla="*/ 78 h 78"/>
                <a:gd name="T6" fmla="*/ 30 w 88"/>
                <a:gd name="T7" fmla="*/ 75 h 78"/>
                <a:gd name="T8" fmla="*/ 45 w 88"/>
                <a:gd name="T9" fmla="*/ 56 h 78"/>
                <a:gd name="T10" fmla="*/ 56 w 88"/>
                <a:gd name="T11" fmla="*/ 56 h 78"/>
                <a:gd name="T12" fmla="*/ 77 w 88"/>
                <a:gd name="T13" fmla="*/ 71 h 78"/>
                <a:gd name="T14" fmla="*/ 88 w 88"/>
                <a:gd name="T15" fmla="*/ 60 h 78"/>
                <a:gd name="T16" fmla="*/ 74 w 88"/>
                <a:gd name="T17" fmla="*/ 54 h 78"/>
                <a:gd name="T18" fmla="*/ 59 w 88"/>
                <a:gd name="T19" fmla="*/ 33 h 78"/>
                <a:gd name="T20" fmla="*/ 31 w 88"/>
                <a:gd name="T21" fmla="*/ 12 h 78"/>
                <a:gd name="T22" fmla="*/ 26 w 88"/>
                <a:gd name="T23" fmla="*/ 0 h 78"/>
                <a:gd name="T24" fmla="*/ 15 w 88"/>
                <a:gd name="T25" fmla="*/ 11 h 78"/>
                <a:gd name="T26" fmla="*/ 12 w 88"/>
                <a:gd name="T27" fmla="*/ 22 h 78"/>
                <a:gd name="T28" fmla="*/ 12 w 88"/>
                <a:gd name="T29" fmla="*/ 54 h 78"/>
                <a:gd name="T30" fmla="*/ 0 w 88"/>
                <a:gd name="T31" fmla="*/ 66 h 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78"/>
                <a:gd name="T50" fmla="*/ 88 w 88"/>
                <a:gd name="T51" fmla="*/ 78 h 7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78">
                  <a:moveTo>
                    <a:pt x="0" y="66"/>
                  </a:moveTo>
                  <a:lnTo>
                    <a:pt x="16" y="66"/>
                  </a:lnTo>
                  <a:lnTo>
                    <a:pt x="17" y="78"/>
                  </a:lnTo>
                  <a:lnTo>
                    <a:pt x="30" y="75"/>
                  </a:lnTo>
                  <a:lnTo>
                    <a:pt x="45" y="56"/>
                  </a:lnTo>
                  <a:lnTo>
                    <a:pt x="56" y="56"/>
                  </a:lnTo>
                  <a:lnTo>
                    <a:pt x="77" y="71"/>
                  </a:lnTo>
                  <a:lnTo>
                    <a:pt x="88" y="60"/>
                  </a:lnTo>
                  <a:lnTo>
                    <a:pt x="74" y="54"/>
                  </a:lnTo>
                  <a:lnTo>
                    <a:pt x="59" y="33"/>
                  </a:lnTo>
                  <a:lnTo>
                    <a:pt x="31" y="12"/>
                  </a:lnTo>
                  <a:lnTo>
                    <a:pt x="26" y="0"/>
                  </a:lnTo>
                  <a:lnTo>
                    <a:pt x="15" y="11"/>
                  </a:lnTo>
                  <a:lnTo>
                    <a:pt x="12" y="22"/>
                  </a:lnTo>
                  <a:lnTo>
                    <a:pt x="12" y="54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87" name="Freeform 52"/>
            <p:cNvSpPr>
              <a:spLocks/>
            </p:cNvSpPr>
            <p:nvPr/>
          </p:nvSpPr>
          <p:spPr bwMode="ltGray">
            <a:xfrm>
              <a:off x="7601347" y="3190566"/>
              <a:ext cx="61484" cy="60497"/>
            </a:xfrm>
            <a:custGeom>
              <a:avLst/>
              <a:gdLst>
                <a:gd name="T0" fmla="*/ 0 w 30"/>
                <a:gd name="T1" fmla="*/ 17 h 31"/>
                <a:gd name="T2" fmla="*/ 4 w 30"/>
                <a:gd name="T3" fmla="*/ 31 h 31"/>
                <a:gd name="T4" fmla="*/ 20 w 30"/>
                <a:gd name="T5" fmla="*/ 27 h 31"/>
                <a:gd name="T6" fmla="*/ 28 w 30"/>
                <a:gd name="T7" fmla="*/ 21 h 31"/>
                <a:gd name="T8" fmla="*/ 30 w 30"/>
                <a:gd name="T9" fmla="*/ 10 h 31"/>
                <a:gd name="T10" fmla="*/ 23 w 30"/>
                <a:gd name="T11" fmla="*/ 0 h 31"/>
                <a:gd name="T12" fmla="*/ 10 w 30"/>
                <a:gd name="T13" fmla="*/ 0 h 31"/>
                <a:gd name="T14" fmla="*/ 0 w 30"/>
                <a:gd name="T15" fmla="*/ 17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"/>
                <a:gd name="T25" fmla="*/ 0 h 31"/>
                <a:gd name="T26" fmla="*/ 30 w 30"/>
                <a:gd name="T27" fmla="*/ 31 h 3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" h="31">
                  <a:moveTo>
                    <a:pt x="0" y="17"/>
                  </a:moveTo>
                  <a:lnTo>
                    <a:pt x="4" y="31"/>
                  </a:lnTo>
                  <a:lnTo>
                    <a:pt x="20" y="27"/>
                  </a:lnTo>
                  <a:lnTo>
                    <a:pt x="28" y="21"/>
                  </a:lnTo>
                  <a:lnTo>
                    <a:pt x="30" y="10"/>
                  </a:lnTo>
                  <a:lnTo>
                    <a:pt x="23" y="0"/>
                  </a:lnTo>
                  <a:lnTo>
                    <a:pt x="1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88" name="Freeform 53"/>
            <p:cNvSpPr>
              <a:spLocks/>
            </p:cNvSpPr>
            <p:nvPr/>
          </p:nvSpPr>
          <p:spPr bwMode="ltGray">
            <a:xfrm>
              <a:off x="7297770" y="2811670"/>
              <a:ext cx="691697" cy="713217"/>
            </a:xfrm>
            <a:custGeom>
              <a:avLst/>
              <a:gdLst>
                <a:gd name="T0" fmla="*/ 32 w 360"/>
                <a:gd name="T1" fmla="*/ 128 h 372"/>
                <a:gd name="T2" fmla="*/ 96 w 360"/>
                <a:gd name="T3" fmla="*/ 144 h 372"/>
                <a:gd name="T4" fmla="*/ 128 w 360"/>
                <a:gd name="T5" fmla="*/ 155 h 372"/>
                <a:gd name="T6" fmla="*/ 150 w 360"/>
                <a:gd name="T7" fmla="*/ 134 h 372"/>
                <a:gd name="T8" fmla="*/ 178 w 360"/>
                <a:gd name="T9" fmla="*/ 163 h 372"/>
                <a:gd name="T10" fmla="*/ 189 w 360"/>
                <a:gd name="T11" fmla="*/ 174 h 372"/>
                <a:gd name="T12" fmla="*/ 214 w 360"/>
                <a:gd name="T13" fmla="*/ 201 h 372"/>
                <a:gd name="T14" fmla="*/ 194 w 360"/>
                <a:gd name="T15" fmla="*/ 259 h 372"/>
                <a:gd name="T16" fmla="*/ 192 w 360"/>
                <a:gd name="T17" fmla="*/ 283 h 372"/>
                <a:gd name="T18" fmla="*/ 153 w 360"/>
                <a:gd name="T19" fmla="*/ 289 h 372"/>
                <a:gd name="T20" fmla="*/ 143 w 360"/>
                <a:gd name="T21" fmla="*/ 303 h 372"/>
                <a:gd name="T22" fmla="*/ 171 w 360"/>
                <a:gd name="T23" fmla="*/ 312 h 372"/>
                <a:gd name="T24" fmla="*/ 192 w 360"/>
                <a:gd name="T25" fmla="*/ 308 h 372"/>
                <a:gd name="T26" fmla="*/ 227 w 360"/>
                <a:gd name="T27" fmla="*/ 337 h 372"/>
                <a:gd name="T28" fmla="*/ 260 w 360"/>
                <a:gd name="T29" fmla="*/ 353 h 372"/>
                <a:gd name="T30" fmla="*/ 300 w 360"/>
                <a:gd name="T31" fmla="*/ 372 h 372"/>
                <a:gd name="T32" fmla="*/ 271 w 360"/>
                <a:gd name="T33" fmla="*/ 334 h 372"/>
                <a:gd name="T34" fmla="*/ 306 w 360"/>
                <a:gd name="T35" fmla="*/ 347 h 372"/>
                <a:gd name="T36" fmla="*/ 326 w 360"/>
                <a:gd name="T37" fmla="*/ 331 h 372"/>
                <a:gd name="T38" fmla="*/ 314 w 360"/>
                <a:gd name="T39" fmla="*/ 306 h 372"/>
                <a:gd name="T40" fmla="*/ 285 w 360"/>
                <a:gd name="T41" fmla="*/ 272 h 372"/>
                <a:gd name="T42" fmla="*/ 308 w 360"/>
                <a:gd name="T43" fmla="*/ 267 h 372"/>
                <a:gd name="T44" fmla="*/ 328 w 360"/>
                <a:gd name="T45" fmla="*/ 294 h 372"/>
                <a:gd name="T46" fmla="*/ 349 w 360"/>
                <a:gd name="T47" fmla="*/ 275 h 372"/>
                <a:gd name="T48" fmla="*/ 313 w 360"/>
                <a:gd name="T49" fmla="*/ 202 h 372"/>
                <a:gd name="T50" fmla="*/ 276 w 360"/>
                <a:gd name="T51" fmla="*/ 191 h 372"/>
                <a:gd name="T52" fmla="*/ 292 w 360"/>
                <a:gd name="T53" fmla="*/ 169 h 372"/>
                <a:gd name="T54" fmla="*/ 284 w 360"/>
                <a:gd name="T55" fmla="*/ 142 h 372"/>
                <a:gd name="T56" fmla="*/ 255 w 360"/>
                <a:gd name="T57" fmla="*/ 113 h 372"/>
                <a:gd name="T58" fmla="*/ 222 w 360"/>
                <a:gd name="T59" fmla="*/ 83 h 372"/>
                <a:gd name="T60" fmla="*/ 197 w 360"/>
                <a:gd name="T61" fmla="*/ 49 h 372"/>
                <a:gd name="T62" fmla="*/ 151 w 360"/>
                <a:gd name="T63" fmla="*/ 41 h 372"/>
                <a:gd name="T64" fmla="*/ 123 w 360"/>
                <a:gd name="T65" fmla="*/ 53 h 372"/>
                <a:gd name="T66" fmla="*/ 114 w 360"/>
                <a:gd name="T67" fmla="*/ 46 h 372"/>
                <a:gd name="T68" fmla="*/ 112 w 360"/>
                <a:gd name="T69" fmla="*/ 10 h 372"/>
                <a:gd name="T70" fmla="*/ 87 w 360"/>
                <a:gd name="T71" fmla="*/ 3 h 372"/>
                <a:gd name="T72" fmla="*/ 54 w 360"/>
                <a:gd name="T73" fmla="*/ 69 h 372"/>
                <a:gd name="T74" fmla="*/ 45 w 360"/>
                <a:gd name="T75" fmla="*/ 70 h 372"/>
                <a:gd name="T76" fmla="*/ 55 w 360"/>
                <a:gd name="T77" fmla="*/ 12 h 372"/>
                <a:gd name="T78" fmla="*/ 37 w 360"/>
                <a:gd name="T79" fmla="*/ 0 h 372"/>
                <a:gd name="T80" fmla="*/ 0 w 360"/>
                <a:gd name="T81" fmla="*/ 60 h 3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0"/>
                <a:gd name="T124" fmla="*/ 0 h 372"/>
                <a:gd name="T125" fmla="*/ 360 w 360"/>
                <a:gd name="T126" fmla="*/ 372 h 37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0" h="372">
                  <a:moveTo>
                    <a:pt x="0" y="81"/>
                  </a:moveTo>
                  <a:lnTo>
                    <a:pt x="32" y="128"/>
                  </a:lnTo>
                  <a:lnTo>
                    <a:pt x="53" y="139"/>
                  </a:lnTo>
                  <a:lnTo>
                    <a:pt x="96" y="144"/>
                  </a:lnTo>
                  <a:lnTo>
                    <a:pt x="108" y="142"/>
                  </a:lnTo>
                  <a:lnTo>
                    <a:pt x="128" y="155"/>
                  </a:lnTo>
                  <a:lnTo>
                    <a:pt x="137" y="150"/>
                  </a:lnTo>
                  <a:lnTo>
                    <a:pt x="150" y="134"/>
                  </a:lnTo>
                  <a:lnTo>
                    <a:pt x="158" y="147"/>
                  </a:lnTo>
                  <a:lnTo>
                    <a:pt x="178" y="163"/>
                  </a:lnTo>
                  <a:lnTo>
                    <a:pt x="174" y="185"/>
                  </a:lnTo>
                  <a:lnTo>
                    <a:pt x="189" y="174"/>
                  </a:lnTo>
                  <a:lnTo>
                    <a:pt x="199" y="191"/>
                  </a:lnTo>
                  <a:lnTo>
                    <a:pt x="214" y="201"/>
                  </a:lnTo>
                  <a:lnTo>
                    <a:pt x="222" y="229"/>
                  </a:lnTo>
                  <a:lnTo>
                    <a:pt x="194" y="259"/>
                  </a:lnTo>
                  <a:lnTo>
                    <a:pt x="205" y="275"/>
                  </a:lnTo>
                  <a:lnTo>
                    <a:pt x="192" y="283"/>
                  </a:lnTo>
                  <a:lnTo>
                    <a:pt x="158" y="280"/>
                  </a:lnTo>
                  <a:lnTo>
                    <a:pt x="153" y="289"/>
                  </a:lnTo>
                  <a:lnTo>
                    <a:pt x="148" y="290"/>
                  </a:lnTo>
                  <a:lnTo>
                    <a:pt x="143" y="303"/>
                  </a:lnTo>
                  <a:lnTo>
                    <a:pt x="151" y="312"/>
                  </a:lnTo>
                  <a:lnTo>
                    <a:pt x="171" y="312"/>
                  </a:lnTo>
                  <a:lnTo>
                    <a:pt x="179" y="306"/>
                  </a:lnTo>
                  <a:lnTo>
                    <a:pt x="192" y="308"/>
                  </a:lnTo>
                  <a:lnTo>
                    <a:pt x="227" y="325"/>
                  </a:lnTo>
                  <a:lnTo>
                    <a:pt x="227" y="337"/>
                  </a:lnTo>
                  <a:lnTo>
                    <a:pt x="239" y="346"/>
                  </a:lnTo>
                  <a:lnTo>
                    <a:pt x="260" y="353"/>
                  </a:lnTo>
                  <a:lnTo>
                    <a:pt x="276" y="367"/>
                  </a:lnTo>
                  <a:lnTo>
                    <a:pt x="300" y="372"/>
                  </a:lnTo>
                  <a:lnTo>
                    <a:pt x="300" y="361"/>
                  </a:lnTo>
                  <a:lnTo>
                    <a:pt x="271" y="334"/>
                  </a:lnTo>
                  <a:lnTo>
                    <a:pt x="266" y="323"/>
                  </a:lnTo>
                  <a:lnTo>
                    <a:pt x="306" y="347"/>
                  </a:lnTo>
                  <a:lnTo>
                    <a:pt x="321" y="347"/>
                  </a:lnTo>
                  <a:lnTo>
                    <a:pt x="326" y="331"/>
                  </a:lnTo>
                  <a:lnTo>
                    <a:pt x="315" y="319"/>
                  </a:lnTo>
                  <a:lnTo>
                    <a:pt x="314" y="306"/>
                  </a:lnTo>
                  <a:lnTo>
                    <a:pt x="292" y="284"/>
                  </a:lnTo>
                  <a:lnTo>
                    <a:pt x="285" y="272"/>
                  </a:lnTo>
                  <a:lnTo>
                    <a:pt x="289" y="253"/>
                  </a:lnTo>
                  <a:lnTo>
                    <a:pt x="308" y="267"/>
                  </a:lnTo>
                  <a:lnTo>
                    <a:pt x="315" y="283"/>
                  </a:lnTo>
                  <a:lnTo>
                    <a:pt x="328" y="294"/>
                  </a:lnTo>
                  <a:lnTo>
                    <a:pt x="335" y="280"/>
                  </a:lnTo>
                  <a:lnTo>
                    <a:pt x="349" y="275"/>
                  </a:lnTo>
                  <a:lnTo>
                    <a:pt x="360" y="246"/>
                  </a:lnTo>
                  <a:lnTo>
                    <a:pt x="313" y="202"/>
                  </a:lnTo>
                  <a:lnTo>
                    <a:pt x="292" y="202"/>
                  </a:lnTo>
                  <a:lnTo>
                    <a:pt x="276" y="191"/>
                  </a:lnTo>
                  <a:lnTo>
                    <a:pt x="276" y="174"/>
                  </a:lnTo>
                  <a:lnTo>
                    <a:pt x="292" y="169"/>
                  </a:lnTo>
                  <a:lnTo>
                    <a:pt x="278" y="155"/>
                  </a:lnTo>
                  <a:lnTo>
                    <a:pt x="284" y="142"/>
                  </a:lnTo>
                  <a:lnTo>
                    <a:pt x="273" y="126"/>
                  </a:lnTo>
                  <a:lnTo>
                    <a:pt x="255" y="113"/>
                  </a:lnTo>
                  <a:lnTo>
                    <a:pt x="237" y="92"/>
                  </a:lnTo>
                  <a:lnTo>
                    <a:pt x="222" y="83"/>
                  </a:lnTo>
                  <a:lnTo>
                    <a:pt x="201" y="81"/>
                  </a:lnTo>
                  <a:lnTo>
                    <a:pt x="197" y="49"/>
                  </a:lnTo>
                  <a:lnTo>
                    <a:pt x="179" y="52"/>
                  </a:lnTo>
                  <a:lnTo>
                    <a:pt x="151" y="41"/>
                  </a:lnTo>
                  <a:lnTo>
                    <a:pt x="137" y="53"/>
                  </a:lnTo>
                  <a:lnTo>
                    <a:pt x="123" y="53"/>
                  </a:lnTo>
                  <a:lnTo>
                    <a:pt x="112" y="64"/>
                  </a:lnTo>
                  <a:lnTo>
                    <a:pt x="114" y="46"/>
                  </a:lnTo>
                  <a:lnTo>
                    <a:pt x="106" y="27"/>
                  </a:lnTo>
                  <a:lnTo>
                    <a:pt x="112" y="10"/>
                  </a:lnTo>
                  <a:lnTo>
                    <a:pt x="104" y="0"/>
                  </a:lnTo>
                  <a:lnTo>
                    <a:pt x="87" y="3"/>
                  </a:lnTo>
                  <a:lnTo>
                    <a:pt x="55" y="32"/>
                  </a:lnTo>
                  <a:lnTo>
                    <a:pt x="54" y="69"/>
                  </a:lnTo>
                  <a:lnTo>
                    <a:pt x="57" y="83"/>
                  </a:lnTo>
                  <a:lnTo>
                    <a:pt x="45" y="70"/>
                  </a:lnTo>
                  <a:lnTo>
                    <a:pt x="44" y="39"/>
                  </a:lnTo>
                  <a:lnTo>
                    <a:pt x="55" y="12"/>
                  </a:lnTo>
                  <a:lnTo>
                    <a:pt x="75" y="0"/>
                  </a:lnTo>
                  <a:lnTo>
                    <a:pt x="37" y="0"/>
                  </a:lnTo>
                  <a:lnTo>
                    <a:pt x="10" y="26"/>
                  </a:lnTo>
                  <a:lnTo>
                    <a:pt x="0" y="6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89" name="Freeform 54"/>
            <p:cNvSpPr>
              <a:spLocks/>
            </p:cNvSpPr>
            <p:nvPr/>
          </p:nvSpPr>
          <p:spPr bwMode="ltGray">
            <a:xfrm>
              <a:off x="7512965" y="2805302"/>
              <a:ext cx="107597" cy="82784"/>
            </a:xfrm>
            <a:custGeom>
              <a:avLst/>
              <a:gdLst>
                <a:gd name="T0" fmla="*/ 4 w 56"/>
                <a:gd name="T1" fmla="*/ 5 h 42"/>
                <a:gd name="T2" fmla="*/ 0 w 56"/>
                <a:gd name="T3" fmla="*/ 19 h 42"/>
                <a:gd name="T4" fmla="*/ 4 w 56"/>
                <a:gd name="T5" fmla="*/ 35 h 42"/>
                <a:gd name="T6" fmla="*/ 20 w 56"/>
                <a:gd name="T7" fmla="*/ 42 h 42"/>
                <a:gd name="T8" fmla="*/ 34 w 56"/>
                <a:gd name="T9" fmla="*/ 35 h 42"/>
                <a:gd name="T10" fmla="*/ 52 w 56"/>
                <a:gd name="T11" fmla="*/ 41 h 42"/>
                <a:gd name="T12" fmla="*/ 56 w 56"/>
                <a:gd name="T13" fmla="*/ 28 h 42"/>
                <a:gd name="T14" fmla="*/ 52 w 56"/>
                <a:gd name="T15" fmla="*/ 11 h 42"/>
                <a:gd name="T16" fmla="*/ 36 w 56"/>
                <a:gd name="T17" fmla="*/ 2 h 42"/>
                <a:gd name="T18" fmla="*/ 20 w 56"/>
                <a:gd name="T19" fmla="*/ 0 h 42"/>
                <a:gd name="T20" fmla="*/ 4 w 56"/>
                <a:gd name="T21" fmla="*/ 5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"/>
                <a:gd name="T34" fmla="*/ 0 h 42"/>
                <a:gd name="T35" fmla="*/ 56 w 56"/>
                <a:gd name="T36" fmla="*/ 42 h 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" h="42">
                  <a:moveTo>
                    <a:pt x="4" y="5"/>
                  </a:moveTo>
                  <a:lnTo>
                    <a:pt x="0" y="19"/>
                  </a:lnTo>
                  <a:lnTo>
                    <a:pt x="4" y="35"/>
                  </a:lnTo>
                  <a:lnTo>
                    <a:pt x="20" y="42"/>
                  </a:lnTo>
                  <a:lnTo>
                    <a:pt x="34" y="35"/>
                  </a:lnTo>
                  <a:lnTo>
                    <a:pt x="52" y="41"/>
                  </a:lnTo>
                  <a:lnTo>
                    <a:pt x="56" y="28"/>
                  </a:lnTo>
                  <a:lnTo>
                    <a:pt x="52" y="11"/>
                  </a:lnTo>
                  <a:lnTo>
                    <a:pt x="36" y="2"/>
                  </a:lnTo>
                  <a:lnTo>
                    <a:pt x="20" y="0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90" name="Freeform 55"/>
            <p:cNvSpPr>
              <a:spLocks/>
            </p:cNvSpPr>
            <p:nvPr/>
          </p:nvSpPr>
          <p:spPr bwMode="ltGray">
            <a:xfrm>
              <a:off x="7712788" y="1617667"/>
              <a:ext cx="1183571" cy="1996373"/>
            </a:xfrm>
            <a:custGeom>
              <a:avLst/>
              <a:gdLst>
                <a:gd name="T0" fmla="*/ 33 w 778"/>
                <a:gd name="T1" fmla="*/ 425 h 1040"/>
                <a:gd name="T2" fmla="*/ 23 w 778"/>
                <a:gd name="T3" fmla="*/ 473 h 1040"/>
                <a:gd name="T4" fmla="*/ 56 w 778"/>
                <a:gd name="T5" fmla="*/ 515 h 1040"/>
                <a:gd name="T6" fmla="*/ 143 w 778"/>
                <a:gd name="T7" fmla="*/ 515 h 1040"/>
                <a:gd name="T8" fmla="*/ 208 w 778"/>
                <a:gd name="T9" fmla="*/ 591 h 1040"/>
                <a:gd name="T10" fmla="*/ 216 w 778"/>
                <a:gd name="T11" fmla="*/ 668 h 1040"/>
                <a:gd name="T12" fmla="*/ 223 w 778"/>
                <a:gd name="T13" fmla="*/ 712 h 1040"/>
                <a:gd name="T14" fmla="*/ 256 w 778"/>
                <a:gd name="T15" fmla="*/ 721 h 1040"/>
                <a:gd name="T16" fmla="*/ 237 w 778"/>
                <a:gd name="T17" fmla="*/ 732 h 1040"/>
                <a:gd name="T18" fmla="*/ 244 w 778"/>
                <a:gd name="T19" fmla="*/ 784 h 1040"/>
                <a:gd name="T20" fmla="*/ 280 w 778"/>
                <a:gd name="T21" fmla="*/ 783 h 1040"/>
                <a:gd name="T22" fmla="*/ 249 w 778"/>
                <a:gd name="T23" fmla="*/ 820 h 1040"/>
                <a:gd name="T24" fmla="*/ 266 w 778"/>
                <a:gd name="T25" fmla="*/ 930 h 1040"/>
                <a:gd name="T26" fmla="*/ 346 w 778"/>
                <a:gd name="T27" fmla="*/ 1023 h 1040"/>
                <a:gd name="T28" fmla="*/ 394 w 778"/>
                <a:gd name="T29" fmla="*/ 989 h 1040"/>
                <a:gd name="T30" fmla="*/ 413 w 778"/>
                <a:gd name="T31" fmla="*/ 924 h 1040"/>
                <a:gd name="T32" fmla="*/ 423 w 778"/>
                <a:gd name="T33" fmla="*/ 897 h 1040"/>
                <a:gd name="T34" fmla="*/ 528 w 778"/>
                <a:gd name="T35" fmla="*/ 820 h 1040"/>
                <a:gd name="T36" fmla="*/ 632 w 778"/>
                <a:gd name="T37" fmla="*/ 769 h 1040"/>
                <a:gd name="T38" fmla="*/ 592 w 778"/>
                <a:gd name="T39" fmla="*/ 756 h 1040"/>
                <a:gd name="T40" fmla="*/ 603 w 778"/>
                <a:gd name="T41" fmla="*/ 721 h 1040"/>
                <a:gd name="T42" fmla="*/ 632 w 778"/>
                <a:gd name="T43" fmla="*/ 747 h 1040"/>
                <a:gd name="T44" fmla="*/ 613 w 778"/>
                <a:gd name="T45" fmla="*/ 671 h 1040"/>
                <a:gd name="T46" fmla="*/ 634 w 778"/>
                <a:gd name="T47" fmla="*/ 650 h 1040"/>
                <a:gd name="T48" fmla="*/ 668 w 778"/>
                <a:gd name="T49" fmla="*/ 618 h 1040"/>
                <a:gd name="T50" fmla="*/ 687 w 778"/>
                <a:gd name="T51" fmla="*/ 584 h 1040"/>
                <a:gd name="T52" fmla="*/ 672 w 778"/>
                <a:gd name="T53" fmla="*/ 513 h 1040"/>
                <a:gd name="T54" fmla="*/ 668 w 778"/>
                <a:gd name="T55" fmla="*/ 478 h 1040"/>
                <a:gd name="T56" fmla="*/ 676 w 778"/>
                <a:gd name="T57" fmla="*/ 425 h 1040"/>
                <a:gd name="T58" fmla="*/ 725 w 778"/>
                <a:gd name="T59" fmla="*/ 270 h 1040"/>
                <a:gd name="T60" fmla="*/ 718 w 778"/>
                <a:gd name="T61" fmla="*/ 168 h 1040"/>
                <a:gd name="T62" fmla="*/ 641 w 778"/>
                <a:gd name="T63" fmla="*/ 222 h 1040"/>
                <a:gd name="T64" fmla="*/ 656 w 778"/>
                <a:gd name="T65" fmla="*/ 168 h 1040"/>
                <a:gd name="T66" fmla="*/ 625 w 778"/>
                <a:gd name="T67" fmla="*/ 173 h 1040"/>
                <a:gd name="T68" fmla="*/ 547 w 778"/>
                <a:gd name="T69" fmla="*/ 146 h 1040"/>
                <a:gd name="T70" fmla="*/ 645 w 778"/>
                <a:gd name="T71" fmla="*/ 125 h 1040"/>
                <a:gd name="T72" fmla="*/ 621 w 778"/>
                <a:gd name="T73" fmla="*/ 65 h 1040"/>
                <a:gd name="T74" fmla="*/ 470 w 778"/>
                <a:gd name="T75" fmla="*/ 0 h 1040"/>
                <a:gd name="T76" fmla="*/ 325 w 778"/>
                <a:gd name="T77" fmla="*/ 117 h 1040"/>
                <a:gd name="T78" fmla="*/ 234 w 778"/>
                <a:gd name="T79" fmla="*/ 124 h 1040"/>
                <a:gd name="T80" fmla="*/ 148 w 778"/>
                <a:gd name="T81" fmla="*/ 198 h 1040"/>
                <a:gd name="T82" fmla="*/ 78 w 778"/>
                <a:gd name="T83" fmla="*/ 263 h 1040"/>
                <a:gd name="T84" fmla="*/ 107 w 778"/>
                <a:gd name="T85" fmla="*/ 316 h 1040"/>
                <a:gd name="T86" fmla="*/ 8 w 778"/>
                <a:gd name="T87" fmla="*/ 387 h 10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78"/>
                <a:gd name="T133" fmla="*/ 0 h 1040"/>
                <a:gd name="T134" fmla="*/ 778 w 778"/>
                <a:gd name="T135" fmla="*/ 1040 h 104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78" h="1040">
                  <a:moveTo>
                    <a:pt x="0" y="412"/>
                  </a:moveTo>
                  <a:lnTo>
                    <a:pt x="16" y="427"/>
                  </a:lnTo>
                  <a:lnTo>
                    <a:pt x="33" y="425"/>
                  </a:lnTo>
                  <a:lnTo>
                    <a:pt x="37" y="442"/>
                  </a:lnTo>
                  <a:lnTo>
                    <a:pt x="58" y="455"/>
                  </a:lnTo>
                  <a:lnTo>
                    <a:pt x="23" y="473"/>
                  </a:lnTo>
                  <a:lnTo>
                    <a:pt x="53" y="495"/>
                  </a:lnTo>
                  <a:lnTo>
                    <a:pt x="42" y="504"/>
                  </a:lnTo>
                  <a:lnTo>
                    <a:pt x="56" y="515"/>
                  </a:lnTo>
                  <a:lnTo>
                    <a:pt x="81" y="526"/>
                  </a:lnTo>
                  <a:lnTo>
                    <a:pt x="96" y="515"/>
                  </a:lnTo>
                  <a:lnTo>
                    <a:pt x="143" y="515"/>
                  </a:lnTo>
                  <a:lnTo>
                    <a:pt x="185" y="537"/>
                  </a:lnTo>
                  <a:lnTo>
                    <a:pt x="185" y="554"/>
                  </a:lnTo>
                  <a:lnTo>
                    <a:pt x="208" y="591"/>
                  </a:lnTo>
                  <a:lnTo>
                    <a:pt x="208" y="611"/>
                  </a:lnTo>
                  <a:lnTo>
                    <a:pt x="219" y="629"/>
                  </a:lnTo>
                  <a:lnTo>
                    <a:pt x="216" y="668"/>
                  </a:lnTo>
                  <a:lnTo>
                    <a:pt x="223" y="683"/>
                  </a:lnTo>
                  <a:lnTo>
                    <a:pt x="217" y="702"/>
                  </a:lnTo>
                  <a:lnTo>
                    <a:pt x="223" y="712"/>
                  </a:lnTo>
                  <a:lnTo>
                    <a:pt x="239" y="712"/>
                  </a:lnTo>
                  <a:lnTo>
                    <a:pt x="249" y="699"/>
                  </a:lnTo>
                  <a:lnTo>
                    <a:pt x="256" y="721"/>
                  </a:lnTo>
                  <a:lnTo>
                    <a:pt x="271" y="726"/>
                  </a:lnTo>
                  <a:lnTo>
                    <a:pt x="274" y="743"/>
                  </a:lnTo>
                  <a:lnTo>
                    <a:pt x="237" y="732"/>
                  </a:lnTo>
                  <a:lnTo>
                    <a:pt x="233" y="753"/>
                  </a:lnTo>
                  <a:lnTo>
                    <a:pt x="230" y="772"/>
                  </a:lnTo>
                  <a:lnTo>
                    <a:pt x="244" y="784"/>
                  </a:lnTo>
                  <a:lnTo>
                    <a:pt x="264" y="778"/>
                  </a:lnTo>
                  <a:lnTo>
                    <a:pt x="274" y="763"/>
                  </a:lnTo>
                  <a:lnTo>
                    <a:pt x="280" y="783"/>
                  </a:lnTo>
                  <a:lnTo>
                    <a:pt x="279" y="807"/>
                  </a:lnTo>
                  <a:lnTo>
                    <a:pt x="258" y="807"/>
                  </a:lnTo>
                  <a:lnTo>
                    <a:pt x="249" y="820"/>
                  </a:lnTo>
                  <a:lnTo>
                    <a:pt x="246" y="885"/>
                  </a:lnTo>
                  <a:lnTo>
                    <a:pt x="262" y="897"/>
                  </a:lnTo>
                  <a:lnTo>
                    <a:pt x="266" y="930"/>
                  </a:lnTo>
                  <a:lnTo>
                    <a:pt x="303" y="1003"/>
                  </a:lnTo>
                  <a:lnTo>
                    <a:pt x="316" y="1018"/>
                  </a:lnTo>
                  <a:lnTo>
                    <a:pt x="346" y="1023"/>
                  </a:lnTo>
                  <a:lnTo>
                    <a:pt x="368" y="1040"/>
                  </a:lnTo>
                  <a:lnTo>
                    <a:pt x="376" y="1036"/>
                  </a:lnTo>
                  <a:lnTo>
                    <a:pt x="394" y="989"/>
                  </a:lnTo>
                  <a:lnTo>
                    <a:pt x="388" y="972"/>
                  </a:lnTo>
                  <a:lnTo>
                    <a:pt x="408" y="951"/>
                  </a:lnTo>
                  <a:lnTo>
                    <a:pt x="413" y="924"/>
                  </a:lnTo>
                  <a:lnTo>
                    <a:pt x="405" y="907"/>
                  </a:lnTo>
                  <a:lnTo>
                    <a:pt x="418" y="909"/>
                  </a:lnTo>
                  <a:lnTo>
                    <a:pt x="423" y="897"/>
                  </a:lnTo>
                  <a:lnTo>
                    <a:pt x="455" y="894"/>
                  </a:lnTo>
                  <a:lnTo>
                    <a:pt x="472" y="885"/>
                  </a:lnTo>
                  <a:lnTo>
                    <a:pt x="528" y="820"/>
                  </a:lnTo>
                  <a:lnTo>
                    <a:pt x="545" y="820"/>
                  </a:lnTo>
                  <a:lnTo>
                    <a:pt x="577" y="807"/>
                  </a:lnTo>
                  <a:lnTo>
                    <a:pt x="632" y="769"/>
                  </a:lnTo>
                  <a:lnTo>
                    <a:pt x="641" y="759"/>
                  </a:lnTo>
                  <a:lnTo>
                    <a:pt x="607" y="747"/>
                  </a:lnTo>
                  <a:lnTo>
                    <a:pt x="592" y="756"/>
                  </a:lnTo>
                  <a:lnTo>
                    <a:pt x="592" y="747"/>
                  </a:lnTo>
                  <a:lnTo>
                    <a:pt x="605" y="738"/>
                  </a:lnTo>
                  <a:lnTo>
                    <a:pt x="603" y="721"/>
                  </a:lnTo>
                  <a:lnTo>
                    <a:pt x="614" y="715"/>
                  </a:lnTo>
                  <a:lnTo>
                    <a:pt x="621" y="741"/>
                  </a:lnTo>
                  <a:lnTo>
                    <a:pt x="632" y="747"/>
                  </a:lnTo>
                  <a:lnTo>
                    <a:pt x="650" y="743"/>
                  </a:lnTo>
                  <a:lnTo>
                    <a:pt x="650" y="712"/>
                  </a:lnTo>
                  <a:lnTo>
                    <a:pt x="613" y="671"/>
                  </a:lnTo>
                  <a:lnTo>
                    <a:pt x="646" y="687"/>
                  </a:lnTo>
                  <a:lnTo>
                    <a:pt x="646" y="655"/>
                  </a:lnTo>
                  <a:lnTo>
                    <a:pt x="634" y="650"/>
                  </a:lnTo>
                  <a:lnTo>
                    <a:pt x="652" y="636"/>
                  </a:lnTo>
                  <a:lnTo>
                    <a:pt x="668" y="633"/>
                  </a:lnTo>
                  <a:lnTo>
                    <a:pt x="668" y="618"/>
                  </a:lnTo>
                  <a:lnTo>
                    <a:pt x="653" y="611"/>
                  </a:lnTo>
                  <a:lnTo>
                    <a:pt x="681" y="601"/>
                  </a:lnTo>
                  <a:lnTo>
                    <a:pt x="687" y="584"/>
                  </a:lnTo>
                  <a:lnTo>
                    <a:pt x="671" y="584"/>
                  </a:lnTo>
                  <a:lnTo>
                    <a:pt x="680" y="559"/>
                  </a:lnTo>
                  <a:lnTo>
                    <a:pt x="672" y="513"/>
                  </a:lnTo>
                  <a:lnTo>
                    <a:pt x="653" y="507"/>
                  </a:lnTo>
                  <a:lnTo>
                    <a:pt x="653" y="490"/>
                  </a:lnTo>
                  <a:lnTo>
                    <a:pt x="668" y="478"/>
                  </a:lnTo>
                  <a:lnTo>
                    <a:pt x="691" y="486"/>
                  </a:lnTo>
                  <a:lnTo>
                    <a:pt x="695" y="469"/>
                  </a:lnTo>
                  <a:lnTo>
                    <a:pt x="676" y="425"/>
                  </a:lnTo>
                  <a:lnTo>
                    <a:pt x="682" y="396"/>
                  </a:lnTo>
                  <a:lnTo>
                    <a:pt x="679" y="373"/>
                  </a:lnTo>
                  <a:lnTo>
                    <a:pt x="725" y="270"/>
                  </a:lnTo>
                  <a:lnTo>
                    <a:pt x="778" y="205"/>
                  </a:lnTo>
                  <a:lnTo>
                    <a:pt x="758" y="177"/>
                  </a:lnTo>
                  <a:lnTo>
                    <a:pt x="718" y="168"/>
                  </a:lnTo>
                  <a:lnTo>
                    <a:pt x="695" y="193"/>
                  </a:lnTo>
                  <a:lnTo>
                    <a:pt x="679" y="184"/>
                  </a:lnTo>
                  <a:lnTo>
                    <a:pt x="641" y="222"/>
                  </a:lnTo>
                  <a:lnTo>
                    <a:pt x="612" y="236"/>
                  </a:lnTo>
                  <a:lnTo>
                    <a:pt x="625" y="202"/>
                  </a:lnTo>
                  <a:lnTo>
                    <a:pt x="656" y="168"/>
                  </a:lnTo>
                  <a:lnTo>
                    <a:pt x="651" y="146"/>
                  </a:lnTo>
                  <a:lnTo>
                    <a:pt x="625" y="149"/>
                  </a:lnTo>
                  <a:lnTo>
                    <a:pt x="625" y="173"/>
                  </a:lnTo>
                  <a:lnTo>
                    <a:pt x="603" y="177"/>
                  </a:lnTo>
                  <a:lnTo>
                    <a:pt x="603" y="146"/>
                  </a:lnTo>
                  <a:lnTo>
                    <a:pt x="547" y="146"/>
                  </a:lnTo>
                  <a:lnTo>
                    <a:pt x="567" y="131"/>
                  </a:lnTo>
                  <a:lnTo>
                    <a:pt x="601" y="133"/>
                  </a:lnTo>
                  <a:lnTo>
                    <a:pt x="645" y="125"/>
                  </a:lnTo>
                  <a:lnTo>
                    <a:pt x="672" y="102"/>
                  </a:lnTo>
                  <a:lnTo>
                    <a:pt x="651" y="78"/>
                  </a:lnTo>
                  <a:lnTo>
                    <a:pt x="621" y="65"/>
                  </a:lnTo>
                  <a:lnTo>
                    <a:pt x="612" y="39"/>
                  </a:lnTo>
                  <a:lnTo>
                    <a:pt x="579" y="9"/>
                  </a:lnTo>
                  <a:lnTo>
                    <a:pt x="470" y="0"/>
                  </a:lnTo>
                  <a:lnTo>
                    <a:pt x="367" y="44"/>
                  </a:lnTo>
                  <a:lnTo>
                    <a:pt x="336" y="80"/>
                  </a:lnTo>
                  <a:lnTo>
                    <a:pt x="325" y="117"/>
                  </a:lnTo>
                  <a:lnTo>
                    <a:pt x="285" y="111"/>
                  </a:lnTo>
                  <a:lnTo>
                    <a:pt x="274" y="152"/>
                  </a:lnTo>
                  <a:lnTo>
                    <a:pt x="234" y="124"/>
                  </a:lnTo>
                  <a:lnTo>
                    <a:pt x="173" y="146"/>
                  </a:lnTo>
                  <a:lnTo>
                    <a:pt x="139" y="173"/>
                  </a:lnTo>
                  <a:lnTo>
                    <a:pt x="148" y="198"/>
                  </a:lnTo>
                  <a:lnTo>
                    <a:pt x="140" y="220"/>
                  </a:lnTo>
                  <a:lnTo>
                    <a:pt x="117" y="215"/>
                  </a:lnTo>
                  <a:lnTo>
                    <a:pt x="78" y="263"/>
                  </a:lnTo>
                  <a:lnTo>
                    <a:pt x="66" y="294"/>
                  </a:lnTo>
                  <a:lnTo>
                    <a:pt x="100" y="294"/>
                  </a:lnTo>
                  <a:lnTo>
                    <a:pt x="107" y="316"/>
                  </a:lnTo>
                  <a:lnTo>
                    <a:pt x="91" y="351"/>
                  </a:lnTo>
                  <a:lnTo>
                    <a:pt x="54" y="361"/>
                  </a:lnTo>
                  <a:lnTo>
                    <a:pt x="8" y="387"/>
                  </a:lnTo>
                  <a:lnTo>
                    <a:pt x="0" y="412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91" name="Freeform 56"/>
            <p:cNvSpPr>
              <a:spLocks/>
            </p:cNvSpPr>
            <p:nvPr/>
          </p:nvSpPr>
          <p:spPr bwMode="ltGray">
            <a:xfrm>
              <a:off x="7136374" y="2658838"/>
              <a:ext cx="73011" cy="73231"/>
            </a:xfrm>
            <a:custGeom>
              <a:avLst/>
              <a:gdLst>
                <a:gd name="T0" fmla="*/ 0 w 37"/>
                <a:gd name="T1" fmla="*/ 23 h 38"/>
                <a:gd name="T2" fmla="*/ 37 w 37"/>
                <a:gd name="T3" fmla="*/ 38 h 38"/>
                <a:gd name="T4" fmla="*/ 37 w 37"/>
                <a:gd name="T5" fmla="*/ 15 h 38"/>
                <a:gd name="T6" fmla="*/ 27 w 37"/>
                <a:gd name="T7" fmla="*/ 0 h 38"/>
                <a:gd name="T8" fmla="*/ 12 w 37"/>
                <a:gd name="T9" fmla="*/ 0 h 38"/>
                <a:gd name="T10" fmla="*/ 0 w 37"/>
                <a:gd name="T11" fmla="*/ 23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"/>
                <a:gd name="T19" fmla="*/ 0 h 38"/>
                <a:gd name="T20" fmla="*/ 37 w 37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" h="38">
                  <a:moveTo>
                    <a:pt x="0" y="23"/>
                  </a:moveTo>
                  <a:lnTo>
                    <a:pt x="37" y="38"/>
                  </a:lnTo>
                  <a:lnTo>
                    <a:pt x="37" y="15"/>
                  </a:lnTo>
                  <a:lnTo>
                    <a:pt x="27" y="0"/>
                  </a:lnTo>
                  <a:lnTo>
                    <a:pt x="12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92" name="Freeform 57"/>
            <p:cNvSpPr>
              <a:spLocks/>
            </p:cNvSpPr>
            <p:nvPr/>
          </p:nvSpPr>
          <p:spPr bwMode="ltGray">
            <a:xfrm>
              <a:off x="7140216" y="2521925"/>
              <a:ext cx="403491" cy="232433"/>
            </a:xfrm>
            <a:custGeom>
              <a:avLst/>
              <a:gdLst>
                <a:gd name="T0" fmla="*/ 2 w 210"/>
                <a:gd name="T1" fmla="*/ 0 h 123"/>
                <a:gd name="T2" fmla="*/ 0 w 210"/>
                <a:gd name="T3" fmla="*/ 19 h 123"/>
                <a:gd name="T4" fmla="*/ 16 w 210"/>
                <a:gd name="T5" fmla="*/ 39 h 123"/>
                <a:gd name="T6" fmla="*/ 39 w 210"/>
                <a:gd name="T7" fmla="*/ 34 h 123"/>
                <a:gd name="T8" fmla="*/ 53 w 210"/>
                <a:gd name="T9" fmla="*/ 47 h 123"/>
                <a:gd name="T10" fmla="*/ 54 w 210"/>
                <a:gd name="T11" fmla="*/ 109 h 123"/>
                <a:gd name="T12" fmla="*/ 126 w 210"/>
                <a:gd name="T13" fmla="*/ 123 h 123"/>
                <a:gd name="T14" fmla="*/ 147 w 210"/>
                <a:gd name="T15" fmla="*/ 123 h 123"/>
                <a:gd name="T16" fmla="*/ 160 w 210"/>
                <a:gd name="T17" fmla="*/ 109 h 123"/>
                <a:gd name="T18" fmla="*/ 179 w 210"/>
                <a:gd name="T19" fmla="*/ 119 h 123"/>
                <a:gd name="T20" fmla="*/ 201 w 210"/>
                <a:gd name="T21" fmla="*/ 112 h 123"/>
                <a:gd name="T22" fmla="*/ 210 w 210"/>
                <a:gd name="T23" fmla="*/ 76 h 123"/>
                <a:gd name="T24" fmla="*/ 187 w 210"/>
                <a:gd name="T25" fmla="*/ 64 h 123"/>
                <a:gd name="T26" fmla="*/ 145 w 210"/>
                <a:gd name="T27" fmla="*/ 60 h 123"/>
                <a:gd name="T28" fmla="*/ 121 w 210"/>
                <a:gd name="T29" fmla="*/ 71 h 123"/>
                <a:gd name="T30" fmla="*/ 96 w 210"/>
                <a:gd name="T31" fmla="*/ 64 h 123"/>
                <a:gd name="T32" fmla="*/ 77 w 210"/>
                <a:gd name="T33" fmla="*/ 53 h 123"/>
                <a:gd name="T34" fmla="*/ 84 w 210"/>
                <a:gd name="T35" fmla="*/ 43 h 123"/>
                <a:gd name="T36" fmla="*/ 63 w 210"/>
                <a:gd name="T37" fmla="*/ 20 h 123"/>
                <a:gd name="T38" fmla="*/ 42 w 210"/>
                <a:gd name="T39" fmla="*/ 20 h 123"/>
                <a:gd name="T40" fmla="*/ 25 w 210"/>
                <a:gd name="T41" fmla="*/ 6 h 123"/>
                <a:gd name="T42" fmla="*/ 2 w 210"/>
                <a:gd name="T43" fmla="*/ 0 h 1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10"/>
                <a:gd name="T67" fmla="*/ 0 h 123"/>
                <a:gd name="T68" fmla="*/ 210 w 210"/>
                <a:gd name="T69" fmla="*/ 123 h 12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10" h="123">
                  <a:moveTo>
                    <a:pt x="2" y="0"/>
                  </a:moveTo>
                  <a:lnTo>
                    <a:pt x="0" y="19"/>
                  </a:lnTo>
                  <a:lnTo>
                    <a:pt x="16" y="39"/>
                  </a:lnTo>
                  <a:lnTo>
                    <a:pt x="39" y="34"/>
                  </a:lnTo>
                  <a:lnTo>
                    <a:pt x="53" y="47"/>
                  </a:lnTo>
                  <a:lnTo>
                    <a:pt x="54" y="109"/>
                  </a:lnTo>
                  <a:lnTo>
                    <a:pt x="126" y="123"/>
                  </a:lnTo>
                  <a:lnTo>
                    <a:pt x="147" y="123"/>
                  </a:lnTo>
                  <a:lnTo>
                    <a:pt x="160" y="109"/>
                  </a:lnTo>
                  <a:lnTo>
                    <a:pt x="179" y="119"/>
                  </a:lnTo>
                  <a:lnTo>
                    <a:pt x="201" y="112"/>
                  </a:lnTo>
                  <a:lnTo>
                    <a:pt x="210" y="76"/>
                  </a:lnTo>
                  <a:lnTo>
                    <a:pt x="187" y="64"/>
                  </a:lnTo>
                  <a:lnTo>
                    <a:pt x="145" y="60"/>
                  </a:lnTo>
                  <a:lnTo>
                    <a:pt x="121" y="71"/>
                  </a:lnTo>
                  <a:lnTo>
                    <a:pt x="96" y="64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63" y="20"/>
                  </a:lnTo>
                  <a:lnTo>
                    <a:pt x="42" y="20"/>
                  </a:lnTo>
                  <a:lnTo>
                    <a:pt x="25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93" name="Freeform 58"/>
            <p:cNvSpPr>
              <a:spLocks/>
            </p:cNvSpPr>
            <p:nvPr/>
          </p:nvSpPr>
          <p:spPr bwMode="ltGray">
            <a:xfrm>
              <a:off x="7174802" y="2028405"/>
              <a:ext cx="219036" cy="378896"/>
            </a:xfrm>
            <a:custGeom>
              <a:avLst/>
              <a:gdLst>
                <a:gd name="T0" fmla="*/ 0 w 114"/>
                <a:gd name="T1" fmla="*/ 87 h 199"/>
                <a:gd name="T2" fmla="*/ 23 w 114"/>
                <a:gd name="T3" fmla="*/ 130 h 199"/>
                <a:gd name="T4" fmla="*/ 15 w 114"/>
                <a:gd name="T5" fmla="*/ 151 h 199"/>
                <a:gd name="T6" fmla="*/ 20 w 114"/>
                <a:gd name="T7" fmla="*/ 177 h 199"/>
                <a:gd name="T8" fmla="*/ 37 w 114"/>
                <a:gd name="T9" fmla="*/ 199 h 199"/>
                <a:gd name="T10" fmla="*/ 72 w 114"/>
                <a:gd name="T11" fmla="*/ 199 h 199"/>
                <a:gd name="T12" fmla="*/ 97 w 114"/>
                <a:gd name="T13" fmla="*/ 150 h 199"/>
                <a:gd name="T14" fmla="*/ 114 w 114"/>
                <a:gd name="T15" fmla="*/ 135 h 199"/>
                <a:gd name="T16" fmla="*/ 114 w 114"/>
                <a:gd name="T17" fmla="*/ 110 h 199"/>
                <a:gd name="T18" fmla="*/ 91 w 114"/>
                <a:gd name="T19" fmla="*/ 103 h 199"/>
                <a:gd name="T20" fmla="*/ 99 w 114"/>
                <a:gd name="T21" fmla="*/ 76 h 199"/>
                <a:gd name="T22" fmla="*/ 87 w 114"/>
                <a:gd name="T23" fmla="*/ 59 h 199"/>
                <a:gd name="T24" fmla="*/ 59 w 114"/>
                <a:gd name="T25" fmla="*/ 53 h 199"/>
                <a:gd name="T26" fmla="*/ 45 w 114"/>
                <a:gd name="T27" fmla="*/ 33 h 199"/>
                <a:gd name="T28" fmla="*/ 37 w 114"/>
                <a:gd name="T29" fmla="*/ 0 h 199"/>
                <a:gd name="T30" fmla="*/ 16 w 114"/>
                <a:gd name="T31" fmla="*/ 0 h 199"/>
                <a:gd name="T32" fmla="*/ 14 w 114"/>
                <a:gd name="T33" fmla="*/ 33 h 199"/>
                <a:gd name="T34" fmla="*/ 0 w 114"/>
                <a:gd name="T35" fmla="*/ 57 h 199"/>
                <a:gd name="T36" fmla="*/ 0 w 114"/>
                <a:gd name="T37" fmla="*/ 87 h 19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4"/>
                <a:gd name="T58" fmla="*/ 0 h 199"/>
                <a:gd name="T59" fmla="*/ 114 w 114"/>
                <a:gd name="T60" fmla="*/ 199 h 19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4" h="199">
                  <a:moveTo>
                    <a:pt x="0" y="87"/>
                  </a:moveTo>
                  <a:lnTo>
                    <a:pt x="23" y="130"/>
                  </a:lnTo>
                  <a:lnTo>
                    <a:pt x="15" y="151"/>
                  </a:lnTo>
                  <a:lnTo>
                    <a:pt x="20" y="177"/>
                  </a:lnTo>
                  <a:lnTo>
                    <a:pt x="37" y="199"/>
                  </a:lnTo>
                  <a:lnTo>
                    <a:pt x="72" y="199"/>
                  </a:lnTo>
                  <a:lnTo>
                    <a:pt x="97" y="150"/>
                  </a:lnTo>
                  <a:lnTo>
                    <a:pt x="114" y="135"/>
                  </a:lnTo>
                  <a:lnTo>
                    <a:pt x="114" y="110"/>
                  </a:lnTo>
                  <a:lnTo>
                    <a:pt x="91" y="103"/>
                  </a:lnTo>
                  <a:lnTo>
                    <a:pt x="99" y="76"/>
                  </a:lnTo>
                  <a:lnTo>
                    <a:pt x="87" y="59"/>
                  </a:lnTo>
                  <a:lnTo>
                    <a:pt x="59" y="53"/>
                  </a:lnTo>
                  <a:lnTo>
                    <a:pt x="45" y="33"/>
                  </a:lnTo>
                  <a:lnTo>
                    <a:pt x="37" y="0"/>
                  </a:lnTo>
                  <a:lnTo>
                    <a:pt x="16" y="0"/>
                  </a:lnTo>
                  <a:lnTo>
                    <a:pt x="14" y="33"/>
                  </a:lnTo>
                  <a:lnTo>
                    <a:pt x="0" y="5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94" name="Freeform 59"/>
            <p:cNvSpPr>
              <a:spLocks/>
            </p:cNvSpPr>
            <p:nvPr/>
          </p:nvSpPr>
          <p:spPr bwMode="ltGray">
            <a:xfrm>
              <a:off x="7282399" y="1719555"/>
              <a:ext cx="634054" cy="878786"/>
            </a:xfrm>
            <a:custGeom>
              <a:avLst/>
              <a:gdLst>
                <a:gd name="T0" fmla="*/ 0 w 372"/>
                <a:gd name="T1" fmla="*/ 136 h 458"/>
                <a:gd name="T2" fmla="*/ 5 w 372"/>
                <a:gd name="T3" fmla="*/ 174 h 458"/>
                <a:gd name="T4" fmla="*/ 27 w 372"/>
                <a:gd name="T5" fmla="*/ 198 h 458"/>
                <a:gd name="T6" fmla="*/ 62 w 372"/>
                <a:gd name="T7" fmla="*/ 198 h 458"/>
                <a:gd name="T8" fmla="*/ 89 w 372"/>
                <a:gd name="T9" fmla="*/ 188 h 458"/>
                <a:gd name="T10" fmla="*/ 162 w 372"/>
                <a:gd name="T11" fmla="*/ 180 h 458"/>
                <a:gd name="T12" fmla="*/ 139 w 372"/>
                <a:gd name="T13" fmla="*/ 201 h 458"/>
                <a:gd name="T14" fmla="*/ 100 w 372"/>
                <a:gd name="T15" fmla="*/ 211 h 458"/>
                <a:gd name="T16" fmla="*/ 86 w 372"/>
                <a:gd name="T17" fmla="*/ 227 h 458"/>
                <a:gd name="T18" fmla="*/ 59 w 372"/>
                <a:gd name="T19" fmla="*/ 215 h 458"/>
                <a:gd name="T20" fmla="*/ 48 w 372"/>
                <a:gd name="T21" fmla="*/ 252 h 458"/>
                <a:gd name="T22" fmla="*/ 67 w 372"/>
                <a:gd name="T23" fmla="*/ 262 h 458"/>
                <a:gd name="T24" fmla="*/ 75 w 372"/>
                <a:gd name="T25" fmla="*/ 315 h 458"/>
                <a:gd name="T26" fmla="*/ 57 w 372"/>
                <a:gd name="T27" fmla="*/ 322 h 458"/>
                <a:gd name="T28" fmla="*/ 35 w 372"/>
                <a:gd name="T29" fmla="*/ 355 h 458"/>
                <a:gd name="T30" fmla="*/ 62 w 372"/>
                <a:gd name="T31" fmla="*/ 368 h 458"/>
                <a:gd name="T32" fmla="*/ 31 w 372"/>
                <a:gd name="T33" fmla="*/ 373 h 458"/>
                <a:gd name="T34" fmla="*/ 31 w 372"/>
                <a:gd name="T35" fmla="*/ 396 h 458"/>
                <a:gd name="T36" fmla="*/ 42 w 372"/>
                <a:gd name="T37" fmla="*/ 404 h 458"/>
                <a:gd name="T38" fmla="*/ 12 w 372"/>
                <a:gd name="T39" fmla="*/ 426 h 458"/>
                <a:gd name="T40" fmla="*/ 12 w 372"/>
                <a:gd name="T41" fmla="*/ 446 h 458"/>
                <a:gd name="T42" fmla="*/ 67 w 372"/>
                <a:gd name="T43" fmla="*/ 455 h 458"/>
                <a:gd name="T44" fmla="*/ 82 w 372"/>
                <a:gd name="T45" fmla="*/ 446 h 458"/>
                <a:gd name="T46" fmla="*/ 100 w 372"/>
                <a:gd name="T47" fmla="*/ 450 h 458"/>
                <a:gd name="T48" fmla="*/ 113 w 372"/>
                <a:gd name="T49" fmla="*/ 442 h 458"/>
                <a:gd name="T50" fmla="*/ 120 w 372"/>
                <a:gd name="T51" fmla="*/ 458 h 458"/>
                <a:gd name="T52" fmla="*/ 145 w 372"/>
                <a:gd name="T53" fmla="*/ 446 h 458"/>
                <a:gd name="T54" fmla="*/ 161 w 372"/>
                <a:gd name="T55" fmla="*/ 426 h 458"/>
                <a:gd name="T56" fmla="*/ 143 w 372"/>
                <a:gd name="T57" fmla="*/ 404 h 458"/>
                <a:gd name="T58" fmla="*/ 162 w 372"/>
                <a:gd name="T59" fmla="*/ 386 h 458"/>
                <a:gd name="T60" fmla="*/ 158 w 372"/>
                <a:gd name="T61" fmla="*/ 368 h 458"/>
                <a:gd name="T62" fmla="*/ 186 w 372"/>
                <a:gd name="T63" fmla="*/ 363 h 458"/>
                <a:gd name="T64" fmla="*/ 209 w 372"/>
                <a:gd name="T65" fmla="*/ 276 h 458"/>
                <a:gd name="T66" fmla="*/ 240 w 372"/>
                <a:gd name="T67" fmla="*/ 261 h 458"/>
                <a:gd name="T68" fmla="*/ 275 w 372"/>
                <a:gd name="T69" fmla="*/ 203 h 458"/>
                <a:gd name="T70" fmla="*/ 332 w 372"/>
                <a:gd name="T71" fmla="*/ 142 h 458"/>
                <a:gd name="T72" fmla="*/ 333 w 372"/>
                <a:gd name="T73" fmla="*/ 123 h 458"/>
                <a:gd name="T74" fmla="*/ 372 w 372"/>
                <a:gd name="T75" fmla="*/ 79 h 458"/>
                <a:gd name="T76" fmla="*/ 372 w 372"/>
                <a:gd name="T77" fmla="*/ 61 h 458"/>
                <a:gd name="T78" fmla="*/ 349 w 372"/>
                <a:gd name="T79" fmla="*/ 49 h 458"/>
                <a:gd name="T80" fmla="*/ 331 w 372"/>
                <a:gd name="T81" fmla="*/ 26 h 458"/>
                <a:gd name="T82" fmla="*/ 264 w 372"/>
                <a:gd name="T83" fmla="*/ 0 h 458"/>
                <a:gd name="T84" fmla="*/ 228 w 372"/>
                <a:gd name="T85" fmla="*/ 0 h 458"/>
                <a:gd name="T86" fmla="*/ 202 w 372"/>
                <a:gd name="T87" fmla="*/ 10 h 458"/>
                <a:gd name="T88" fmla="*/ 173 w 372"/>
                <a:gd name="T89" fmla="*/ 3 h 458"/>
                <a:gd name="T90" fmla="*/ 123 w 372"/>
                <a:gd name="T91" fmla="*/ 16 h 458"/>
                <a:gd name="T92" fmla="*/ 100 w 372"/>
                <a:gd name="T93" fmla="*/ 46 h 458"/>
                <a:gd name="T94" fmla="*/ 48 w 372"/>
                <a:gd name="T95" fmla="*/ 85 h 458"/>
                <a:gd name="T96" fmla="*/ 48 w 372"/>
                <a:gd name="T97" fmla="*/ 102 h 458"/>
                <a:gd name="T98" fmla="*/ 18 w 372"/>
                <a:gd name="T99" fmla="*/ 102 h 458"/>
                <a:gd name="T100" fmla="*/ 0 w 372"/>
                <a:gd name="T101" fmla="*/ 136 h 45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72"/>
                <a:gd name="T154" fmla="*/ 0 h 458"/>
                <a:gd name="T155" fmla="*/ 372 w 372"/>
                <a:gd name="T156" fmla="*/ 458 h 45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72" h="458">
                  <a:moveTo>
                    <a:pt x="0" y="136"/>
                  </a:moveTo>
                  <a:lnTo>
                    <a:pt x="5" y="174"/>
                  </a:lnTo>
                  <a:lnTo>
                    <a:pt x="27" y="198"/>
                  </a:lnTo>
                  <a:lnTo>
                    <a:pt x="62" y="198"/>
                  </a:lnTo>
                  <a:lnTo>
                    <a:pt x="89" y="188"/>
                  </a:lnTo>
                  <a:lnTo>
                    <a:pt x="162" y="180"/>
                  </a:lnTo>
                  <a:lnTo>
                    <a:pt x="139" y="201"/>
                  </a:lnTo>
                  <a:lnTo>
                    <a:pt x="100" y="211"/>
                  </a:lnTo>
                  <a:lnTo>
                    <a:pt x="86" y="227"/>
                  </a:lnTo>
                  <a:lnTo>
                    <a:pt x="59" y="215"/>
                  </a:lnTo>
                  <a:lnTo>
                    <a:pt x="48" y="252"/>
                  </a:lnTo>
                  <a:lnTo>
                    <a:pt x="67" y="262"/>
                  </a:lnTo>
                  <a:lnTo>
                    <a:pt x="75" y="315"/>
                  </a:lnTo>
                  <a:lnTo>
                    <a:pt x="57" y="322"/>
                  </a:lnTo>
                  <a:lnTo>
                    <a:pt x="35" y="355"/>
                  </a:lnTo>
                  <a:lnTo>
                    <a:pt x="62" y="368"/>
                  </a:lnTo>
                  <a:lnTo>
                    <a:pt x="31" y="373"/>
                  </a:lnTo>
                  <a:lnTo>
                    <a:pt x="31" y="396"/>
                  </a:lnTo>
                  <a:lnTo>
                    <a:pt x="42" y="404"/>
                  </a:lnTo>
                  <a:lnTo>
                    <a:pt x="12" y="426"/>
                  </a:lnTo>
                  <a:lnTo>
                    <a:pt x="12" y="446"/>
                  </a:lnTo>
                  <a:lnTo>
                    <a:pt x="67" y="455"/>
                  </a:lnTo>
                  <a:lnTo>
                    <a:pt x="82" y="446"/>
                  </a:lnTo>
                  <a:lnTo>
                    <a:pt x="100" y="450"/>
                  </a:lnTo>
                  <a:lnTo>
                    <a:pt x="113" y="442"/>
                  </a:lnTo>
                  <a:lnTo>
                    <a:pt x="120" y="458"/>
                  </a:lnTo>
                  <a:lnTo>
                    <a:pt x="145" y="446"/>
                  </a:lnTo>
                  <a:lnTo>
                    <a:pt x="161" y="426"/>
                  </a:lnTo>
                  <a:lnTo>
                    <a:pt x="143" y="404"/>
                  </a:lnTo>
                  <a:lnTo>
                    <a:pt x="162" y="386"/>
                  </a:lnTo>
                  <a:lnTo>
                    <a:pt x="158" y="368"/>
                  </a:lnTo>
                  <a:lnTo>
                    <a:pt x="186" y="363"/>
                  </a:lnTo>
                  <a:lnTo>
                    <a:pt x="209" y="276"/>
                  </a:lnTo>
                  <a:lnTo>
                    <a:pt x="240" y="261"/>
                  </a:lnTo>
                  <a:lnTo>
                    <a:pt x="275" y="203"/>
                  </a:lnTo>
                  <a:lnTo>
                    <a:pt x="332" y="142"/>
                  </a:lnTo>
                  <a:lnTo>
                    <a:pt x="333" y="123"/>
                  </a:lnTo>
                  <a:lnTo>
                    <a:pt x="372" y="79"/>
                  </a:lnTo>
                  <a:lnTo>
                    <a:pt x="372" y="61"/>
                  </a:lnTo>
                  <a:lnTo>
                    <a:pt x="349" y="49"/>
                  </a:lnTo>
                  <a:lnTo>
                    <a:pt x="331" y="26"/>
                  </a:lnTo>
                  <a:lnTo>
                    <a:pt x="264" y="0"/>
                  </a:lnTo>
                  <a:lnTo>
                    <a:pt x="228" y="0"/>
                  </a:lnTo>
                  <a:lnTo>
                    <a:pt x="202" y="10"/>
                  </a:lnTo>
                  <a:lnTo>
                    <a:pt x="173" y="3"/>
                  </a:lnTo>
                  <a:lnTo>
                    <a:pt x="123" y="16"/>
                  </a:lnTo>
                  <a:lnTo>
                    <a:pt x="100" y="46"/>
                  </a:lnTo>
                  <a:lnTo>
                    <a:pt x="48" y="85"/>
                  </a:lnTo>
                  <a:lnTo>
                    <a:pt x="48" y="102"/>
                  </a:lnTo>
                  <a:lnTo>
                    <a:pt x="18" y="102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95" name="Freeform 60"/>
            <p:cNvSpPr>
              <a:spLocks/>
            </p:cNvSpPr>
            <p:nvPr/>
          </p:nvSpPr>
          <p:spPr bwMode="ltGray">
            <a:xfrm>
              <a:off x="7067205" y="2171684"/>
              <a:ext cx="38428" cy="47761"/>
            </a:xfrm>
            <a:custGeom>
              <a:avLst/>
              <a:gdLst>
                <a:gd name="T0" fmla="*/ 0 w 22"/>
                <a:gd name="T1" fmla="*/ 17 h 26"/>
                <a:gd name="T2" fmla="*/ 22 w 22"/>
                <a:gd name="T3" fmla="*/ 26 h 26"/>
                <a:gd name="T4" fmla="*/ 7 w 22"/>
                <a:gd name="T5" fmla="*/ 0 h 26"/>
                <a:gd name="T6" fmla="*/ 0 w 22"/>
                <a:gd name="T7" fmla="*/ 1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"/>
                <a:gd name="T13" fmla="*/ 0 h 26"/>
                <a:gd name="T14" fmla="*/ 22 w 2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" h="26">
                  <a:moveTo>
                    <a:pt x="0" y="17"/>
                  </a:moveTo>
                  <a:lnTo>
                    <a:pt x="22" y="26"/>
                  </a:lnTo>
                  <a:lnTo>
                    <a:pt x="7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96" name="Freeform 61"/>
            <p:cNvSpPr>
              <a:spLocks/>
            </p:cNvSpPr>
            <p:nvPr/>
          </p:nvSpPr>
          <p:spPr bwMode="ltGray">
            <a:xfrm>
              <a:off x="6894279" y="2267204"/>
              <a:ext cx="265152" cy="181489"/>
            </a:xfrm>
            <a:custGeom>
              <a:avLst/>
              <a:gdLst>
                <a:gd name="T0" fmla="*/ 0 w 138"/>
                <a:gd name="T1" fmla="*/ 12 h 94"/>
                <a:gd name="T2" fmla="*/ 5 w 138"/>
                <a:gd name="T3" fmla="*/ 23 h 94"/>
                <a:gd name="T4" fmla="*/ 27 w 138"/>
                <a:gd name="T5" fmla="*/ 33 h 94"/>
                <a:gd name="T6" fmla="*/ 16 w 138"/>
                <a:gd name="T7" fmla="*/ 50 h 94"/>
                <a:gd name="T8" fmla="*/ 27 w 138"/>
                <a:gd name="T9" fmla="*/ 63 h 94"/>
                <a:gd name="T10" fmla="*/ 70 w 138"/>
                <a:gd name="T11" fmla="*/ 71 h 94"/>
                <a:gd name="T12" fmla="*/ 80 w 138"/>
                <a:gd name="T13" fmla="*/ 94 h 94"/>
                <a:gd name="T14" fmla="*/ 95 w 138"/>
                <a:gd name="T15" fmla="*/ 85 h 94"/>
                <a:gd name="T16" fmla="*/ 134 w 138"/>
                <a:gd name="T17" fmla="*/ 81 h 94"/>
                <a:gd name="T18" fmla="*/ 138 w 138"/>
                <a:gd name="T19" fmla="*/ 63 h 94"/>
                <a:gd name="T20" fmla="*/ 134 w 138"/>
                <a:gd name="T21" fmla="*/ 49 h 94"/>
                <a:gd name="T22" fmla="*/ 105 w 138"/>
                <a:gd name="T23" fmla="*/ 30 h 94"/>
                <a:gd name="T24" fmla="*/ 98 w 138"/>
                <a:gd name="T25" fmla="*/ 76 h 94"/>
                <a:gd name="T26" fmla="*/ 85 w 138"/>
                <a:gd name="T27" fmla="*/ 72 h 94"/>
                <a:gd name="T28" fmla="*/ 80 w 138"/>
                <a:gd name="T29" fmla="*/ 30 h 94"/>
                <a:gd name="T30" fmla="*/ 63 w 138"/>
                <a:gd name="T31" fmla="*/ 12 h 94"/>
                <a:gd name="T32" fmla="*/ 7 w 138"/>
                <a:gd name="T33" fmla="*/ 0 h 94"/>
                <a:gd name="T34" fmla="*/ 0 w 138"/>
                <a:gd name="T35" fmla="*/ 12 h 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94"/>
                <a:gd name="T56" fmla="*/ 138 w 138"/>
                <a:gd name="T57" fmla="*/ 94 h 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94">
                  <a:moveTo>
                    <a:pt x="0" y="12"/>
                  </a:moveTo>
                  <a:lnTo>
                    <a:pt x="5" y="23"/>
                  </a:lnTo>
                  <a:lnTo>
                    <a:pt x="27" y="33"/>
                  </a:lnTo>
                  <a:lnTo>
                    <a:pt x="16" y="50"/>
                  </a:lnTo>
                  <a:lnTo>
                    <a:pt x="27" y="63"/>
                  </a:lnTo>
                  <a:lnTo>
                    <a:pt x="70" y="71"/>
                  </a:lnTo>
                  <a:lnTo>
                    <a:pt x="80" y="94"/>
                  </a:lnTo>
                  <a:lnTo>
                    <a:pt x="95" y="85"/>
                  </a:lnTo>
                  <a:lnTo>
                    <a:pt x="134" y="81"/>
                  </a:lnTo>
                  <a:lnTo>
                    <a:pt x="138" y="63"/>
                  </a:lnTo>
                  <a:lnTo>
                    <a:pt x="134" y="49"/>
                  </a:lnTo>
                  <a:lnTo>
                    <a:pt x="105" y="30"/>
                  </a:lnTo>
                  <a:lnTo>
                    <a:pt x="98" y="76"/>
                  </a:lnTo>
                  <a:lnTo>
                    <a:pt x="85" y="72"/>
                  </a:lnTo>
                  <a:lnTo>
                    <a:pt x="80" y="30"/>
                  </a:lnTo>
                  <a:lnTo>
                    <a:pt x="63" y="12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97" name="Freeform 62"/>
            <p:cNvSpPr>
              <a:spLocks/>
            </p:cNvSpPr>
            <p:nvPr/>
          </p:nvSpPr>
          <p:spPr bwMode="ltGray">
            <a:xfrm>
              <a:off x="7132530" y="2439140"/>
              <a:ext cx="107597" cy="47761"/>
            </a:xfrm>
            <a:custGeom>
              <a:avLst/>
              <a:gdLst>
                <a:gd name="T0" fmla="*/ 0 w 58"/>
                <a:gd name="T1" fmla="*/ 7 h 24"/>
                <a:gd name="T2" fmla="*/ 47 w 58"/>
                <a:gd name="T3" fmla="*/ 24 h 24"/>
                <a:gd name="T4" fmla="*/ 58 w 58"/>
                <a:gd name="T5" fmla="*/ 13 h 24"/>
                <a:gd name="T6" fmla="*/ 55 w 58"/>
                <a:gd name="T7" fmla="*/ 2 h 24"/>
                <a:gd name="T8" fmla="*/ 24 w 58"/>
                <a:gd name="T9" fmla="*/ 0 h 24"/>
                <a:gd name="T10" fmla="*/ 0 w 58"/>
                <a:gd name="T11" fmla="*/ 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8"/>
                <a:gd name="T19" fmla="*/ 0 h 24"/>
                <a:gd name="T20" fmla="*/ 58 w 58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8" h="24">
                  <a:moveTo>
                    <a:pt x="0" y="7"/>
                  </a:moveTo>
                  <a:lnTo>
                    <a:pt x="47" y="24"/>
                  </a:lnTo>
                  <a:lnTo>
                    <a:pt x="58" y="13"/>
                  </a:lnTo>
                  <a:lnTo>
                    <a:pt x="55" y="2"/>
                  </a:lnTo>
                  <a:lnTo>
                    <a:pt x="24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98" name="Freeform 63"/>
            <p:cNvSpPr>
              <a:spLocks/>
            </p:cNvSpPr>
            <p:nvPr/>
          </p:nvSpPr>
          <p:spPr bwMode="ltGray">
            <a:xfrm>
              <a:off x="6913494" y="2445508"/>
              <a:ext cx="38428" cy="70048"/>
            </a:xfrm>
            <a:custGeom>
              <a:avLst/>
              <a:gdLst>
                <a:gd name="T0" fmla="*/ 0 w 20"/>
                <a:gd name="T1" fmla="*/ 5 h 36"/>
                <a:gd name="T2" fmla="*/ 3 w 20"/>
                <a:gd name="T3" fmla="*/ 31 h 36"/>
                <a:gd name="T4" fmla="*/ 20 w 20"/>
                <a:gd name="T5" fmla="*/ 36 h 36"/>
                <a:gd name="T6" fmla="*/ 10 w 20"/>
                <a:gd name="T7" fmla="*/ 0 h 36"/>
                <a:gd name="T8" fmla="*/ 0 w 20"/>
                <a:gd name="T9" fmla="*/ 5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36"/>
                <a:gd name="T17" fmla="*/ 20 w 20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36">
                  <a:moveTo>
                    <a:pt x="0" y="5"/>
                  </a:moveTo>
                  <a:lnTo>
                    <a:pt x="3" y="31"/>
                  </a:lnTo>
                  <a:lnTo>
                    <a:pt x="20" y="36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99" name="Freeform 64"/>
            <p:cNvSpPr>
              <a:spLocks/>
            </p:cNvSpPr>
            <p:nvPr/>
          </p:nvSpPr>
          <p:spPr bwMode="ltGray">
            <a:xfrm>
              <a:off x="6932707" y="2560133"/>
              <a:ext cx="169082" cy="143281"/>
            </a:xfrm>
            <a:custGeom>
              <a:avLst/>
              <a:gdLst>
                <a:gd name="T0" fmla="*/ 0 w 90"/>
                <a:gd name="T1" fmla="*/ 4 h 74"/>
                <a:gd name="T2" fmla="*/ 24 w 90"/>
                <a:gd name="T3" fmla="*/ 59 h 74"/>
                <a:gd name="T4" fmla="*/ 43 w 90"/>
                <a:gd name="T5" fmla="*/ 49 h 74"/>
                <a:gd name="T6" fmla="*/ 54 w 90"/>
                <a:gd name="T7" fmla="*/ 74 h 74"/>
                <a:gd name="T8" fmla="*/ 83 w 90"/>
                <a:gd name="T9" fmla="*/ 74 h 74"/>
                <a:gd name="T10" fmla="*/ 90 w 90"/>
                <a:gd name="T11" fmla="*/ 52 h 74"/>
                <a:gd name="T12" fmla="*/ 86 w 90"/>
                <a:gd name="T13" fmla="*/ 14 h 74"/>
                <a:gd name="T14" fmla="*/ 68 w 90"/>
                <a:gd name="T15" fmla="*/ 1 h 74"/>
                <a:gd name="T16" fmla="*/ 46 w 90"/>
                <a:gd name="T17" fmla="*/ 0 h 74"/>
                <a:gd name="T18" fmla="*/ 37 w 90"/>
                <a:gd name="T19" fmla="*/ 32 h 74"/>
                <a:gd name="T20" fmla="*/ 13 w 90"/>
                <a:gd name="T21" fmla="*/ 3 h 74"/>
                <a:gd name="T22" fmla="*/ 0 w 90"/>
                <a:gd name="T23" fmla="*/ 4 h 7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0"/>
                <a:gd name="T37" fmla="*/ 0 h 74"/>
                <a:gd name="T38" fmla="*/ 90 w 90"/>
                <a:gd name="T39" fmla="*/ 74 h 7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0" h="74">
                  <a:moveTo>
                    <a:pt x="0" y="4"/>
                  </a:moveTo>
                  <a:lnTo>
                    <a:pt x="24" y="59"/>
                  </a:lnTo>
                  <a:lnTo>
                    <a:pt x="43" y="49"/>
                  </a:lnTo>
                  <a:lnTo>
                    <a:pt x="54" y="74"/>
                  </a:lnTo>
                  <a:lnTo>
                    <a:pt x="83" y="74"/>
                  </a:lnTo>
                  <a:lnTo>
                    <a:pt x="90" y="52"/>
                  </a:lnTo>
                  <a:lnTo>
                    <a:pt x="86" y="14"/>
                  </a:lnTo>
                  <a:lnTo>
                    <a:pt x="68" y="1"/>
                  </a:lnTo>
                  <a:lnTo>
                    <a:pt x="46" y="0"/>
                  </a:lnTo>
                  <a:lnTo>
                    <a:pt x="37" y="32"/>
                  </a:lnTo>
                  <a:lnTo>
                    <a:pt x="13" y="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00" name="Freeform 65"/>
            <p:cNvSpPr>
              <a:spLocks/>
            </p:cNvSpPr>
            <p:nvPr/>
          </p:nvSpPr>
          <p:spPr bwMode="ltGray">
            <a:xfrm>
              <a:off x="6932707" y="2671574"/>
              <a:ext cx="38428" cy="38208"/>
            </a:xfrm>
            <a:custGeom>
              <a:avLst/>
              <a:gdLst>
                <a:gd name="T0" fmla="*/ 0 w 20"/>
                <a:gd name="T1" fmla="*/ 19 h 19"/>
                <a:gd name="T2" fmla="*/ 20 w 20"/>
                <a:gd name="T3" fmla="*/ 17 h 19"/>
                <a:gd name="T4" fmla="*/ 8 w 20"/>
                <a:gd name="T5" fmla="*/ 0 h 19"/>
                <a:gd name="T6" fmla="*/ 0 w 20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9"/>
                <a:gd name="T14" fmla="*/ 20 w 20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9">
                  <a:moveTo>
                    <a:pt x="0" y="19"/>
                  </a:moveTo>
                  <a:lnTo>
                    <a:pt x="20" y="17"/>
                  </a:lnTo>
                  <a:lnTo>
                    <a:pt x="8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01" name="Freeform 66"/>
            <p:cNvSpPr>
              <a:spLocks/>
            </p:cNvSpPr>
            <p:nvPr/>
          </p:nvSpPr>
          <p:spPr bwMode="ltGray">
            <a:xfrm>
              <a:off x="6721356" y="2359541"/>
              <a:ext cx="115283" cy="47759"/>
            </a:xfrm>
            <a:custGeom>
              <a:avLst/>
              <a:gdLst>
                <a:gd name="T0" fmla="*/ 0 w 61"/>
                <a:gd name="T1" fmla="*/ 20 h 24"/>
                <a:gd name="T2" fmla="*/ 52 w 61"/>
                <a:gd name="T3" fmla="*/ 24 h 24"/>
                <a:gd name="T4" fmla="*/ 61 w 61"/>
                <a:gd name="T5" fmla="*/ 13 h 24"/>
                <a:gd name="T6" fmla="*/ 37 w 61"/>
                <a:gd name="T7" fmla="*/ 0 h 24"/>
                <a:gd name="T8" fmla="*/ 8 w 61"/>
                <a:gd name="T9" fmla="*/ 6 h 24"/>
                <a:gd name="T10" fmla="*/ 0 w 61"/>
                <a:gd name="T11" fmla="*/ 2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1"/>
                <a:gd name="T19" fmla="*/ 0 h 24"/>
                <a:gd name="T20" fmla="*/ 61 w 61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1" h="24">
                  <a:moveTo>
                    <a:pt x="0" y="20"/>
                  </a:moveTo>
                  <a:lnTo>
                    <a:pt x="52" y="24"/>
                  </a:lnTo>
                  <a:lnTo>
                    <a:pt x="61" y="13"/>
                  </a:lnTo>
                  <a:lnTo>
                    <a:pt x="37" y="0"/>
                  </a:lnTo>
                  <a:lnTo>
                    <a:pt x="8" y="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02" name="Freeform 67"/>
            <p:cNvSpPr>
              <a:spLocks/>
            </p:cNvSpPr>
            <p:nvPr/>
          </p:nvSpPr>
          <p:spPr bwMode="ltGray">
            <a:xfrm>
              <a:off x="6671399" y="2420036"/>
              <a:ext cx="38428" cy="38208"/>
            </a:xfrm>
            <a:custGeom>
              <a:avLst/>
              <a:gdLst>
                <a:gd name="T0" fmla="*/ 0 w 20"/>
                <a:gd name="T1" fmla="*/ 8 h 20"/>
                <a:gd name="T2" fmla="*/ 8 w 20"/>
                <a:gd name="T3" fmla="*/ 20 h 20"/>
                <a:gd name="T4" fmla="*/ 20 w 20"/>
                <a:gd name="T5" fmla="*/ 16 h 20"/>
                <a:gd name="T6" fmla="*/ 18 w 20"/>
                <a:gd name="T7" fmla="*/ 0 h 20"/>
                <a:gd name="T8" fmla="*/ 0 w 20"/>
                <a:gd name="T9" fmla="*/ 8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0"/>
                <a:gd name="T17" fmla="*/ 20 w 20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0">
                  <a:moveTo>
                    <a:pt x="0" y="8"/>
                  </a:moveTo>
                  <a:lnTo>
                    <a:pt x="8" y="20"/>
                  </a:lnTo>
                  <a:lnTo>
                    <a:pt x="20" y="16"/>
                  </a:lnTo>
                  <a:lnTo>
                    <a:pt x="1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03" name="Freeform 68"/>
            <p:cNvSpPr>
              <a:spLocks/>
            </p:cNvSpPr>
            <p:nvPr/>
          </p:nvSpPr>
          <p:spPr bwMode="ltGray">
            <a:xfrm>
              <a:off x="6725198" y="2420036"/>
              <a:ext cx="88385" cy="73233"/>
            </a:xfrm>
            <a:custGeom>
              <a:avLst/>
              <a:gdLst>
                <a:gd name="T0" fmla="*/ 0 w 46"/>
                <a:gd name="T1" fmla="*/ 15 h 37"/>
                <a:gd name="T2" fmla="*/ 4 w 46"/>
                <a:gd name="T3" fmla="*/ 32 h 37"/>
                <a:gd name="T4" fmla="*/ 23 w 46"/>
                <a:gd name="T5" fmla="*/ 37 h 37"/>
                <a:gd name="T6" fmla="*/ 43 w 46"/>
                <a:gd name="T7" fmla="*/ 23 h 37"/>
                <a:gd name="T8" fmla="*/ 46 w 46"/>
                <a:gd name="T9" fmla="*/ 0 h 37"/>
                <a:gd name="T10" fmla="*/ 0 w 46"/>
                <a:gd name="T11" fmla="*/ 15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6"/>
                <a:gd name="T19" fmla="*/ 0 h 37"/>
                <a:gd name="T20" fmla="*/ 46 w 46"/>
                <a:gd name="T21" fmla="*/ 37 h 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6" h="37">
                  <a:moveTo>
                    <a:pt x="0" y="15"/>
                  </a:moveTo>
                  <a:lnTo>
                    <a:pt x="4" y="32"/>
                  </a:lnTo>
                  <a:lnTo>
                    <a:pt x="23" y="37"/>
                  </a:lnTo>
                  <a:lnTo>
                    <a:pt x="43" y="23"/>
                  </a:lnTo>
                  <a:lnTo>
                    <a:pt x="46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04" name="Freeform 69"/>
            <p:cNvSpPr>
              <a:spLocks/>
            </p:cNvSpPr>
            <p:nvPr/>
          </p:nvSpPr>
          <p:spPr bwMode="ltGray">
            <a:xfrm>
              <a:off x="6579173" y="2614262"/>
              <a:ext cx="38428" cy="57312"/>
            </a:xfrm>
            <a:custGeom>
              <a:avLst/>
              <a:gdLst>
                <a:gd name="T0" fmla="*/ 0 w 21"/>
                <a:gd name="T1" fmla="*/ 26 h 30"/>
                <a:gd name="T2" fmla="*/ 12 w 21"/>
                <a:gd name="T3" fmla="*/ 30 h 30"/>
                <a:gd name="T4" fmla="*/ 21 w 21"/>
                <a:gd name="T5" fmla="*/ 0 h 30"/>
                <a:gd name="T6" fmla="*/ 0 w 21"/>
                <a:gd name="T7" fmla="*/ 26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30"/>
                <a:gd name="T14" fmla="*/ 21 w 21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30">
                  <a:moveTo>
                    <a:pt x="0" y="26"/>
                  </a:moveTo>
                  <a:lnTo>
                    <a:pt x="12" y="30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05" name="Freeform 70"/>
            <p:cNvSpPr>
              <a:spLocks/>
            </p:cNvSpPr>
            <p:nvPr/>
          </p:nvSpPr>
          <p:spPr bwMode="ltGray">
            <a:xfrm>
              <a:off x="6463890" y="2470981"/>
              <a:ext cx="211353" cy="165568"/>
            </a:xfrm>
            <a:custGeom>
              <a:avLst/>
              <a:gdLst>
                <a:gd name="T0" fmla="*/ 0 w 111"/>
                <a:gd name="T1" fmla="*/ 67 h 87"/>
                <a:gd name="T2" fmla="*/ 14 w 111"/>
                <a:gd name="T3" fmla="*/ 85 h 87"/>
                <a:gd name="T4" fmla="*/ 45 w 111"/>
                <a:gd name="T5" fmla="*/ 87 h 87"/>
                <a:gd name="T6" fmla="*/ 66 w 111"/>
                <a:gd name="T7" fmla="*/ 54 h 87"/>
                <a:gd name="T8" fmla="*/ 85 w 111"/>
                <a:gd name="T9" fmla="*/ 65 h 87"/>
                <a:gd name="T10" fmla="*/ 103 w 111"/>
                <a:gd name="T11" fmla="*/ 44 h 87"/>
                <a:gd name="T12" fmla="*/ 97 w 111"/>
                <a:gd name="T13" fmla="*/ 25 h 87"/>
                <a:gd name="T14" fmla="*/ 111 w 111"/>
                <a:gd name="T15" fmla="*/ 13 h 87"/>
                <a:gd name="T16" fmla="*/ 94 w 111"/>
                <a:gd name="T17" fmla="*/ 0 h 87"/>
                <a:gd name="T18" fmla="*/ 83 w 111"/>
                <a:gd name="T19" fmla="*/ 15 h 87"/>
                <a:gd name="T20" fmla="*/ 62 w 111"/>
                <a:gd name="T21" fmla="*/ 13 h 87"/>
                <a:gd name="T22" fmla="*/ 0 w 111"/>
                <a:gd name="T23" fmla="*/ 67 h 8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1"/>
                <a:gd name="T37" fmla="*/ 0 h 87"/>
                <a:gd name="T38" fmla="*/ 111 w 111"/>
                <a:gd name="T39" fmla="*/ 87 h 8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1" h="87">
                  <a:moveTo>
                    <a:pt x="0" y="67"/>
                  </a:moveTo>
                  <a:lnTo>
                    <a:pt x="14" y="85"/>
                  </a:lnTo>
                  <a:lnTo>
                    <a:pt x="45" y="87"/>
                  </a:lnTo>
                  <a:lnTo>
                    <a:pt x="66" y="54"/>
                  </a:lnTo>
                  <a:lnTo>
                    <a:pt x="85" y="65"/>
                  </a:lnTo>
                  <a:lnTo>
                    <a:pt x="103" y="44"/>
                  </a:lnTo>
                  <a:lnTo>
                    <a:pt x="97" y="25"/>
                  </a:lnTo>
                  <a:lnTo>
                    <a:pt x="111" y="13"/>
                  </a:lnTo>
                  <a:lnTo>
                    <a:pt x="94" y="0"/>
                  </a:lnTo>
                  <a:lnTo>
                    <a:pt x="83" y="15"/>
                  </a:lnTo>
                  <a:lnTo>
                    <a:pt x="62" y="1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06" name="Freeform 71"/>
            <p:cNvSpPr>
              <a:spLocks/>
            </p:cNvSpPr>
            <p:nvPr/>
          </p:nvSpPr>
          <p:spPr bwMode="ltGray">
            <a:xfrm>
              <a:off x="6617600" y="2544214"/>
              <a:ext cx="292050" cy="210144"/>
            </a:xfrm>
            <a:custGeom>
              <a:avLst/>
              <a:gdLst>
                <a:gd name="T0" fmla="*/ 0 w 153"/>
                <a:gd name="T1" fmla="*/ 75 h 111"/>
                <a:gd name="T2" fmla="*/ 31 w 153"/>
                <a:gd name="T3" fmla="*/ 87 h 111"/>
                <a:gd name="T4" fmla="*/ 43 w 153"/>
                <a:gd name="T5" fmla="*/ 75 h 111"/>
                <a:gd name="T6" fmla="*/ 57 w 153"/>
                <a:gd name="T7" fmla="*/ 89 h 111"/>
                <a:gd name="T8" fmla="*/ 41 w 153"/>
                <a:gd name="T9" fmla="*/ 98 h 111"/>
                <a:gd name="T10" fmla="*/ 48 w 153"/>
                <a:gd name="T11" fmla="*/ 107 h 111"/>
                <a:gd name="T12" fmla="*/ 64 w 153"/>
                <a:gd name="T13" fmla="*/ 111 h 111"/>
                <a:gd name="T14" fmla="*/ 104 w 153"/>
                <a:gd name="T15" fmla="*/ 85 h 111"/>
                <a:gd name="T16" fmla="*/ 147 w 153"/>
                <a:gd name="T17" fmla="*/ 84 h 111"/>
                <a:gd name="T18" fmla="*/ 153 w 153"/>
                <a:gd name="T19" fmla="*/ 45 h 111"/>
                <a:gd name="T20" fmla="*/ 115 w 153"/>
                <a:gd name="T21" fmla="*/ 23 h 111"/>
                <a:gd name="T22" fmla="*/ 108 w 153"/>
                <a:gd name="T23" fmla="*/ 0 h 111"/>
                <a:gd name="T24" fmla="*/ 87 w 153"/>
                <a:gd name="T25" fmla="*/ 27 h 111"/>
                <a:gd name="T26" fmla="*/ 100 w 153"/>
                <a:gd name="T27" fmla="*/ 34 h 111"/>
                <a:gd name="T28" fmla="*/ 96 w 153"/>
                <a:gd name="T29" fmla="*/ 47 h 111"/>
                <a:gd name="T30" fmla="*/ 105 w 153"/>
                <a:gd name="T31" fmla="*/ 63 h 111"/>
                <a:gd name="T32" fmla="*/ 79 w 153"/>
                <a:gd name="T33" fmla="*/ 59 h 111"/>
                <a:gd name="T34" fmla="*/ 64 w 153"/>
                <a:gd name="T35" fmla="*/ 31 h 111"/>
                <a:gd name="T36" fmla="*/ 24 w 153"/>
                <a:gd name="T37" fmla="*/ 16 h 111"/>
                <a:gd name="T38" fmla="*/ 0 w 153"/>
                <a:gd name="T39" fmla="*/ 75 h 11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53"/>
                <a:gd name="T61" fmla="*/ 0 h 111"/>
                <a:gd name="T62" fmla="*/ 153 w 153"/>
                <a:gd name="T63" fmla="*/ 111 h 11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53" h="111">
                  <a:moveTo>
                    <a:pt x="0" y="75"/>
                  </a:moveTo>
                  <a:lnTo>
                    <a:pt x="31" y="87"/>
                  </a:lnTo>
                  <a:lnTo>
                    <a:pt x="43" y="75"/>
                  </a:lnTo>
                  <a:lnTo>
                    <a:pt x="57" y="89"/>
                  </a:lnTo>
                  <a:lnTo>
                    <a:pt x="41" y="98"/>
                  </a:lnTo>
                  <a:lnTo>
                    <a:pt x="48" y="107"/>
                  </a:lnTo>
                  <a:lnTo>
                    <a:pt x="64" y="111"/>
                  </a:lnTo>
                  <a:lnTo>
                    <a:pt x="104" y="85"/>
                  </a:lnTo>
                  <a:lnTo>
                    <a:pt x="147" y="84"/>
                  </a:lnTo>
                  <a:lnTo>
                    <a:pt x="153" y="45"/>
                  </a:lnTo>
                  <a:lnTo>
                    <a:pt x="115" y="23"/>
                  </a:lnTo>
                  <a:lnTo>
                    <a:pt x="108" y="0"/>
                  </a:lnTo>
                  <a:lnTo>
                    <a:pt x="87" y="27"/>
                  </a:lnTo>
                  <a:lnTo>
                    <a:pt x="100" y="34"/>
                  </a:lnTo>
                  <a:lnTo>
                    <a:pt x="96" y="47"/>
                  </a:lnTo>
                  <a:lnTo>
                    <a:pt x="105" y="63"/>
                  </a:lnTo>
                  <a:lnTo>
                    <a:pt x="79" y="59"/>
                  </a:lnTo>
                  <a:lnTo>
                    <a:pt x="64" y="31"/>
                  </a:lnTo>
                  <a:lnTo>
                    <a:pt x="24" y="1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07" name="Freeform 72"/>
            <p:cNvSpPr>
              <a:spLocks/>
            </p:cNvSpPr>
            <p:nvPr/>
          </p:nvSpPr>
          <p:spPr bwMode="ltGray">
            <a:xfrm>
              <a:off x="6978820" y="2779830"/>
              <a:ext cx="165240" cy="210144"/>
            </a:xfrm>
            <a:custGeom>
              <a:avLst/>
              <a:gdLst>
                <a:gd name="T0" fmla="*/ 0 w 84"/>
                <a:gd name="T1" fmla="*/ 49 h 109"/>
                <a:gd name="T2" fmla="*/ 11 w 84"/>
                <a:gd name="T3" fmla="*/ 75 h 109"/>
                <a:gd name="T4" fmla="*/ 23 w 84"/>
                <a:gd name="T5" fmla="*/ 75 h 109"/>
                <a:gd name="T6" fmla="*/ 48 w 84"/>
                <a:gd name="T7" fmla="*/ 109 h 109"/>
                <a:gd name="T8" fmla="*/ 64 w 84"/>
                <a:gd name="T9" fmla="*/ 96 h 109"/>
                <a:gd name="T10" fmla="*/ 82 w 84"/>
                <a:gd name="T11" fmla="*/ 91 h 109"/>
                <a:gd name="T12" fmla="*/ 84 w 84"/>
                <a:gd name="T13" fmla="*/ 69 h 109"/>
                <a:gd name="T14" fmla="*/ 78 w 84"/>
                <a:gd name="T15" fmla="*/ 46 h 109"/>
                <a:gd name="T16" fmla="*/ 61 w 84"/>
                <a:gd name="T17" fmla="*/ 39 h 109"/>
                <a:gd name="T18" fmla="*/ 72 w 84"/>
                <a:gd name="T19" fmla="*/ 21 h 109"/>
                <a:gd name="T20" fmla="*/ 64 w 84"/>
                <a:gd name="T21" fmla="*/ 0 h 109"/>
                <a:gd name="T22" fmla="*/ 52 w 84"/>
                <a:gd name="T23" fmla="*/ 8 h 109"/>
                <a:gd name="T24" fmla="*/ 34 w 84"/>
                <a:gd name="T25" fmla="*/ 5 h 109"/>
                <a:gd name="T26" fmla="*/ 21 w 84"/>
                <a:gd name="T27" fmla="*/ 12 h 109"/>
                <a:gd name="T28" fmla="*/ 19 w 84"/>
                <a:gd name="T29" fmla="*/ 26 h 109"/>
                <a:gd name="T30" fmla="*/ 30 w 84"/>
                <a:gd name="T31" fmla="*/ 44 h 109"/>
                <a:gd name="T32" fmla="*/ 11 w 84"/>
                <a:gd name="T33" fmla="*/ 43 h 109"/>
                <a:gd name="T34" fmla="*/ 0 w 84"/>
                <a:gd name="T35" fmla="*/ 49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4"/>
                <a:gd name="T55" fmla="*/ 0 h 109"/>
                <a:gd name="T56" fmla="*/ 84 w 84"/>
                <a:gd name="T57" fmla="*/ 109 h 10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4" h="109">
                  <a:moveTo>
                    <a:pt x="0" y="49"/>
                  </a:moveTo>
                  <a:lnTo>
                    <a:pt x="11" y="75"/>
                  </a:lnTo>
                  <a:lnTo>
                    <a:pt x="23" y="75"/>
                  </a:lnTo>
                  <a:lnTo>
                    <a:pt x="48" y="109"/>
                  </a:lnTo>
                  <a:lnTo>
                    <a:pt x="64" y="96"/>
                  </a:lnTo>
                  <a:lnTo>
                    <a:pt x="82" y="91"/>
                  </a:lnTo>
                  <a:lnTo>
                    <a:pt x="84" y="69"/>
                  </a:lnTo>
                  <a:lnTo>
                    <a:pt x="78" y="46"/>
                  </a:lnTo>
                  <a:lnTo>
                    <a:pt x="61" y="39"/>
                  </a:lnTo>
                  <a:lnTo>
                    <a:pt x="72" y="21"/>
                  </a:lnTo>
                  <a:lnTo>
                    <a:pt x="64" y="0"/>
                  </a:lnTo>
                  <a:lnTo>
                    <a:pt x="52" y="8"/>
                  </a:lnTo>
                  <a:lnTo>
                    <a:pt x="34" y="5"/>
                  </a:lnTo>
                  <a:lnTo>
                    <a:pt x="21" y="12"/>
                  </a:lnTo>
                  <a:lnTo>
                    <a:pt x="19" y="26"/>
                  </a:lnTo>
                  <a:lnTo>
                    <a:pt x="30" y="44"/>
                  </a:lnTo>
                  <a:lnTo>
                    <a:pt x="11" y="43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08" name="Freeform 73"/>
            <p:cNvSpPr>
              <a:spLocks/>
            </p:cNvSpPr>
            <p:nvPr/>
          </p:nvSpPr>
          <p:spPr bwMode="ltGray">
            <a:xfrm>
              <a:off x="6586858" y="2811670"/>
              <a:ext cx="441919" cy="353424"/>
            </a:xfrm>
            <a:custGeom>
              <a:avLst/>
              <a:gdLst>
                <a:gd name="T0" fmla="*/ 0 w 232"/>
                <a:gd name="T1" fmla="*/ 81 h 184"/>
                <a:gd name="T2" fmla="*/ 17 w 232"/>
                <a:gd name="T3" fmla="*/ 91 h 184"/>
                <a:gd name="T4" fmla="*/ 11 w 232"/>
                <a:gd name="T5" fmla="*/ 102 h 184"/>
                <a:gd name="T6" fmla="*/ 25 w 232"/>
                <a:gd name="T7" fmla="*/ 113 h 184"/>
                <a:gd name="T8" fmla="*/ 64 w 232"/>
                <a:gd name="T9" fmla="*/ 114 h 184"/>
                <a:gd name="T10" fmla="*/ 81 w 232"/>
                <a:gd name="T11" fmla="*/ 123 h 184"/>
                <a:gd name="T12" fmla="*/ 64 w 232"/>
                <a:gd name="T13" fmla="*/ 132 h 184"/>
                <a:gd name="T14" fmla="*/ 28 w 232"/>
                <a:gd name="T15" fmla="*/ 133 h 184"/>
                <a:gd name="T16" fmla="*/ 34 w 232"/>
                <a:gd name="T17" fmla="*/ 154 h 184"/>
                <a:gd name="T18" fmla="*/ 49 w 232"/>
                <a:gd name="T19" fmla="*/ 162 h 184"/>
                <a:gd name="T20" fmla="*/ 66 w 232"/>
                <a:gd name="T21" fmla="*/ 162 h 184"/>
                <a:gd name="T22" fmla="*/ 74 w 232"/>
                <a:gd name="T23" fmla="*/ 184 h 184"/>
                <a:gd name="T24" fmla="*/ 114 w 232"/>
                <a:gd name="T25" fmla="*/ 180 h 184"/>
                <a:gd name="T26" fmla="*/ 150 w 232"/>
                <a:gd name="T27" fmla="*/ 166 h 184"/>
                <a:gd name="T28" fmla="*/ 165 w 232"/>
                <a:gd name="T29" fmla="*/ 154 h 184"/>
                <a:gd name="T30" fmla="*/ 192 w 232"/>
                <a:gd name="T31" fmla="*/ 175 h 184"/>
                <a:gd name="T32" fmla="*/ 208 w 232"/>
                <a:gd name="T33" fmla="*/ 170 h 184"/>
                <a:gd name="T34" fmla="*/ 222 w 232"/>
                <a:gd name="T35" fmla="*/ 161 h 184"/>
                <a:gd name="T36" fmla="*/ 215 w 232"/>
                <a:gd name="T37" fmla="*/ 150 h 184"/>
                <a:gd name="T38" fmla="*/ 231 w 232"/>
                <a:gd name="T39" fmla="*/ 146 h 184"/>
                <a:gd name="T40" fmla="*/ 232 w 232"/>
                <a:gd name="T41" fmla="*/ 131 h 184"/>
                <a:gd name="T42" fmla="*/ 193 w 232"/>
                <a:gd name="T43" fmla="*/ 114 h 184"/>
                <a:gd name="T44" fmla="*/ 180 w 232"/>
                <a:gd name="T45" fmla="*/ 101 h 184"/>
                <a:gd name="T46" fmla="*/ 182 w 232"/>
                <a:gd name="T47" fmla="*/ 81 h 184"/>
                <a:gd name="T48" fmla="*/ 171 w 232"/>
                <a:gd name="T49" fmla="*/ 44 h 184"/>
                <a:gd name="T50" fmla="*/ 190 w 232"/>
                <a:gd name="T51" fmla="*/ 12 h 184"/>
                <a:gd name="T52" fmla="*/ 178 w 232"/>
                <a:gd name="T53" fmla="*/ 0 h 184"/>
                <a:gd name="T54" fmla="*/ 157 w 232"/>
                <a:gd name="T55" fmla="*/ 2 h 184"/>
                <a:gd name="T56" fmla="*/ 139 w 232"/>
                <a:gd name="T57" fmla="*/ 41 h 184"/>
                <a:gd name="T58" fmla="*/ 120 w 232"/>
                <a:gd name="T59" fmla="*/ 28 h 184"/>
                <a:gd name="T60" fmla="*/ 103 w 232"/>
                <a:gd name="T61" fmla="*/ 34 h 184"/>
                <a:gd name="T62" fmla="*/ 90 w 232"/>
                <a:gd name="T63" fmla="*/ 25 h 184"/>
                <a:gd name="T64" fmla="*/ 73 w 232"/>
                <a:gd name="T65" fmla="*/ 40 h 184"/>
                <a:gd name="T66" fmla="*/ 67 w 232"/>
                <a:gd name="T67" fmla="*/ 17 h 184"/>
                <a:gd name="T68" fmla="*/ 54 w 232"/>
                <a:gd name="T69" fmla="*/ 17 h 184"/>
                <a:gd name="T70" fmla="*/ 13 w 232"/>
                <a:gd name="T71" fmla="*/ 44 h 184"/>
                <a:gd name="T72" fmla="*/ 13 w 232"/>
                <a:gd name="T73" fmla="*/ 56 h 184"/>
                <a:gd name="T74" fmla="*/ 2 w 232"/>
                <a:gd name="T75" fmla="*/ 65 h 184"/>
                <a:gd name="T76" fmla="*/ 0 w 232"/>
                <a:gd name="T77" fmla="*/ 8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32"/>
                <a:gd name="T118" fmla="*/ 0 h 184"/>
                <a:gd name="T119" fmla="*/ 232 w 232"/>
                <a:gd name="T120" fmla="*/ 184 h 1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32" h="184">
                  <a:moveTo>
                    <a:pt x="0" y="81"/>
                  </a:moveTo>
                  <a:lnTo>
                    <a:pt x="17" y="91"/>
                  </a:lnTo>
                  <a:lnTo>
                    <a:pt x="11" y="102"/>
                  </a:lnTo>
                  <a:lnTo>
                    <a:pt x="25" y="113"/>
                  </a:lnTo>
                  <a:lnTo>
                    <a:pt x="64" y="114"/>
                  </a:lnTo>
                  <a:lnTo>
                    <a:pt x="81" y="123"/>
                  </a:lnTo>
                  <a:lnTo>
                    <a:pt x="64" y="132"/>
                  </a:lnTo>
                  <a:lnTo>
                    <a:pt x="28" y="133"/>
                  </a:lnTo>
                  <a:lnTo>
                    <a:pt x="34" y="154"/>
                  </a:lnTo>
                  <a:lnTo>
                    <a:pt x="49" y="162"/>
                  </a:lnTo>
                  <a:lnTo>
                    <a:pt x="66" y="162"/>
                  </a:lnTo>
                  <a:lnTo>
                    <a:pt x="74" y="184"/>
                  </a:lnTo>
                  <a:lnTo>
                    <a:pt x="114" y="180"/>
                  </a:lnTo>
                  <a:lnTo>
                    <a:pt x="150" y="166"/>
                  </a:lnTo>
                  <a:lnTo>
                    <a:pt x="165" y="154"/>
                  </a:lnTo>
                  <a:lnTo>
                    <a:pt x="192" y="175"/>
                  </a:lnTo>
                  <a:lnTo>
                    <a:pt x="208" y="170"/>
                  </a:lnTo>
                  <a:lnTo>
                    <a:pt x="222" y="161"/>
                  </a:lnTo>
                  <a:lnTo>
                    <a:pt x="215" y="150"/>
                  </a:lnTo>
                  <a:lnTo>
                    <a:pt x="231" y="146"/>
                  </a:lnTo>
                  <a:lnTo>
                    <a:pt x="232" y="131"/>
                  </a:lnTo>
                  <a:lnTo>
                    <a:pt x="193" y="114"/>
                  </a:lnTo>
                  <a:lnTo>
                    <a:pt x="180" y="101"/>
                  </a:lnTo>
                  <a:lnTo>
                    <a:pt x="182" y="81"/>
                  </a:lnTo>
                  <a:lnTo>
                    <a:pt x="171" y="44"/>
                  </a:lnTo>
                  <a:lnTo>
                    <a:pt x="190" y="12"/>
                  </a:lnTo>
                  <a:lnTo>
                    <a:pt x="178" y="0"/>
                  </a:lnTo>
                  <a:lnTo>
                    <a:pt x="157" y="2"/>
                  </a:lnTo>
                  <a:lnTo>
                    <a:pt x="139" y="41"/>
                  </a:lnTo>
                  <a:lnTo>
                    <a:pt x="120" y="28"/>
                  </a:lnTo>
                  <a:lnTo>
                    <a:pt x="103" y="34"/>
                  </a:lnTo>
                  <a:lnTo>
                    <a:pt x="90" y="25"/>
                  </a:lnTo>
                  <a:lnTo>
                    <a:pt x="73" y="40"/>
                  </a:lnTo>
                  <a:lnTo>
                    <a:pt x="67" y="17"/>
                  </a:lnTo>
                  <a:lnTo>
                    <a:pt x="54" y="17"/>
                  </a:lnTo>
                  <a:lnTo>
                    <a:pt x="13" y="44"/>
                  </a:lnTo>
                  <a:lnTo>
                    <a:pt x="13" y="56"/>
                  </a:lnTo>
                  <a:lnTo>
                    <a:pt x="2" y="65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09" name="Freeform 74"/>
            <p:cNvSpPr>
              <a:spLocks/>
            </p:cNvSpPr>
            <p:nvPr/>
          </p:nvSpPr>
          <p:spPr bwMode="ltGray">
            <a:xfrm>
              <a:off x="6440833" y="2751173"/>
              <a:ext cx="245937" cy="257905"/>
            </a:xfrm>
            <a:custGeom>
              <a:avLst/>
              <a:gdLst>
                <a:gd name="T0" fmla="*/ 0 w 128"/>
                <a:gd name="T1" fmla="*/ 95 h 133"/>
                <a:gd name="T2" fmla="*/ 17 w 128"/>
                <a:gd name="T3" fmla="*/ 112 h 133"/>
                <a:gd name="T4" fmla="*/ 27 w 128"/>
                <a:gd name="T5" fmla="*/ 133 h 133"/>
                <a:gd name="T6" fmla="*/ 58 w 128"/>
                <a:gd name="T7" fmla="*/ 120 h 133"/>
                <a:gd name="T8" fmla="*/ 70 w 128"/>
                <a:gd name="T9" fmla="*/ 102 h 133"/>
                <a:gd name="T10" fmla="*/ 76 w 128"/>
                <a:gd name="T11" fmla="*/ 76 h 133"/>
                <a:gd name="T12" fmla="*/ 128 w 128"/>
                <a:gd name="T13" fmla="*/ 40 h 133"/>
                <a:gd name="T14" fmla="*/ 109 w 128"/>
                <a:gd name="T15" fmla="*/ 27 h 133"/>
                <a:gd name="T16" fmla="*/ 96 w 128"/>
                <a:gd name="T17" fmla="*/ 10 h 133"/>
                <a:gd name="T18" fmla="*/ 72 w 128"/>
                <a:gd name="T19" fmla="*/ 10 h 133"/>
                <a:gd name="T20" fmla="*/ 51 w 128"/>
                <a:gd name="T21" fmla="*/ 0 h 133"/>
                <a:gd name="T22" fmla="*/ 10 w 128"/>
                <a:gd name="T23" fmla="*/ 16 h 133"/>
                <a:gd name="T24" fmla="*/ 19 w 128"/>
                <a:gd name="T25" fmla="*/ 40 h 133"/>
                <a:gd name="T26" fmla="*/ 15 w 128"/>
                <a:gd name="T27" fmla="*/ 60 h 133"/>
                <a:gd name="T28" fmla="*/ 0 w 128"/>
                <a:gd name="T29" fmla="*/ 95 h 13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8"/>
                <a:gd name="T46" fmla="*/ 0 h 133"/>
                <a:gd name="T47" fmla="*/ 128 w 128"/>
                <a:gd name="T48" fmla="*/ 133 h 13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8" h="133">
                  <a:moveTo>
                    <a:pt x="0" y="95"/>
                  </a:moveTo>
                  <a:lnTo>
                    <a:pt x="17" y="112"/>
                  </a:lnTo>
                  <a:lnTo>
                    <a:pt x="27" y="133"/>
                  </a:lnTo>
                  <a:lnTo>
                    <a:pt x="58" y="120"/>
                  </a:lnTo>
                  <a:lnTo>
                    <a:pt x="70" y="102"/>
                  </a:lnTo>
                  <a:lnTo>
                    <a:pt x="76" y="76"/>
                  </a:lnTo>
                  <a:lnTo>
                    <a:pt x="128" y="40"/>
                  </a:lnTo>
                  <a:lnTo>
                    <a:pt x="109" y="27"/>
                  </a:lnTo>
                  <a:lnTo>
                    <a:pt x="96" y="10"/>
                  </a:lnTo>
                  <a:lnTo>
                    <a:pt x="72" y="10"/>
                  </a:lnTo>
                  <a:lnTo>
                    <a:pt x="51" y="0"/>
                  </a:lnTo>
                  <a:lnTo>
                    <a:pt x="10" y="16"/>
                  </a:lnTo>
                  <a:lnTo>
                    <a:pt x="19" y="40"/>
                  </a:lnTo>
                  <a:lnTo>
                    <a:pt x="15" y="6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10" name="Freeform 75"/>
            <p:cNvSpPr>
              <a:spLocks/>
            </p:cNvSpPr>
            <p:nvPr/>
          </p:nvSpPr>
          <p:spPr bwMode="ltGray">
            <a:xfrm>
              <a:off x="5407132" y="3582200"/>
              <a:ext cx="46113" cy="38208"/>
            </a:xfrm>
            <a:custGeom>
              <a:avLst/>
              <a:gdLst>
                <a:gd name="T0" fmla="*/ 0 w 24"/>
                <a:gd name="T1" fmla="*/ 8 h 20"/>
                <a:gd name="T2" fmla="*/ 16 w 24"/>
                <a:gd name="T3" fmla="*/ 20 h 20"/>
                <a:gd name="T4" fmla="*/ 24 w 24"/>
                <a:gd name="T5" fmla="*/ 15 h 20"/>
                <a:gd name="T6" fmla="*/ 24 w 24"/>
                <a:gd name="T7" fmla="*/ 4 h 20"/>
                <a:gd name="T8" fmla="*/ 18 w 24"/>
                <a:gd name="T9" fmla="*/ 0 h 20"/>
                <a:gd name="T10" fmla="*/ 0 w 24"/>
                <a:gd name="T11" fmla="*/ 8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20"/>
                <a:gd name="T20" fmla="*/ 24 w 24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20">
                  <a:moveTo>
                    <a:pt x="0" y="8"/>
                  </a:moveTo>
                  <a:lnTo>
                    <a:pt x="16" y="20"/>
                  </a:lnTo>
                  <a:lnTo>
                    <a:pt x="24" y="15"/>
                  </a:lnTo>
                  <a:lnTo>
                    <a:pt x="24" y="4"/>
                  </a:lnTo>
                  <a:lnTo>
                    <a:pt x="1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11" name="Freeform 76"/>
            <p:cNvSpPr>
              <a:spLocks/>
            </p:cNvSpPr>
            <p:nvPr/>
          </p:nvSpPr>
          <p:spPr bwMode="ltGray">
            <a:xfrm>
              <a:off x="5407132" y="3582200"/>
              <a:ext cx="46113" cy="38208"/>
            </a:xfrm>
            <a:custGeom>
              <a:avLst/>
              <a:gdLst>
                <a:gd name="T0" fmla="*/ 0 w 24"/>
                <a:gd name="T1" fmla="*/ 8 h 20"/>
                <a:gd name="T2" fmla="*/ 16 w 24"/>
                <a:gd name="T3" fmla="*/ 20 h 20"/>
                <a:gd name="T4" fmla="*/ 24 w 24"/>
                <a:gd name="T5" fmla="*/ 15 h 20"/>
                <a:gd name="T6" fmla="*/ 24 w 24"/>
                <a:gd name="T7" fmla="*/ 4 h 20"/>
                <a:gd name="T8" fmla="*/ 18 w 24"/>
                <a:gd name="T9" fmla="*/ 0 h 20"/>
                <a:gd name="T10" fmla="*/ 0 w 24"/>
                <a:gd name="T11" fmla="*/ 8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20"/>
                <a:gd name="T20" fmla="*/ 24 w 24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20">
                  <a:moveTo>
                    <a:pt x="0" y="8"/>
                  </a:moveTo>
                  <a:lnTo>
                    <a:pt x="16" y="20"/>
                  </a:lnTo>
                  <a:lnTo>
                    <a:pt x="24" y="15"/>
                  </a:lnTo>
                  <a:lnTo>
                    <a:pt x="24" y="4"/>
                  </a:lnTo>
                  <a:lnTo>
                    <a:pt x="18" y="0"/>
                  </a:lnTo>
                  <a:lnTo>
                    <a:pt x="0" y="8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12" name="Freeform 77"/>
            <p:cNvSpPr>
              <a:spLocks/>
            </p:cNvSpPr>
            <p:nvPr/>
          </p:nvSpPr>
          <p:spPr bwMode="ltGray">
            <a:xfrm>
              <a:off x="5722238" y="3674535"/>
              <a:ext cx="65326" cy="63680"/>
            </a:xfrm>
            <a:custGeom>
              <a:avLst/>
              <a:gdLst>
                <a:gd name="T0" fmla="*/ 0 w 34"/>
                <a:gd name="T1" fmla="*/ 24 h 34"/>
                <a:gd name="T2" fmla="*/ 8 w 34"/>
                <a:gd name="T3" fmla="*/ 34 h 34"/>
                <a:gd name="T4" fmla="*/ 22 w 34"/>
                <a:gd name="T5" fmla="*/ 23 h 34"/>
                <a:gd name="T6" fmla="*/ 31 w 34"/>
                <a:gd name="T7" fmla="*/ 19 h 34"/>
                <a:gd name="T8" fmla="*/ 27 w 34"/>
                <a:gd name="T9" fmla="*/ 12 h 34"/>
                <a:gd name="T10" fmla="*/ 22 w 34"/>
                <a:gd name="T11" fmla="*/ 10 h 34"/>
                <a:gd name="T12" fmla="*/ 34 w 34"/>
                <a:gd name="T13" fmla="*/ 5 h 34"/>
                <a:gd name="T14" fmla="*/ 27 w 34"/>
                <a:gd name="T15" fmla="*/ 0 h 34"/>
                <a:gd name="T16" fmla="*/ 0 w 34"/>
                <a:gd name="T17" fmla="*/ 24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34"/>
                <a:gd name="T29" fmla="*/ 34 w 34"/>
                <a:gd name="T30" fmla="*/ 34 h 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34">
                  <a:moveTo>
                    <a:pt x="0" y="24"/>
                  </a:moveTo>
                  <a:lnTo>
                    <a:pt x="8" y="34"/>
                  </a:lnTo>
                  <a:lnTo>
                    <a:pt x="22" y="23"/>
                  </a:lnTo>
                  <a:lnTo>
                    <a:pt x="31" y="19"/>
                  </a:lnTo>
                  <a:lnTo>
                    <a:pt x="27" y="12"/>
                  </a:lnTo>
                  <a:lnTo>
                    <a:pt x="22" y="10"/>
                  </a:lnTo>
                  <a:lnTo>
                    <a:pt x="34" y="5"/>
                  </a:lnTo>
                  <a:lnTo>
                    <a:pt x="27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13" name="Freeform 78"/>
            <p:cNvSpPr>
              <a:spLocks/>
            </p:cNvSpPr>
            <p:nvPr/>
          </p:nvSpPr>
          <p:spPr bwMode="ltGray">
            <a:xfrm>
              <a:off x="6248695" y="3843288"/>
              <a:ext cx="49957" cy="79599"/>
            </a:xfrm>
            <a:custGeom>
              <a:avLst/>
              <a:gdLst>
                <a:gd name="T0" fmla="*/ 0 w 26"/>
                <a:gd name="T1" fmla="*/ 0 h 42"/>
                <a:gd name="T2" fmla="*/ 0 w 26"/>
                <a:gd name="T3" fmla="*/ 12 h 42"/>
                <a:gd name="T4" fmla="*/ 14 w 26"/>
                <a:gd name="T5" fmla="*/ 34 h 42"/>
                <a:gd name="T6" fmla="*/ 26 w 26"/>
                <a:gd name="T7" fmla="*/ 42 h 42"/>
                <a:gd name="T8" fmla="*/ 14 w 26"/>
                <a:gd name="T9" fmla="*/ 27 h 42"/>
                <a:gd name="T10" fmla="*/ 17 w 26"/>
                <a:gd name="T11" fmla="*/ 21 h 42"/>
                <a:gd name="T12" fmla="*/ 13 w 26"/>
                <a:gd name="T13" fmla="*/ 12 h 42"/>
                <a:gd name="T14" fmla="*/ 17 w 26"/>
                <a:gd name="T15" fmla="*/ 1 h 42"/>
                <a:gd name="T16" fmla="*/ 0 w 26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42"/>
                <a:gd name="T29" fmla="*/ 26 w 26"/>
                <a:gd name="T30" fmla="*/ 42 h 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42">
                  <a:moveTo>
                    <a:pt x="0" y="0"/>
                  </a:moveTo>
                  <a:lnTo>
                    <a:pt x="0" y="12"/>
                  </a:lnTo>
                  <a:lnTo>
                    <a:pt x="14" y="34"/>
                  </a:lnTo>
                  <a:lnTo>
                    <a:pt x="26" y="42"/>
                  </a:lnTo>
                  <a:lnTo>
                    <a:pt x="14" y="27"/>
                  </a:lnTo>
                  <a:lnTo>
                    <a:pt x="17" y="21"/>
                  </a:lnTo>
                  <a:lnTo>
                    <a:pt x="13" y="12"/>
                  </a:lnTo>
                  <a:lnTo>
                    <a:pt x="1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14" name="Freeform 79"/>
            <p:cNvSpPr>
              <a:spLocks/>
            </p:cNvSpPr>
            <p:nvPr/>
          </p:nvSpPr>
          <p:spPr bwMode="ltGray">
            <a:xfrm>
              <a:off x="6360136" y="3967463"/>
              <a:ext cx="126810" cy="85969"/>
            </a:xfrm>
            <a:custGeom>
              <a:avLst/>
              <a:gdLst>
                <a:gd name="T0" fmla="*/ 0 w 66"/>
                <a:gd name="T1" fmla="*/ 3 h 43"/>
                <a:gd name="T2" fmla="*/ 6 w 66"/>
                <a:gd name="T3" fmla="*/ 12 h 43"/>
                <a:gd name="T4" fmla="*/ 24 w 66"/>
                <a:gd name="T5" fmla="*/ 20 h 43"/>
                <a:gd name="T6" fmla="*/ 24 w 66"/>
                <a:gd name="T7" fmla="*/ 23 h 43"/>
                <a:gd name="T8" fmla="*/ 41 w 66"/>
                <a:gd name="T9" fmla="*/ 31 h 43"/>
                <a:gd name="T10" fmla="*/ 41 w 66"/>
                <a:gd name="T11" fmla="*/ 35 h 43"/>
                <a:gd name="T12" fmla="*/ 59 w 66"/>
                <a:gd name="T13" fmla="*/ 43 h 43"/>
                <a:gd name="T14" fmla="*/ 66 w 66"/>
                <a:gd name="T15" fmla="*/ 39 h 43"/>
                <a:gd name="T16" fmla="*/ 34 w 66"/>
                <a:gd name="T17" fmla="*/ 9 h 43"/>
                <a:gd name="T18" fmla="*/ 5 w 66"/>
                <a:gd name="T19" fmla="*/ 0 h 43"/>
                <a:gd name="T20" fmla="*/ 0 w 66"/>
                <a:gd name="T21" fmla="*/ 3 h 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43"/>
                <a:gd name="T35" fmla="*/ 66 w 66"/>
                <a:gd name="T36" fmla="*/ 43 h 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43">
                  <a:moveTo>
                    <a:pt x="0" y="3"/>
                  </a:moveTo>
                  <a:lnTo>
                    <a:pt x="6" y="12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41" y="31"/>
                  </a:lnTo>
                  <a:lnTo>
                    <a:pt x="41" y="35"/>
                  </a:lnTo>
                  <a:lnTo>
                    <a:pt x="59" y="43"/>
                  </a:lnTo>
                  <a:lnTo>
                    <a:pt x="66" y="39"/>
                  </a:lnTo>
                  <a:lnTo>
                    <a:pt x="34" y="9"/>
                  </a:lnTo>
                  <a:lnTo>
                    <a:pt x="5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15" name="Freeform 80"/>
            <p:cNvSpPr>
              <a:spLocks/>
            </p:cNvSpPr>
            <p:nvPr/>
          </p:nvSpPr>
          <p:spPr bwMode="ltGray">
            <a:xfrm>
              <a:off x="5368704" y="3862392"/>
              <a:ext cx="38428" cy="35023"/>
            </a:xfrm>
            <a:custGeom>
              <a:avLst/>
              <a:gdLst>
                <a:gd name="T0" fmla="*/ 0 w 20"/>
                <a:gd name="T1" fmla="*/ 20 h 20"/>
                <a:gd name="T2" fmla="*/ 20 w 20"/>
                <a:gd name="T3" fmla="*/ 6 h 20"/>
                <a:gd name="T4" fmla="*/ 20 w 20"/>
                <a:gd name="T5" fmla="*/ 0 h 20"/>
                <a:gd name="T6" fmla="*/ 11 w 20"/>
                <a:gd name="T7" fmla="*/ 3 h 20"/>
                <a:gd name="T8" fmla="*/ 0 w 20"/>
                <a:gd name="T9" fmla="*/ 18 h 20"/>
                <a:gd name="T10" fmla="*/ 0 w 20"/>
                <a:gd name="T11" fmla="*/ 2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0"/>
                <a:gd name="T20" fmla="*/ 20 w 2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0">
                  <a:moveTo>
                    <a:pt x="0" y="20"/>
                  </a:moveTo>
                  <a:lnTo>
                    <a:pt x="20" y="6"/>
                  </a:lnTo>
                  <a:lnTo>
                    <a:pt x="20" y="0"/>
                  </a:lnTo>
                  <a:lnTo>
                    <a:pt x="11" y="3"/>
                  </a:lnTo>
                  <a:lnTo>
                    <a:pt x="0" y="18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16" name="Freeform 81"/>
            <p:cNvSpPr>
              <a:spLocks/>
            </p:cNvSpPr>
            <p:nvPr/>
          </p:nvSpPr>
          <p:spPr bwMode="ltGray">
            <a:xfrm>
              <a:off x="5368704" y="3862392"/>
              <a:ext cx="38428" cy="35023"/>
            </a:xfrm>
            <a:custGeom>
              <a:avLst/>
              <a:gdLst>
                <a:gd name="T0" fmla="*/ 0 w 20"/>
                <a:gd name="T1" fmla="*/ 20 h 20"/>
                <a:gd name="T2" fmla="*/ 20 w 20"/>
                <a:gd name="T3" fmla="*/ 6 h 20"/>
                <a:gd name="T4" fmla="*/ 20 w 20"/>
                <a:gd name="T5" fmla="*/ 0 h 20"/>
                <a:gd name="T6" fmla="*/ 11 w 20"/>
                <a:gd name="T7" fmla="*/ 3 h 20"/>
                <a:gd name="T8" fmla="*/ 0 w 20"/>
                <a:gd name="T9" fmla="*/ 18 h 20"/>
                <a:gd name="T10" fmla="*/ 0 w 20"/>
                <a:gd name="T11" fmla="*/ 2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0"/>
                <a:gd name="T20" fmla="*/ 20 w 2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0">
                  <a:moveTo>
                    <a:pt x="0" y="20"/>
                  </a:moveTo>
                  <a:lnTo>
                    <a:pt x="20" y="6"/>
                  </a:lnTo>
                  <a:lnTo>
                    <a:pt x="20" y="0"/>
                  </a:lnTo>
                  <a:lnTo>
                    <a:pt x="11" y="3"/>
                  </a:lnTo>
                  <a:lnTo>
                    <a:pt x="0" y="18"/>
                  </a:lnTo>
                  <a:lnTo>
                    <a:pt x="0" y="20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17" name="Freeform 82"/>
            <p:cNvSpPr>
              <a:spLocks/>
            </p:cNvSpPr>
            <p:nvPr/>
          </p:nvSpPr>
          <p:spPr bwMode="ltGray">
            <a:xfrm>
              <a:off x="5407132" y="3849656"/>
              <a:ext cx="34584" cy="38208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7 h 20"/>
                <a:gd name="T4" fmla="*/ 18 w 18"/>
                <a:gd name="T5" fmla="*/ 0 h 20"/>
                <a:gd name="T6" fmla="*/ 7 w 18"/>
                <a:gd name="T7" fmla="*/ 0 h 20"/>
                <a:gd name="T8" fmla="*/ 7 w 18"/>
                <a:gd name="T9" fmla="*/ 11 h 20"/>
                <a:gd name="T10" fmla="*/ 0 w 18"/>
                <a:gd name="T11" fmla="*/ 2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20"/>
                <a:gd name="T20" fmla="*/ 18 w 18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20">
                  <a:moveTo>
                    <a:pt x="0" y="20"/>
                  </a:moveTo>
                  <a:lnTo>
                    <a:pt x="18" y="7"/>
                  </a:lnTo>
                  <a:lnTo>
                    <a:pt x="18" y="0"/>
                  </a:lnTo>
                  <a:lnTo>
                    <a:pt x="7" y="0"/>
                  </a:lnTo>
                  <a:lnTo>
                    <a:pt x="7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18" name="Freeform 83"/>
            <p:cNvSpPr>
              <a:spLocks/>
            </p:cNvSpPr>
            <p:nvPr/>
          </p:nvSpPr>
          <p:spPr bwMode="ltGray">
            <a:xfrm>
              <a:off x="5407132" y="3849656"/>
              <a:ext cx="34584" cy="38208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7 h 20"/>
                <a:gd name="T4" fmla="*/ 18 w 18"/>
                <a:gd name="T5" fmla="*/ 0 h 20"/>
                <a:gd name="T6" fmla="*/ 7 w 18"/>
                <a:gd name="T7" fmla="*/ 0 h 20"/>
                <a:gd name="T8" fmla="*/ 7 w 18"/>
                <a:gd name="T9" fmla="*/ 11 h 20"/>
                <a:gd name="T10" fmla="*/ 0 w 18"/>
                <a:gd name="T11" fmla="*/ 2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20"/>
                <a:gd name="T20" fmla="*/ 18 w 18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20">
                  <a:moveTo>
                    <a:pt x="0" y="20"/>
                  </a:moveTo>
                  <a:lnTo>
                    <a:pt x="18" y="7"/>
                  </a:lnTo>
                  <a:lnTo>
                    <a:pt x="18" y="0"/>
                  </a:lnTo>
                  <a:lnTo>
                    <a:pt x="7" y="0"/>
                  </a:lnTo>
                  <a:lnTo>
                    <a:pt x="7" y="11"/>
                  </a:lnTo>
                  <a:lnTo>
                    <a:pt x="0" y="20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19" name="Freeform 84"/>
            <p:cNvSpPr>
              <a:spLocks/>
            </p:cNvSpPr>
            <p:nvPr/>
          </p:nvSpPr>
          <p:spPr bwMode="ltGray">
            <a:xfrm>
              <a:off x="1633540" y="4390937"/>
              <a:ext cx="172923" cy="127360"/>
            </a:xfrm>
            <a:custGeom>
              <a:avLst/>
              <a:gdLst>
                <a:gd name="T0" fmla="*/ 0 w 90"/>
                <a:gd name="T1" fmla="*/ 62 h 67"/>
                <a:gd name="T2" fmla="*/ 0 w 90"/>
                <a:gd name="T3" fmla="*/ 55 h 67"/>
                <a:gd name="T4" fmla="*/ 15 w 90"/>
                <a:gd name="T5" fmla="*/ 40 h 67"/>
                <a:gd name="T6" fmla="*/ 6 w 90"/>
                <a:gd name="T7" fmla="*/ 34 h 67"/>
                <a:gd name="T8" fmla="*/ 6 w 90"/>
                <a:gd name="T9" fmla="*/ 17 h 67"/>
                <a:gd name="T10" fmla="*/ 15 w 90"/>
                <a:gd name="T11" fmla="*/ 12 h 67"/>
                <a:gd name="T12" fmla="*/ 15 w 90"/>
                <a:gd name="T13" fmla="*/ 4 h 67"/>
                <a:gd name="T14" fmla="*/ 36 w 90"/>
                <a:gd name="T15" fmla="*/ 4 h 67"/>
                <a:gd name="T16" fmla="*/ 48 w 90"/>
                <a:gd name="T17" fmla="*/ 6 h 67"/>
                <a:gd name="T18" fmla="*/ 69 w 90"/>
                <a:gd name="T19" fmla="*/ 0 h 67"/>
                <a:gd name="T20" fmla="*/ 90 w 90"/>
                <a:gd name="T21" fmla="*/ 0 h 67"/>
                <a:gd name="T22" fmla="*/ 75 w 90"/>
                <a:gd name="T23" fmla="*/ 10 h 67"/>
                <a:gd name="T24" fmla="*/ 70 w 90"/>
                <a:gd name="T25" fmla="*/ 37 h 67"/>
                <a:gd name="T26" fmla="*/ 40 w 90"/>
                <a:gd name="T27" fmla="*/ 52 h 67"/>
                <a:gd name="T28" fmla="*/ 40 w 90"/>
                <a:gd name="T29" fmla="*/ 54 h 67"/>
                <a:gd name="T30" fmla="*/ 10 w 90"/>
                <a:gd name="T31" fmla="*/ 67 h 67"/>
                <a:gd name="T32" fmla="*/ 0 w 90"/>
                <a:gd name="T33" fmla="*/ 62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0"/>
                <a:gd name="T52" fmla="*/ 0 h 67"/>
                <a:gd name="T53" fmla="*/ 90 w 90"/>
                <a:gd name="T54" fmla="*/ 67 h 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0" h="67">
                  <a:moveTo>
                    <a:pt x="0" y="62"/>
                  </a:moveTo>
                  <a:lnTo>
                    <a:pt x="0" y="55"/>
                  </a:lnTo>
                  <a:lnTo>
                    <a:pt x="15" y="40"/>
                  </a:lnTo>
                  <a:lnTo>
                    <a:pt x="6" y="34"/>
                  </a:lnTo>
                  <a:lnTo>
                    <a:pt x="6" y="17"/>
                  </a:lnTo>
                  <a:lnTo>
                    <a:pt x="15" y="12"/>
                  </a:lnTo>
                  <a:lnTo>
                    <a:pt x="15" y="4"/>
                  </a:lnTo>
                  <a:lnTo>
                    <a:pt x="36" y="4"/>
                  </a:lnTo>
                  <a:lnTo>
                    <a:pt x="48" y="6"/>
                  </a:lnTo>
                  <a:lnTo>
                    <a:pt x="69" y="0"/>
                  </a:lnTo>
                  <a:lnTo>
                    <a:pt x="90" y="0"/>
                  </a:lnTo>
                  <a:lnTo>
                    <a:pt x="75" y="10"/>
                  </a:lnTo>
                  <a:lnTo>
                    <a:pt x="70" y="37"/>
                  </a:lnTo>
                  <a:lnTo>
                    <a:pt x="40" y="52"/>
                  </a:lnTo>
                  <a:lnTo>
                    <a:pt x="40" y="54"/>
                  </a:lnTo>
                  <a:lnTo>
                    <a:pt x="10" y="67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20" name="Freeform 85"/>
            <p:cNvSpPr>
              <a:spLocks/>
            </p:cNvSpPr>
            <p:nvPr/>
          </p:nvSpPr>
          <p:spPr bwMode="ltGray">
            <a:xfrm>
              <a:off x="1625854" y="4492825"/>
              <a:ext cx="99912" cy="101888"/>
            </a:xfrm>
            <a:custGeom>
              <a:avLst/>
              <a:gdLst>
                <a:gd name="T0" fmla="*/ 55 w 55"/>
                <a:gd name="T1" fmla="*/ 16 h 54"/>
                <a:gd name="T2" fmla="*/ 49 w 55"/>
                <a:gd name="T3" fmla="*/ 0 h 54"/>
                <a:gd name="T4" fmla="*/ 48 w 55"/>
                <a:gd name="T5" fmla="*/ 0 h 54"/>
                <a:gd name="T6" fmla="*/ 18 w 55"/>
                <a:gd name="T7" fmla="*/ 13 h 54"/>
                <a:gd name="T8" fmla="*/ 7 w 55"/>
                <a:gd name="T9" fmla="*/ 8 h 54"/>
                <a:gd name="T10" fmla="*/ 5 w 55"/>
                <a:gd name="T11" fmla="*/ 17 h 54"/>
                <a:gd name="T12" fmla="*/ 5 w 55"/>
                <a:gd name="T13" fmla="*/ 33 h 54"/>
                <a:gd name="T14" fmla="*/ 0 w 55"/>
                <a:gd name="T15" fmla="*/ 54 h 54"/>
                <a:gd name="T16" fmla="*/ 14 w 55"/>
                <a:gd name="T17" fmla="*/ 54 h 54"/>
                <a:gd name="T18" fmla="*/ 23 w 55"/>
                <a:gd name="T19" fmla="*/ 45 h 54"/>
                <a:gd name="T20" fmla="*/ 29 w 55"/>
                <a:gd name="T21" fmla="*/ 45 h 54"/>
                <a:gd name="T22" fmla="*/ 39 w 55"/>
                <a:gd name="T23" fmla="*/ 36 h 54"/>
                <a:gd name="T24" fmla="*/ 27 w 55"/>
                <a:gd name="T25" fmla="*/ 24 h 54"/>
                <a:gd name="T26" fmla="*/ 55 w 55"/>
                <a:gd name="T27" fmla="*/ 16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5"/>
                <a:gd name="T43" fmla="*/ 0 h 54"/>
                <a:gd name="T44" fmla="*/ 55 w 55"/>
                <a:gd name="T45" fmla="*/ 54 h 5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5" h="54">
                  <a:moveTo>
                    <a:pt x="55" y="16"/>
                  </a:moveTo>
                  <a:lnTo>
                    <a:pt x="49" y="0"/>
                  </a:lnTo>
                  <a:lnTo>
                    <a:pt x="48" y="0"/>
                  </a:lnTo>
                  <a:lnTo>
                    <a:pt x="18" y="13"/>
                  </a:lnTo>
                  <a:lnTo>
                    <a:pt x="7" y="8"/>
                  </a:lnTo>
                  <a:lnTo>
                    <a:pt x="5" y="17"/>
                  </a:lnTo>
                  <a:lnTo>
                    <a:pt x="5" y="33"/>
                  </a:lnTo>
                  <a:lnTo>
                    <a:pt x="0" y="54"/>
                  </a:lnTo>
                  <a:lnTo>
                    <a:pt x="14" y="54"/>
                  </a:lnTo>
                  <a:lnTo>
                    <a:pt x="23" y="45"/>
                  </a:lnTo>
                  <a:lnTo>
                    <a:pt x="29" y="45"/>
                  </a:lnTo>
                  <a:lnTo>
                    <a:pt x="39" y="36"/>
                  </a:lnTo>
                  <a:lnTo>
                    <a:pt x="27" y="24"/>
                  </a:lnTo>
                  <a:lnTo>
                    <a:pt x="55" y="1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21" name="Freeform 86"/>
            <p:cNvSpPr>
              <a:spLocks/>
            </p:cNvSpPr>
            <p:nvPr/>
          </p:nvSpPr>
          <p:spPr bwMode="ltGray">
            <a:xfrm>
              <a:off x="1625854" y="4460985"/>
              <a:ext cx="42269" cy="41391"/>
            </a:xfrm>
            <a:custGeom>
              <a:avLst/>
              <a:gdLst>
                <a:gd name="T0" fmla="*/ 6 w 22"/>
                <a:gd name="T1" fmla="*/ 19 h 21"/>
                <a:gd name="T2" fmla="*/ 0 w 22"/>
                <a:gd name="T3" fmla="*/ 21 h 21"/>
                <a:gd name="T4" fmla="*/ 11 w 22"/>
                <a:gd name="T5" fmla="*/ 3 h 21"/>
                <a:gd name="T6" fmla="*/ 13 w 22"/>
                <a:gd name="T7" fmla="*/ 0 h 21"/>
                <a:gd name="T8" fmla="*/ 22 w 22"/>
                <a:gd name="T9" fmla="*/ 6 h 21"/>
                <a:gd name="T10" fmla="*/ 6 w 22"/>
                <a:gd name="T11" fmla="*/ 19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"/>
                <a:gd name="T19" fmla="*/ 0 h 21"/>
                <a:gd name="T20" fmla="*/ 22 w 22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" h="21">
                  <a:moveTo>
                    <a:pt x="6" y="19"/>
                  </a:moveTo>
                  <a:lnTo>
                    <a:pt x="0" y="21"/>
                  </a:lnTo>
                  <a:lnTo>
                    <a:pt x="11" y="3"/>
                  </a:lnTo>
                  <a:lnTo>
                    <a:pt x="13" y="0"/>
                  </a:lnTo>
                  <a:lnTo>
                    <a:pt x="22" y="6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22" name="Freeform 87"/>
            <p:cNvSpPr>
              <a:spLocks/>
            </p:cNvSpPr>
            <p:nvPr/>
          </p:nvSpPr>
          <p:spPr bwMode="ltGray">
            <a:xfrm>
              <a:off x="1598954" y="4505561"/>
              <a:ext cx="38428" cy="95520"/>
            </a:xfrm>
            <a:custGeom>
              <a:avLst/>
              <a:gdLst>
                <a:gd name="T0" fmla="*/ 20 w 21"/>
                <a:gd name="T1" fmla="*/ 5 h 51"/>
                <a:gd name="T2" fmla="*/ 16 w 21"/>
                <a:gd name="T3" fmla="*/ 14 h 51"/>
                <a:gd name="T4" fmla="*/ 16 w 21"/>
                <a:gd name="T5" fmla="*/ 29 h 51"/>
                <a:gd name="T6" fmla="*/ 11 w 21"/>
                <a:gd name="T7" fmla="*/ 51 h 51"/>
                <a:gd name="T8" fmla="*/ 0 w 21"/>
                <a:gd name="T9" fmla="*/ 26 h 51"/>
                <a:gd name="T10" fmla="*/ 8 w 21"/>
                <a:gd name="T11" fmla="*/ 14 h 51"/>
                <a:gd name="T12" fmla="*/ 14 w 21"/>
                <a:gd name="T13" fmla="*/ 1 h 51"/>
                <a:gd name="T14" fmla="*/ 21 w 21"/>
                <a:gd name="T15" fmla="*/ 0 h 51"/>
                <a:gd name="T16" fmla="*/ 20 w 21"/>
                <a:gd name="T17" fmla="*/ 5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51"/>
                <a:gd name="T29" fmla="*/ 21 w 21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51">
                  <a:moveTo>
                    <a:pt x="20" y="5"/>
                  </a:moveTo>
                  <a:lnTo>
                    <a:pt x="16" y="14"/>
                  </a:lnTo>
                  <a:lnTo>
                    <a:pt x="16" y="29"/>
                  </a:lnTo>
                  <a:lnTo>
                    <a:pt x="11" y="51"/>
                  </a:lnTo>
                  <a:lnTo>
                    <a:pt x="0" y="26"/>
                  </a:lnTo>
                  <a:lnTo>
                    <a:pt x="8" y="14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23" name="Freeform 88"/>
            <p:cNvSpPr>
              <a:spLocks/>
            </p:cNvSpPr>
            <p:nvPr/>
          </p:nvSpPr>
          <p:spPr bwMode="ltGray">
            <a:xfrm>
              <a:off x="1714237" y="4381384"/>
              <a:ext cx="242095" cy="213329"/>
            </a:xfrm>
            <a:custGeom>
              <a:avLst/>
              <a:gdLst>
                <a:gd name="T0" fmla="*/ 78 w 127"/>
                <a:gd name="T1" fmla="*/ 2 h 113"/>
                <a:gd name="T2" fmla="*/ 85 w 127"/>
                <a:gd name="T3" fmla="*/ 20 h 113"/>
                <a:gd name="T4" fmla="*/ 93 w 127"/>
                <a:gd name="T5" fmla="*/ 23 h 113"/>
                <a:gd name="T6" fmla="*/ 94 w 127"/>
                <a:gd name="T7" fmla="*/ 31 h 113"/>
                <a:gd name="T8" fmla="*/ 84 w 127"/>
                <a:gd name="T9" fmla="*/ 49 h 113"/>
                <a:gd name="T10" fmla="*/ 93 w 127"/>
                <a:gd name="T11" fmla="*/ 62 h 113"/>
                <a:gd name="T12" fmla="*/ 109 w 127"/>
                <a:gd name="T13" fmla="*/ 71 h 113"/>
                <a:gd name="T14" fmla="*/ 113 w 127"/>
                <a:gd name="T15" fmla="*/ 89 h 113"/>
                <a:gd name="T16" fmla="*/ 126 w 127"/>
                <a:gd name="T17" fmla="*/ 101 h 113"/>
                <a:gd name="T18" fmla="*/ 127 w 127"/>
                <a:gd name="T19" fmla="*/ 102 h 113"/>
                <a:gd name="T20" fmla="*/ 126 w 127"/>
                <a:gd name="T21" fmla="*/ 104 h 113"/>
                <a:gd name="T22" fmla="*/ 111 w 127"/>
                <a:gd name="T23" fmla="*/ 103 h 113"/>
                <a:gd name="T24" fmla="*/ 101 w 127"/>
                <a:gd name="T25" fmla="*/ 113 h 113"/>
                <a:gd name="T26" fmla="*/ 86 w 127"/>
                <a:gd name="T27" fmla="*/ 109 h 113"/>
                <a:gd name="T28" fmla="*/ 77 w 127"/>
                <a:gd name="T29" fmla="*/ 112 h 113"/>
                <a:gd name="T30" fmla="*/ 62 w 127"/>
                <a:gd name="T31" fmla="*/ 105 h 113"/>
                <a:gd name="T32" fmla="*/ 61 w 127"/>
                <a:gd name="T33" fmla="*/ 96 h 113"/>
                <a:gd name="T34" fmla="*/ 52 w 127"/>
                <a:gd name="T35" fmla="*/ 92 h 113"/>
                <a:gd name="T36" fmla="*/ 24 w 127"/>
                <a:gd name="T37" fmla="*/ 78 h 113"/>
                <a:gd name="T38" fmla="*/ 5 w 127"/>
                <a:gd name="T39" fmla="*/ 73 h 113"/>
                <a:gd name="T40" fmla="*/ 0 w 127"/>
                <a:gd name="T41" fmla="*/ 57 h 113"/>
                <a:gd name="T42" fmla="*/ 29 w 127"/>
                <a:gd name="T43" fmla="*/ 42 h 113"/>
                <a:gd name="T44" fmla="*/ 34 w 127"/>
                <a:gd name="T45" fmla="*/ 13 h 113"/>
                <a:gd name="T46" fmla="*/ 49 w 127"/>
                <a:gd name="T47" fmla="*/ 4 h 113"/>
                <a:gd name="T48" fmla="*/ 54 w 127"/>
                <a:gd name="T49" fmla="*/ 0 h 113"/>
                <a:gd name="T50" fmla="*/ 78 w 127"/>
                <a:gd name="T51" fmla="*/ 2 h 1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7"/>
                <a:gd name="T79" fmla="*/ 0 h 113"/>
                <a:gd name="T80" fmla="*/ 127 w 127"/>
                <a:gd name="T81" fmla="*/ 113 h 11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7" h="113">
                  <a:moveTo>
                    <a:pt x="78" y="2"/>
                  </a:moveTo>
                  <a:lnTo>
                    <a:pt x="85" y="20"/>
                  </a:lnTo>
                  <a:lnTo>
                    <a:pt x="93" y="23"/>
                  </a:lnTo>
                  <a:lnTo>
                    <a:pt x="94" y="31"/>
                  </a:lnTo>
                  <a:lnTo>
                    <a:pt x="84" y="49"/>
                  </a:lnTo>
                  <a:lnTo>
                    <a:pt x="93" y="62"/>
                  </a:lnTo>
                  <a:lnTo>
                    <a:pt x="109" y="71"/>
                  </a:lnTo>
                  <a:lnTo>
                    <a:pt x="113" y="89"/>
                  </a:lnTo>
                  <a:lnTo>
                    <a:pt x="126" y="101"/>
                  </a:lnTo>
                  <a:lnTo>
                    <a:pt x="127" y="102"/>
                  </a:lnTo>
                  <a:lnTo>
                    <a:pt x="126" y="104"/>
                  </a:lnTo>
                  <a:lnTo>
                    <a:pt x="111" y="103"/>
                  </a:lnTo>
                  <a:lnTo>
                    <a:pt x="101" y="113"/>
                  </a:lnTo>
                  <a:lnTo>
                    <a:pt x="86" y="109"/>
                  </a:lnTo>
                  <a:lnTo>
                    <a:pt x="77" y="112"/>
                  </a:lnTo>
                  <a:lnTo>
                    <a:pt x="62" y="105"/>
                  </a:lnTo>
                  <a:lnTo>
                    <a:pt x="61" y="96"/>
                  </a:lnTo>
                  <a:lnTo>
                    <a:pt x="52" y="92"/>
                  </a:lnTo>
                  <a:lnTo>
                    <a:pt x="24" y="78"/>
                  </a:lnTo>
                  <a:lnTo>
                    <a:pt x="5" y="73"/>
                  </a:lnTo>
                  <a:lnTo>
                    <a:pt x="0" y="57"/>
                  </a:lnTo>
                  <a:lnTo>
                    <a:pt x="29" y="42"/>
                  </a:lnTo>
                  <a:lnTo>
                    <a:pt x="34" y="13"/>
                  </a:lnTo>
                  <a:lnTo>
                    <a:pt x="49" y="4"/>
                  </a:lnTo>
                  <a:lnTo>
                    <a:pt x="54" y="0"/>
                  </a:lnTo>
                  <a:lnTo>
                    <a:pt x="78" y="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24" name="Freeform 89"/>
            <p:cNvSpPr>
              <a:spLocks/>
            </p:cNvSpPr>
            <p:nvPr/>
          </p:nvSpPr>
          <p:spPr bwMode="ltGray">
            <a:xfrm>
              <a:off x="1860262" y="4585160"/>
              <a:ext cx="42272" cy="38208"/>
            </a:xfrm>
            <a:custGeom>
              <a:avLst/>
              <a:gdLst>
                <a:gd name="T0" fmla="*/ 0 w 22"/>
                <a:gd name="T1" fmla="*/ 6 h 19"/>
                <a:gd name="T2" fmla="*/ 9 w 22"/>
                <a:gd name="T3" fmla="*/ 0 h 19"/>
                <a:gd name="T4" fmla="*/ 22 w 22"/>
                <a:gd name="T5" fmla="*/ 7 h 19"/>
                <a:gd name="T6" fmla="*/ 9 w 22"/>
                <a:gd name="T7" fmla="*/ 19 h 19"/>
                <a:gd name="T8" fmla="*/ 0 w 22"/>
                <a:gd name="T9" fmla="*/ 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9"/>
                <a:gd name="T17" fmla="*/ 22 w 2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9">
                  <a:moveTo>
                    <a:pt x="0" y="6"/>
                  </a:moveTo>
                  <a:lnTo>
                    <a:pt x="9" y="0"/>
                  </a:lnTo>
                  <a:lnTo>
                    <a:pt x="22" y="7"/>
                  </a:lnTo>
                  <a:lnTo>
                    <a:pt x="9" y="1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25" name="Freeform 90"/>
            <p:cNvSpPr>
              <a:spLocks/>
            </p:cNvSpPr>
            <p:nvPr/>
          </p:nvSpPr>
          <p:spPr bwMode="ltGray">
            <a:xfrm>
              <a:off x="1860262" y="4585160"/>
              <a:ext cx="42272" cy="38208"/>
            </a:xfrm>
            <a:custGeom>
              <a:avLst/>
              <a:gdLst>
                <a:gd name="T0" fmla="*/ 0 w 22"/>
                <a:gd name="T1" fmla="*/ 6 h 19"/>
                <a:gd name="T2" fmla="*/ 9 w 22"/>
                <a:gd name="T3" fmla="*/ 0 h 19"/>
                <a:gd name="T4" fmla="*/ 22 w 22"/>
                <a:gd name="T5" fmla="*/ 7 h 19"/>
                <a:gd name="T6" fmla="*/ 9 w 22"/>
                <a:gd name="T7" fmla="*/ 19 h 19"/>
                <a:gd name="T8" fmla="*/ 0 w 22"/>
                <a:gd name="T9" fmla="*/ 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9"/>
                <a:gd name="T17" fmla="*/ 22 w 2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9">
                  <a:moveTo>
                    <a:pt x="0" y="6"/>
                  </a:moveTo>
                  <a:lnTo>
                    <a:pt x="9" y="0"/>
                  </a:lnTo>
                  <a:lnTo>
                    <a:pt x="22" y="7"/>
                  </a:lnTo>
                  <a:lnTo>
                    <a:pt x="9" y="19"/>
                  </a:lnTo>
                  <a:lnTo>
                    <a:pt x="0" y="6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26" name="Freeform 91"/>
            <p:cNvSpPr>
              <a:spLocks/>
            </p:cNvSpPr>
            <p:nvPr/>
          </p:nvSpPr>
          <p:spPr bwMode="ltGray">
            <a:xfrm>
              <a:off x="1902533" y="4575609"/>
              <a:ext cx="49955" cy="38208"/>
            </a:xfrm>
            <a:custGeom>
              <a:avLst/>
              <a:gdLst>
                <a:gd name="T0" fmla="*/ 0 w 25"/>
                <a:gd name="T1" fmla="*/ 10 h 20"/>
                <a:gd name="T2" fmla="*/ 9 w 25"/>
                <a:gd name="T3" fmla="*/ 0 h 20"/>
                <a:gd name="T4" fmla="*/ 25 w 25"/>
                <a:gd name="T5" fmla="*/ 0 h 20"/>
                <a:gd name="T6" fmla="*/ 22 w 25"/>
                <a:gd name="T7" fmla="*/ 5 h 20"/>
                <a:gd name="T8" fmla="*/ 15 w 25"/>
                <a:gd name="T9" fmla="*/ 6 h 20"/>
                <a:gd name="T10" fmla="*/ 22 w 25"/>
                <a:gd name="T11" fmla="*/ 20 h 20"/>
                <a:gd name="T12" fmla="*/ 22 w 25"/>
                <a:gd name="T13" fmla="*/ 17 h 20"/>
                <a:gd name="T14" fmla="*/ 0 w 25"/>
                <a:gd name="T15" fmla="*/ 10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0"/>
                <a:gd name="T26" fmla="*/ 25 w 25"/>
                <a:gd name="T27" fmla="*/ 20 h 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0">
                  <a:moveTo>
                    <a:pt x="0" y="10"/>
                  </a:moveTo>
                  <a:lnTo>
                    <a:pt x="9" y="0"/>
                  </a:lnTo>
                  <a:lnTo>
                    <a:pt x="25" y="0"/>
                  </a:lnTo>
                  <a:lnTo>
                    <a:pt x="22" y="5"/>
                  </a:lnTo>
                  <a:lnTo>
                    <a:pt x="15" y="6"/>
                  </a:lnTo>
                  <a:lnTo>
                    <a:pt x="22" y="20"/>
                  </a:lnTo>
                  <a:lnTo>
                    <a:pt x="22" y="1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27" name="Freeform 92"/>
            <p:cNvSpPr>
              <a:spLocks/>
            </p:cNvSpPr>
            <p:nvPr/>
          </p:nvSpPr>
          <p:spPr bwMode="ltGray">
            <a:xfrm>
              <a:off x="1618169" y="4521480"/>
              <a:ext cx="530301" cy="442578"/>
            </a:xfrm>
            <a:custGeom>
              <a:avLst/>
              <a:gdLst>
                <a:gd name="T0" fmla="*/ 237 w 277"/>
                <a:gd name="T1" fmla="*/ 184 h 229"/>
                <a:gd name="T2" fmla="*/ 249 w 277"/>
                <a:gd name="T3" fmla="*/ 170 h 229"/>
                <a:gd name="T4" fmla="*/ 258 w 277"/>
                <a:gd name="T5" fmla="*/ 161 h 229"/>
                <a:gd name="T6" fmla="*/ 264 w 277"/>
                <a:gd name="T7" fmla="*/ 156 h 229"/>
                <a:gd name="T8" fmla="*/ 272 w 277"/>
                <a:gd name="T9" fmla="*/ 149 h 229"/>
                <a:gd name="T10" fmla="*/ 275 w 277"/>
                <a:gd name="T11" fmla="*/ 145 h 229"/>
                <a:gd name="T12" fmla="*/ 277 w 277"/>
                <a:gd name="T13" fmla="*/ 140 h 229"/>
                <a:gd name="T14" fmla="*/ 275 w 277"/>
                <a:gd name="T15" fmla="*/ 129 h 229"/>
                <a:gd name="T16" fmla="*/ 272 w 277"/>
                <a:gd name="T17" fmla="*/ 126 h 229"/>
                <a:gd name="T18" fmla="*/ 270 w 277"/>
                <a:gd name="T19" fmla="*/ 122 h 229"/>
                <a:gd name="T20" fmla="*/ 269 w 277"/>
                <a:gd name="T21" fmla="*/ 119 h 229"/>
                <a:gd name="T22" fmla="*/ 263 w 277"/>
                <a:gd name="T23" fmla="*/ 113 h 229"/>
                <a:gd name="T24" fmla="*/ 258 w 277"/>
                <a:gd name="T25" fmla="*/ 113 h 229"/>
                <a:gd name="T26" fmla="*/ 255 w 277"/>
                <a:gd name="T27" fmla="*/ 113 h 229"/>
                <a:gd name="T28" fmla="*/ 242 w 277"/>
                <a:gd name="T29" fmla="*/ 119 h 229"/>
                <a:gd name="T30" fmla="*/ 236 w 277"/>
                <a:gd name="T31" fmla="*/ 120 h 229"/>
                <a:gd name="T32" fmla="*/ 229 w 277"/>
                <a:gd name="T33" fmla="*/ 122 h 229"/>
                <a:gd name="T34" fmla="*/ 224 w 277"/>
                <a:gd name="T35" fmla="*/ 123 h 229"/>
                <a:gd name="T36" fmla="*/ 218 w 277"/>
                <a:gd name="T37" fmla="*/ 123 h 229"/>
                <a:gd name="T38" fmla="*/ 212 w 277"/>
                <a:gd name="T39" fmla="*/ 122 h 229"/>
                <a:gd name="T40" fmla="*/ 205 w 277"/>
                <a:gd name="T41" fmla="*/ 120 h 229"/>
                <a:gd name="T42" fmla="*/ 204 w 277"/>
                <a:gd name="T43" fmla="*/ 117 h 229"/>
                <a:gd name="T44" fmla="*/ 200 w 277"/>
                <a:gd name="T45" fmla="*/ 115 h 229"/>
                <a:gd name="T46" fmla="*/ 209 w 277"/>
                <a:gd name="T47" fmla="*/ 103 h 229"/>
                <a:gd name="T48" fmla="*/ 193 w 277"/>
                <a:gd name="T49" fmla="*/ 72 h 229"/>
                <a:gd name="T50" fmla="*/ 171 w 277"/>
                <a:gd name="T51" fmla="*/ 47 h 229"/>
                <a:gd name="T52" fmla="*/ 136 w 277"/>
                <a:gd name="T53" fmla="*/ 44 h 229"/>
                <a:gd name="T54" fmla="*/ 111 w 277"/>
                <a:gd name="T55" fmla="*/ 32 h 229"/>
                <a:gd name="T56" fmla="*/ 102 w 277"/>
                <a:gd name="T57" fmla="*/ 17 h 229"/>
                <a:gd name="T58" fmla="*/ 56 w 277"/>
                <a:gd name="T59" fmla="*/ 0 h 229"/>
                <a:gd name="T60" fmla="*/ 41 w 277"/>
                <a:gd name="T61" fmla="*/ 21 h 229"/>
                <a:gd name="T62" fmla="*/ 24 w 277"/>
                <a:gd name="T63" fmla="*/ 30 h 229"/>
                <a:gd name="T64" fmla="*/ 2 w 277"/>
                <a:gd name="T65" fmla="*/ 39 h 229"/>
                <a:gd name="T66" fmla="*/ 6 w 277"/>
                <a:gd name="T67" fmla="*/ 54 h 229"/>
                <a:gd name="T68" fmla="*/ 47 w 277"/>
                <a:gd name="T69" fmla="*/ 110 h 229"/>
                <a:gd name="T70" fmla="*/ 56 w 277"/>
                <a:gd name="T71" fmla="*/ 145 h 229"/>
                <a:gd name="T72" fmla="*/ 97 w 277"/>
                <a:gd name="T73" fmla="*/ 193 h 229"/>
                <a:gd name="T74" fmla="*/ 101 w 277"/>
                <a:gd name="T75" fmla="*/ 200 h 229"/>
                <a:gd name="T76" fmla="*/ 138 w 277"/>
                <a:gd name="T77" fmla="*/ 217 h 229"/>
                <a:gd name="T78" fmla="*/ 142 w 277"/>
                <a:gd name="T79" fmla="*/ 229 h 229"/>
                <a:gd name="T80" fmla="*/ 228 w 277"/>
                <a:gd name="T81" fmla="*/ 190 h 2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77"/>
                <a:gd name="T124" fmla="*/ 0 h 229"/>
                <a:gd name="T125" fmla="*/ 277 w 277"/>
                <a:gd name="T126" fmla="*/ 229 h 2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77" h="229">
                  <a:moveTo>
                    <a:pt x="228" y="190"/>
                  </a:moveTo>
                  <a:lnTo>
                    <a:pt x="237" y="184"/>
                  </a:lnTo>
                  <a:lnTo>
                    <a:pt x="247" y="171"/>
                  </a:lnTo>
                  <a:lnTo>
                    <a:pt x="249" y="170"/>
                  </a:lnTo>
                  <a:lnTo>
                    <a:pt x="254" y="165"/>
                  </a:lnTo>
                  <a:lnTo>
                    <a:pt x="258" y="161"/>
                  </a:lnTo>
                  <a:lnTo>
                    <a:pt x="261" y="158"/>
                  </a:lnTo>
                  <a:lnTo>
                    <a:pt x="264" y="156"/>
                  </a:lnTo>
                  <a:lnTo>
                    <a:pt x="268" y="154"/>
                  </a:lnTo>
                  <a:lnTo>
                    <a:pt x="272" y="149"/>
                  </a:lnTo>
                  <a:lnTo>
                    <a:pt x="273" y="148"/>
                  </a:lnTo>
                  <a:lnTo>
                    <a:pt x="275" y="145"/>
                  </a:lnTo>
                  <a:lnTo>
                    <a:pt x="276" y="142"/>
                  </a:lnTo>
                  <a:lnTo>
                    <a:pt x="277" y="140"/>
                  </a:lnTo>
                  <a:lnTo>
                    <a:pt x="276" y="131"/>
                  </a:lnTo>
                  <a:lnTo>
                    <a:pt x="275" y="129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1" y="123"/>
                  </a:lnTo>
                  <a:lnTo>
                    <a:pt x="270" y="122"/>
                  </a:lnTo>
                  <a:lnTo>
                    <a:pt x="269" y="120"/>
                  </a:lnTo>
                  <a:lnTo>
                    <a:pt x="269" y="119"/>
                  </a:lnTo>
                  <a:lnTo>
                    <a:pt x="268" y="119"/>
                  </a:lnTo>
                  <a:lnTo>
                    <a:pt x="263" y="113"/>
                  </a:lnTo>
                  <a:lnTo>
                    <a:pt x="261" y="113"/>
                  </a:lnTo>
                  <a:lnTo>
                    <a:pt x="258" y="113"/>
                  </a:lnTo>
                  <a:lnTo>
                    <a:pt x="256" y="113"/>
                  </a:lnTo>
                  <a:lnTo>
                    <a:pt x="255" y="113"/>
                  </a:lnTo>
                  <a:lnTo>
                    <a:pt x="246" y="117"/>
                  </a:lnTo>
                  <a:lnTo>
                    <a:pt x="242" y="119"/>
                  </a:lnTo>
                  <a:lnTo>
                    <a:pt x="239" y="119"/>
                  </a:lnTo>
                  <a:lnTo>
                    <a:pt x="236" y="120"/>
                  </a:lnTo>
                  <a:lnTo>
                    <a:pt x="233" y="120"/>
                  </a:lnTo>
                  <a:lnTo>
                    <a:pt x="229" y="122"/>
                  </a:lnTo>
                  <a:lnTo>
                    <a:pt x="228" y="123"/>
                  </a:lnTo>
                  <a:lnTo>
                    <a:pt x="224" y="123"/>
                  </a:lnTo>
                  <a:lnTo>
                    <a:pt x="219" y="123"/>
                  </a:lnTo>
                  <a:lnTo>
                    <a:pt x="218" y="123"/>
                  </a:lnTo>
                  <a:lnTo>
                    <a:pt x="215" y="122"/>
                  </a:lnTo>
                  <a:lnTo>
                    <a:pt x="212" y="122"/>
                  </a:lnTo>
                  <a:lnTo>
                    <a:pt x="209" y="120"/>
                  </a:lnTo>
                  <a:lnTo>
                    <a:pt x="205" y="120"/>
                  </a:lnTo>
                  <a:lnTo>
                    <a:pt x="205" y="119"/>
                  </a:lnTo>
                  <a:lnTo>
                    <a:pt x="204" y="117"/>
                  </a:lnTo>
                  <a:lnTo>
                    <a:pt x="202" y="115"/>
                  </a:lnTo>
                  <a:lnTo>
                    <a:pt x="200" y="115"/>
                  </a:lnTo>
                  <a:lnTo>
                    <a:pt x="204" y="108"/>
                  </a:lnTo>
                  <a:lnTo>
                    <a:pt x="209" y="103"/>
                  </a:lnTo>
                  <a:lnTo>
                    <a:pt x="200" y="92"/>
                  </a:lnTo>
                  <a:lnTo>
                    <a:pt x="193" y="72"/>
                  </a:lnTo>
                  <a:lnTo>
                    <a:pt x="173" y="47"/>
                  </a:lnTo>
                  <a:lnTo>
                    <a:pt x="171" y="47"/>
                  </a:lnTo>
                  <a:lnTo>
                    <a:pt x="151" y="39"/>
                  </a:lnTo>
                  <a:lnTo>
                    <a:pt x="136" y="44"/>
                  </a:lnTo>
                  <a:lnTo>
                    <a:pt x="126" y="39"/>
                  </a:lnTo>
                  <a:lnTo>
                    <a:pt x="111" y="32"/>
                  </a:lnTo>
                  <a:lnTo>
                    <a:pt x="110" y="23"/>
                  </a:lnTo>
                  <a:lnTo>
                    <a:pt x="102" y="17"/>
                  </a:lnTo>
                  <a:lnTo>
                    <a:pt x="75" y="4"/>
                  </a:lnTo>
                  <a:lnTo>
                    <a:pt x="56" y="0"/>
                  </a:lnTo>
                  <a:lnTo>
                    <a:pt x="29" y="8"/>
                  </a:lnTo>
                  <a:lnTo>
                    <a:pt x="41" y="21"/>
                  </a:lnTo>
                  <a:lnTo>
                    <a:pt x="31" y="30"/>
                  </a:lnTo>
                  <a:lnTo>
                    <a:pt x="24" y="30"/>
                  </a:lnTo>
                  <a:lnTo>
                    <a:pt x="16" y="39"/>
                  </a:lnTo>
                  <a:lnTo>
                    <a:pt x="2" y="39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35" y="101"/>
                  </a:lnTo>
                  <a:lnTo>
                    <a:pt x="47" y="110"/>
                  </a:lnTo>
                  <a:lnTo>
                    <a:pt x="54" y="123"/>
                  </a:lnTo>
                  <a:lnTo>
                    <a:pt x="56" y="145"/>
                  </a:lnTo>
                  <a:lnTo>
                    <a:pt x="76" y="161"/>
                  </a:lnTo>
                  <a:lnTo>
                    <a:pt x="97" y="193"/>
                  </a:lnTo>
                  <a:lnTo>
                    <a:pt x="101" y="201"/>
                  </a:lnTo>
                  <a:lnTo>
                    <a:pt x="101" y="200"/>
                  </a:lnTo>
                  <a:lnTo>
                    <a:pt x="114" y="191"/>
                  </a:lnTo>
                  <a:lnTo>
                    <a:pt x="138" y="217"/>
                  </a:lnTo>
                  <a:lnTo>
                    <a:pt x="142" y="228"/>
                  </a:lnTo>
                  <a:lnTo>
                    <a:pt x="142" y="229"/>
                  </a:lnTo>
                  <a:lnTo>
                    <a:pt x="198" y="194"/>
                  </a:lnTo>
                  <a:lnTo>
                    <a:pt x="228" y="19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28" name="Freeform 93"/>
            <p:cNvSpPr>
              <a:spLocks/>
            </p:cNvSpPr>
            <p:nvPr/>
          </p:nvSpPr>
          <p:spPr bwMode="ltGray">
            <a:xfrm>
              <a:off x="2002445" y="4674312"/>
              <a:ext cx="42269" cy="41393"/>
            </a:xfrm>
            <a:custGeom>
              <a:avLst/>
              <a:gdLst>
                <a:gd name="T0" fmla="*/ 11 w 21"/>
                <a:gd name="T1" fmla="*/ 21 h 21"/>
                <a:gd name="T2" fmla="*/ 0 w 21"/>
                <a:gd name="T3" fmla="*/ 11 h 21"/>
                <a:gd name="T4" fmla="*/ 8 w 21"/>
                <a:gd name="T5" fmla="*/ 0 h 21"/>
                <a:gd name="T6" fmla="*/ 21 w 21"/>
                <a:gd name="T7" fmla="*/ 3 h 21"/>
                <a:gd name="T8" fmla="*/ 11 w 21"/>
                <a:gd name="T9" fmla="*/ 21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"/>
                <a:gd name="T16" fmla="*/ 0 h 21"/>
                <a:gd name="T17" fmla="*/ 21 w 21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" h="21">
                  <a:moveTo>
                    <a:pt x="11" y="21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21" y="3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29" name="Freeform 94"/>
            <p:cNvSpPr>
              <a:spLocks/>
            </p:cNvSpPr>
            <p:nvPr/>
          </p:nvSpPr>
          <p:spPr bwMode="ltGray">
            <a:xfrm>
              <a:off x="2006286" y="4680680"/>
              <a:ext cx="134498" cy="73233"/>
            </a:xfrm>
            <a:custGeom>
              <a:avLst/>
              <a:gdLst>
                <a:gd name="T0" fmla="*/ 61 w 72"/>
                <a:gd name="T1" fmla="*/ 28 h 39"/>
                <a:gd name="T2" fmla="*/ 72 w 72"/>
                <a:gd name="T3" fmla="*/ 14 h 39"/>
                <a:gd name="T4" fmla="*/ 72 w 72"/>
                <a:gd name="T5" fmla="*/ 13 h 39"/>
                <a:gd name="T6" fmla="*/ 72 w 72"/>
                <a:gd name="T7" fmla="*/ 8 h 39"/>
                <a:gd name="T8" fmla="*/ 72 w 72"/>
                <a:gd name="T9" fmla="*/ 9 h 39"/>
                <a:gd name="T10" fmla="*/ 67 w 72"/>
                <a:gd name="T11" fmla="*/ 0 h 39"/>
                <a:gd name="T12" fmla="*/ 65 w 72"/>
                <a:gd name="T13" fmla="*/ 0 h 39"/>
                <a:gd name="T14" fmla="*/ 44 w 72"/>
                <a:gd name="T15" fmla="*/ 20 h 39"/>
                <a:gd name="T16" fmla="*/ 23 w 72"/>
                <a:gd name="T17" fmla="*/ 24 h 39"/>
                <a:gd name="T18" fmla="*/ 5 w 72"/>
                <a:gd name="T19" fmla="*/ 20 h 39"/>
                <a:gd name="T20" fmla="*/ 1 w 72"/>
                <a:gd name="T21" fmla="*/ 24 h 39"/>
                <a:gd name="T22" fmla="*/ 0 w 72"/>
                <a:gd name="T23" fmla="*/ 31 h 39"/>
                <a:gd name="T24" fmla="*/ 1 w 72"/>
                <a:gd name="T25" fmla="*/ 33 h 39"/>
                <a:gd name="T26" fmla="*/ 3 w 72"/>
                <a:gd name="T27" fmla="*/ 35 h 39"/>
                <a:gd name="T28" fmla="*/ 3 w 72"/>
                <a:gd name="T29" fmla="*/ 36 h 39"/>
                <a:gd name="T30" fmla="*/ 5 w 72"/>
                <a:gd name="T31" fmla="*/ 36 h 39"/>
                <a:gd name="T32" fmla="*/ 9 w 72"/>
                <a:gd name="T33" fmla="*/ 38 h 39"/>
                <a:gd name="T34" fmla="*/ 14 w 72"/>
                <a:gd name="T35" fmla="*/ 38 h 39"/>
                <a:gd name="T36" fmla="*/ 15 w 72"/>
                <a:gd name="T37" fmla="*/ 39 h 39"/>
                <a:gd name="T38" fmla="*/ 16 w 72"/>
                <a:gd name="T39" fmla="*/ 39 h 39"/>
                <a:gd name="T40" fmla="*/ 22 w 72"/>
                <a:gd name="T41" fmla="*/ 39 h 39"/>
                <a:gd name="T42" fmla="*/ 25 w 72"/>
                <a:gd name="T43" fmla="*/ 39 h 39"/>
                <a:gd name="T44" fmla="*/ 27 w 72"/>
                <a:gd name="T45" fmla="*/ 39 h 39"/>
                <a:gd name="T46" fmla="*/ 29 w 72"/>
                <a:gd name="T47" fmla="*/ 38 h 39"/>
                <a:gd name="T48" fmla="*/ 32 w 72"/>
                <a:gd name="T49" fmla="*/ 36 h 39"/>
                <a:gd name="T50" fmla="*/ 34 w 72"/>
                <a:gd name="T51" fmla="*/ 35 h 39"/>
                <a:gd name="T52" fmla="*/ 35 w 72"/>
                <a:gd name="T53" fmla="*/ 35 h 39"/>
                <a:gd name="T54" fmla="*/ 37 w 72"/>
                <a:gd name="T55" fmla="*/ 35 h 39"/>
                <a:gd name="T56" fmla="*/ 40 w 72"/>
                <a:gd name="T57" fmla="*/ 34 h 39"/>
                <a:gd name="T58" fmla="*/ 43 w 72"/>
                <a:gd name="T59" fmla="*/ 33 h 39"/>
                <a:gd name="T60" fmla="*/ 44 w 72"/>
                <a:gd name="T61" fmla="*/ 33 h 39"/>
                <a:gd name="T62" fmla="*/ 54 w 72"/>
                <a:gd name="T63" fmla="*/ 28 h 39"/>
                <a:gd name="T64" fmla="*/ 55 w 72"/>
                <a:gd name="T65" fmla="*/ 28 h 39"/>
                <a:gd name="T66" fmla="*/ 56 w 72"/>
                <a:gd name="T67" fmla="*/ 28 h 39"/>
                <a:gd name="T68" fmla="*/ 59 w 72"/>
                <a:gd name="T69" fmla="*/ 28 h 39"/>
                <a:gd name="T70" fmla="*/ 61 w 72"/>
                <a:gd name="T71" fmla="*/ 28 h 3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2"/>
                <a:gd name="T109" fmla="*/ 0 h 39"/>
                <a:gd name="T110" fmla="*/ 72 w 72"/>
                <a:gd name="T111" fmla="*/ 39 h 3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2" h="39">
                  <a:moveTo>
                    <a:pt x="61" y="28"/>
                  </a:moveTo>
                  <a:lnTo>
                    <a:pt x="72" y="14"/>
                  </a:lnTo>
                  <a:lnTo>
                    <a:pt x="72" y="13"/>
                  </a:lnTo>
                  <a:lnTo>
                    <a:pt x="72" y="8"/>
                  </a:lnTo>
                  <a:lnTo>
                    <a:pt x="72" y="9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44" y="20"/>
                  </a:lnTo>
                  <a:lnTo>
                    <a:pt x="23" y="24"/>
                  </a:lnTo>
                  <a:lnTo>
                    <a:pt x="5" y="20"/>
                  </a:lnTo>
                  <a:lnTo>
                    <a:pt x="1" y="24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3" y="35"/>
                  </a:lnTo>
                  <a:lnTo>
                    <a:pt x="3" y="36"/>
                  </a:lnTo>
                  <a:lnTo>
                    <a:pt x="5" y="36"/>
                  </a:lnTo>
                  <a:lnTo>
                    <a:pt x="9" y="38"/>
                  </a:lnTo>
                  <a:lnTo>
                    <a:pt x="14" y="38"/>
                  </a:lnTo>
                  <a:lnTo>
                    <a:pt x="15" y="39"/>
                  </a:lnTo>
                  <a:lnTo>
                    <a:pt x="16" y="39"/>
                  </a:lnTo>
                  <a:lnTo>
                    <a:pt x="22" y="39"/>
                  </a:lnTo>
                  <a:lnTo>
                    <a:pt x="25" y="39"/>
                  </a:lnTo>
                  <a:lnTo>
                    <a:pt x="27" y="39"/>
                  </a:lnTo>
                  <a:lnTo>
                    <a:pt x="29" y="38"/>
                  </a:lnTo>
                  <a:lnTo>
                    <a:pt x="32" y="36"/>
                  </a:lnTo>
                  <a:lnTo>
                    <a:pt x="34" y="35"/>
                  </a:lnTo>
                  <a:lnTo>
                    <a:pt x="35" y="35"/>
                  </a:lnTo>
                  <a:lnTo>
                    <a:pt x="37" y="35"/>
                  </a:lnTo>
                  <a:lnTo>
                    <a:pt x="40" y="34"/>
                  </a:lnTo>
                  <a:lnTo>
                    <a:pt x="43" y="33"/>
                  </a:lnTo>
                  <a:lnTo>
                    <a:pt x="44" y="33"/>
                  </a:lnTo>
                  <a:lnTo>
                    <a:pt x="54" y="28"/>
                  </a:lnTo>
                  <a:lnTo>
                    <a:pt x="55" y="28"/>
                  </a:lnTo>
                  <a:lnTo>
                    <a:pt x="56" y="28"/>
                  </a:lnTo>
                  <a:lnTo>
                    <a:pt x="59" y="28"/>
                  </a:lnTo>
                  <a:lnTo>
                    <a:pt x="61" y="2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0" name="Freeform 95"/>
            <p:cNvSpPr>
              <a:spLocks/>
            </p:cNvSpPr>
            <p:nvPr/>
          </p:nvSpPr>
          <p:spPr bwMode="ltGray">
            <a:xfrm>
              <a:off x="2133099" y="4680680"/>
              <a:ext cx="34584" cy="41393"/>
            </a:xfrm>
            <a:custGeom>
              <a:avLst/>
              <a:gdLst>
                <a:gd name="T0" fmla="*/ 15 w 19"/>
                <a:gd name="T1" fmla="*/ 21 h 21"/>
                <a:gd name="T2" fmla="*/ 3 w 19"/>
                <a:gd name="T3" fmla="*/ 6 h 21"/>
                <a:gd name="T4" fmla="*/ 0 w 19"/>
                <a:gd name="T5" fmla="*/ 6 h 21"/>
                <a:gd name="T6" fmla="*/ 11 w 19"/>
                <a:gd name="T7" fmla="*/ 0 h 21"/>
                <a:gd name="T8" fmla="*/ 19 w 19"/>
                <a:gd name="T9" fmla="*/ 0 h 21"/>
                <a:gd name="T10" fmla="*/ 15 w 19"/>
                <a:gd name="T11" fmla="*/ 21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21"/>
                <a:gd name="T20" fmla="*/ 19 w 19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21">
                  <a:moveTo>
                    <a:pt x="15" y="21"/>
                  </a:moveTo>
                  <a:lnTo>
                    <a:pt x="3" y="6"/>
                  </a:lnTo>
                  <a:lnTo>
                    <a:pt x="0" y="6"/>
                  </a:lnTo>
                  <a:lnTo>
                    <a:pt x="11" y="0"/>
                  </a:lnTo>
                  <a:lnTo>
                    <a:pt x="19" y="0"/>
                  </a:lnTo>
                  <a:lnTo>
                    <a:pt x="15" y="2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1" name="Freeform 96"/>
            <p:cNvSpPr>
              <a:spLocks/>
            </p:cNvSpPr>
            <p:nvPr/>
          </p:nvSpPr>
          <p:spPr bwMode="ltGray">
            <a:xfrm>
              <a:off x="2060085" y="4712521"/>
              <a:ext cx="169082" cy="187857"/>
            </a:xfrm>
            <a:custGeom>
              <a:avLst/>
              <a:gdLst>
                <a:gd name="T0" fmla="*/ 1 w 89"/>
                <a:gd name="T1" fmla="*/ 98 h 98"/>
                <a:gd name="T2" fmla="*/ 25 w 89"/>
                <a:gd name="T3" fmla="*/ 95 h 98"/>
                <a:gd name="T4" fmla="*/ 32 w 89"/>
                <a:gd name="T5" fmla="*/ 86 h 98"/>
                <a:gd name="T6" fmla="*/ 44 w 89"/>
                <a:gd name="T7" fmla="*/ 82 h 98"/>
                <a:gd name="T8" fmla="*/ 53 w 89"/>
                <a:gd name="T9" fmla="*/ 72 h 98"/>
                <a:gd name="T10" fmla="*/ 63 w 89"/>
                <a:gd name="T11" fmla="*/ 67 h 98"/>
                <a:gd name="T12" fmla="*/ 63 w 89"/>
                <a:gd name="T13" fmla="*/ 58 h 98"/>
                <a:gd name="T14" fmla="*/ 81 w 89"/>
                <a:gd name="T15" fmla="*/ 41 h 98"/>
                <a:gd name="T16" fmla="*/ 89 w 89"/>
                <a:gd name="T17" fmla="*/ 28 h 98"/>
                <a:gd name="T18" fmla="*/ 75 w 89"/>
                <a:gd name="T19" fmla="*/ 15 h 98"/>
                <a:gd name="T20" fmla="*/ 55 w 89"/>
                <a:gd name="T21" fmla="*/ 8 h 98"/>
                <a:gd name="T22" fmla="*/ 45 w 89"/>
                <a:gd name="T23" fmla="*/ 0 h 98"/>
                <a:gd name="T24" fmla="*/ 33 w 89"/>
                <a:gd name="T25" fmla="*/ 15 h 98"/>
                <a:gd name="T26" fmla="*/ 38 w 89"/>
                <a:gd name="T27" fmla="*/ 21 h 98"/>
                <a:gd name="T28" fmla="*/ 39 w 89"/>
                <a:gd name="T29" fmla="*/ 21 h 98"/>
                <a:gd name="T30" fmla="*/ 40 w 89"/>
                <a:gd name="T31" fmla="*/ 23 h 98"/>
                <a:gd name="T32" fmla="*/ 42 w 89"/>
                <a:gd name="T33" fmla="*/ 24 h 98"/>
                <a:gd name="T34" fmla="*/ 43 w 89"/>
                <a:gd name="T35" fmla="*/ 25 h 98"/>
                <a:gd name="T36" fmla="*/ 44 w 89"/>
                <a:gd name="T37" fmla="*/ 27 h 98"/>
                <a:gd name="T38" fmla="*/ 45 w 89"/>
                <a:gd name="T39" fmla="*/ 29 h 98"/>
                <a:gd name="T40" fmla="*/ 46 w 89"/>
                <a:gd name="T41" fmla="*/ 32 h 98"/>
                <a:gd name="T42" fmla="*/ 46 w 89"/>
                <a:gd name="T43" fmla="*/ 33 h 98"/>
                <a:gd name="T44" fmla="*/ 47 w 89"/>
                <a:gd name="T45" fmla="*/ 41 h 98"/>
                <a:gd name="T46" fmla="*/ 46 w 89"/>
                <a:gd name="T47" fmla="*/ 43 h 98"/>
                <a:gd name="T48" fmla="*/ 45 w 89"/>
                <a:gd name="T49" fmla="*/ 47 h 98"/>
                <a:gd name="T50" fmla="*/ 45 w 89"/>
                <a:gd name="T51" fmla="*/ 49 h 98"/>
                <a:gd name="T52" fmla="*/ 43 w 89"/>
                <a:gd name="T53" fmla="*/ 51 h 98"/>
                <a:gd name="T54" fmla="*/ 38 w 89"/>
                <a:gd name="T55" fmla="*/ 55 h 98"/>
                <a:gd name="T56" fmla="*/ 35 w 89"/>
                <a:gd name="T57" fmla="*/ 58 h 98"/>
                <a:gd name="T58" fmla="*/ 32 w 89"/>
                <a:gd name="T59" fmla="*/ 59 h 98"/>
                <a:gd name="T60" fmla="*/ 30 w 89"/>
                <a:gd name="T61" fmla="*/ 62 h 98"/>
                <a:gd name="T62" fmla="*/ 25 w 89"/>
                <a:gd name="T63" fmla="*/ 66 h 98"/>
                <a:gd name="T64" fmla="*/ 21 w 89"/>
                <a:gd name="T65" fmla="*/ 71 h 98"/>
                <a:gd name="T66" fmla="*/ 17 w 89"/>
                <a:gd name="T67" fmla="*/ 72 h 98"/>
                <a:gd name="T68" fmla="*/ 8 w 89"/>
                <a:gd name="T69" fmla="*/ 85 h 98"/>
                <a:gd name="T70" fmla="*/ 0 w 89"/>
                <a:gd name="T71" fmla="*/ 92 h 98"/>
                <a:gd name="T72" fmla="*/ 1 w 89"/>
                <a:gd name="T73" fmla="*/ 98 h 9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9"/>
                <a:gd name="T112" fmla="*/ 0 h 98"/>
                <a:gd name="T113" fmla="*/ 89 w 89"/>
                <a:gd name="T114" fmla="*/ 98 h 9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9" h="98">
                  <a:moveTo>
                    <a:pt x="1" y="98"/>
                  </a:moveTo>
                  <a:lnTo>
                    <a:pt x="25" y="95"/>
                  </a:lnTo>
                  <a:lnTo>
                    <a:pt x="32" y="86"/>
                  </a:lnTo>
                  <a:lnTo>
                    <a:pt x="44" y="82"/>
                  </a:lnTo>
                  <a:lnTo>
                    <a:pt x="53" y="72"/>
                  </a:lnTo>
                  <a:lnTo>
                    <a:pt x="63" y="67"/>
                  </a:lnTo>
                  <a:lnTo>
                    <a:pt x="63" y="58"/>
                  </a:lnTo>
                  <a:lnTo>
                    <a:pt x="81" y="41"/>
                  </a:lnTo>
                  <a:lnTo>
                    <a:pt x="89" y="28"/>
                  </a:lnTo>
                  <a:lnTo>
                    <a:pt x="75" y="15"/>
                  </a:lnTo>
                  <a:lnTo>
                    <a:pt x="55" y="8"/>
                  </a:lnTo>
                  <a:lnTo>
                    <a:pt x="45" y="0"/>
                  </a:lnTo>
                  <a:lnTo>
                    <a:pt x="33" y="15"/>
                  </a:lnTo>
                  <a:lnTo>
                    <a:pt x="38" y="21"/>
                  </a:lnTo>
                  <a:lnTo>
                    <a:pt x="39" y="21"/>
                  </a:lnTo>
                  <a:lnTo>
                    <a:pt x="40" y="23"/>
                  </a:lnTo>
                  <a:lnTo>
                    <a:pt x="42" y="24"/>
                  </a:lnTo>
                  <a:lnTo>
                    <a:pt x="43" y="25"/>
                  </a:lnTo>
                  <a:lnTo>
                    <a:pt x="44" y="27"/>
                  </a:lnTo>
                  <a:lnTo>
                    <a:pt x="45" y="29"/>
                  </a:lnTo>
                  <a:lnTo>
                    <a:pt x="46" y="32"/>
                  </a:lnTo>
                  <a:lnTo>
                    <a:pt x="46" y="33"/>
                  </a:lnTo>
                  <a:lnTo>
                    <a:pt x="47" y="41"/>
                  </a:lnTo>
                  <a:lnTo>
                    <a:pt x="46" y="43"/>
                  </a:lnTo>
                  <a:lnTo>
                    <a:pt x="45" y="47"/>
                  </a:lnTo>
                  <a:lnTo>
                    <a:pt x="45" y="49"/>
                  </a:lnTo>
                  <a:lnTo>
                    <a:pt x="43" y="51"/>
                  </a:lnTo>
                  <a:lnTo>
                    <a:pt x="38" y="55"/>
                  </a:lnTo>
                  <a:lnTo>
                    <a:pt x="35" y="58"/>
                  </a:lnTo>
                  <a:lnTo>
                    <a:pt x="32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1" y="71"/>
                  </a:lnTo>
                  <a:lnTo>
                    <a:pt x="17" y="72"/>
                  </a:lnTo>
                  <a:lnTo>
                    <a:pt x="8" y="85"/>
                  </a:lnTo>
                  <a:lnTo>
                    <a:pt x="0" y="92"/>
                  </a:lnTo>
                  <a:lnTo>
                    <a:pt x="1" y="9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2" name="Freeform 97"/>
            <p:cNvSpPr>
              <a:spLocks/>
            </p:cNvSpPr>
            <p:nvPr/>
          </p:nvSpPr>
          <p:spPr bwMode="ltGray">
            <a:xfrm>
              <a:off x="1814148" y="4887642"/>
              <a:ext cx="249781" cy="101888"/>
            </a:xfrm>
            <a:custGeom>
              <a:avLst/>
              <a:gdLst>
                <a:gd name="T0" fmla="*/ 0 w 130"/>
                <a:gd name="T1" fmla="*/ 9 h 52"/>
                <a:gd name="T2" fmla="*/ 13 w 130"/>
                <a:gd name="T3" fmla="*/ 0 h 52"/>
                <a:gd name="T4" fmla="*/ 37 w 130"/>
                <a:gd name="T5" fmla="*/ 26 h 52"/>
                <a:gd name="T6" fmla="*/ 41 w 130"/>
                <a:gd name="T7" fmla="*/ 37 h 52"/>
                <a:gd name="T8" fmla="*/ 42 w 130"/>
                <a:gd name="T9" fmla="*/ 37 h 52"/>
                <a:gd name="T10" fmla="*/ 97 w 130"/>
                <a:gd name="T11" fmla="*/ 4 h 52"/>
                <a:gd name="T12" fmla="*/ 128 w 130"/>
                <a:gd name="T13" fmla="*/ 0 h 52"/>
                <a:gd name="T14" fmla="*/ 130 w 130"/>
                <a:gd name="T15" fmla="*/ 6 h 52"/>
                <a:gd name="T16" fmla="*/ 123 w 130"/>
                <a:gd name="T17" fmla="*/ 11 h 52"/>
                <a:gd name="T18" fmla="*/ 121 w 130"/>
                <a:gd name="T19" fmla="*/ 19 h 52"/>
                <a:gd name="T20" fmla="*/ 89 w 130"/>
                <a:gd name="T21" fmla="*/ 28 h 52"/>
                <a:gd name="T22" fmla="*/ 56 w 130"/>
                <a:gd name="T23" fmla="*/ 46 h 52"/>
                <a:gd name="T24" fmla="*/ 37 w 130"/>
                <a:gd name="T25" fmla="*/ 46 h 52"/>
                <a:gd name="T26" fmla="*/ 28 w 130"/>
                <a:gd name="T27" fmla="*/ 51 h 52"/>
                <a:gd name="T28" fmla="*/ 11 w 130"/>
                <a:gd name="T29" fmla="*/ 52 h 52"/>
                <a:gd name="T30" fmla="*/ 0 w 130"/>
                <a:gd name="T31" fmla="*/ 10 h 52"/>
                <a:gd name="T32" fmla="*/ 0 w 130"/>
                <a:gd name="T33" fmla="*/ 9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0"/>
                <a:gd name="T52" fmla="*/ 0 h 52"/>
                <a:gd name="T53" fmla="*/ 130 w 130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0" h="52">
                  <a:moveTo>
                    <a:pt x="0" y="9"/>
                  </a:moveTo>
                  <a:lnTo>
                    <a:pt x="13" y="0"/>
                  </a:lnTo>
                  <a:lnTo>
                    <a:pt x="37" y="26"/>
                  </a:lnTo>
                  <a:lnTo>
                    <a:pt x="41" y="37"/>
                  </a:lnTo>
                  <a:lnTo>
                    <a:pt x="42" y="37"/>
                  </a:lnTo>
                  <a:lnTo>
                    <a:pt x="97" y="4"/>
                  </a:lnTo>
                  <a:lnTo>
                    <a:pt x="128" y="0"/>
                  </a:lnTo>
                  <a:lnTo>
                    <a:pt x="130" y="6"/>
                  </a:lnTo>
                  <a:lnTo>
                    <a:pt x="123" y="11"/>
                  </a:lnTo>
                  <a:lnTo>
                    <a:pt x="121" y="19"/>
                  </a:lnTo>
                  <a:lnTo>
                    <a:pt x="89" y="28"/>
                  </a:lnTo>
                  <a:lnTo>
                    <a:pt x="56" y="46"/>
                  </a:lnTo>
                  <a:lnTo>
                    <a:pt x="37" y="46"/>
                  </a:lnTo>
                  <a:lnTo>
                    <a:pt x="28" y="51"/>
                  </a:lnTo>
                  <a:lnTo>
                    <a:pt x="11" y="52"/>
                  </a:lnTo>
                  <a:lnTo>
                    <a:pt x="0" y="1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3" name="Freeform 98"/>
            <p:cNvSpPr>
              <a:spLocks/>
            </p:cNvSpPr>
            <p:nvPr/>
          </p:nvSpPr>
          <p:spPr bwMode="ltGray">
            <a:xfrm>
              <a:off x="1844891" y="4311336"/>
              <a:ext cx="468817" cy="382081"/>
            </a:xfrm>
            <a:custGeom>
              <a:avLst/>
              <a:gdLst>
                <a:gd name="T0" fmla="*/ 221 w 243"/>
                <a:gd name="T1" fmla="*/ 200 h 200"/>
                <a:gd name="T2" fmla="*/ 167 w 243"/>
                <a:gd name="T3" fmla="*/ 193 h 200"/>
                <a:gd name="T4" fmla="*/ 160 w 243"/>
                <a:gd name="T5" fmla="*/ 177 h 200"/>
                <a:gd name="T6" fmla="*/ 135 w 243"/>
                <a:gd name="T7" fmla="*/ 184 h 200"/>
                <a:gd name="T8" fmla="*/ 122 w 243"/>
                <a:gd name="T9" fmla="*/ 183 h 200"/>
                <a:gd name="T10" fmla="*/ 93 w 243"/>
                <a:gd name="T11" fmla="*/ 167 h 200"/>
                <a:gd name="T12" fmla="*/ 79 w 243"/>
                <a:gd name="T13" fmla="*/ 140 h 200"/>
                <a:gd name="T14" fmla="*/ 60 w 243"/>
                <a:gd name="T15" fmla="*/ 131 h 200"/>
                <a:gd name="T16" fmla="*/ 56 w 243"/>
                <a:gd name="T17" fmla="*/ 139 h 200"/>
                <a:gd name="T18" fmla="*/ 56 w 243"/>
                <a:gd name="T19" fmla="*/ 137 h 200"/>
                <a:gd name="T20" fmla="*/ 43 w 243"/>
                <a:gd name="T21" fmla="*/ 125 h 200"/>
                <a:gd name="T22" fmla="*/ 41 w 243"/>
                <a:gd name="T23" fmla="*/ 106 h 200"/>
                <a:gd name="T24" fmla="*/ 23 w 243"/>
                <a:gd name="T25" fmla="*/ 98 h 200"/>
                <a:gd name="T26" fmla="*/ 15 w 243"/>
                <a:gd name="T27" fmla="*/ 84 h 200"/>
                <a:gd name="T28" fmla="*/ 24 w 243"/>
                <a:gd name="T29" fmla="*/ 67 h 200"/>
                <a:gd name="T30" fmla="*/ 23 w 243"/>
                <a:gd name="T31" fmla="*/ 58 h 200"/>
                <a:gd name="T32" fmla="*/ 15 w 243"/>
                <a:gd name="T33" fmla="*/ 55 h 200"/>
                <a:gd name="T34" fmla="*/ 8 w 243"/>
                <a:gd name="T35" fmla="*/ 38 h 200"/>
                <a:gd name="T36" fmla="*/ 0 w 243"/>
                <a:gd name="T37" fmla="*/ 7 h 200"/>
                <a:gd name="T38" fmla="*/ 6 w 243"/>
                <a:gd name="T39" fmla="*/ 0 h 200"/>
                <a:gd name="T40" fmla="*/ 15 w 243"/>
                <a:gd name="T41" fmla="*/ 12 h 200"/>
                <a:gd name="T42" fmla="*/ 24 w 243"/>
                <a:gd name="T43" fmla="*/ 15 h 200"/>
                <a:gd name="T44" fmla="*/ 33 w 243"/>
                <a:gd name="T45" fmla="*/ 15 h 200"/>
                <a:gd name="T46" fmla="*/ 48 w 243"/>
                <a:gd name="T47" fmla="*/ 4 h 200"/>
                <a:gd name="T48" fmla="*/ 51 w 243"/>
                <a:gd name="T49" fmla="*/ 4 h 200"/>
                <a:gd name="T50" fmla="*/ 49 w 243"/>
                <a:gd name="T51" fmla="*/ 13 h 200"/>
                <a:gd name="T52" fmla="*/ 60 w 243"/>
                <a:gd name="T53" fmla="*/ 20 h 200"/>
                <a:gd name="T54" fmla="*/ 62 w 243"/>
                <a:gd name="T55" fmla="*/ 33 h 200"/>
                <a:gd name="T56" fmla="*/ 94 w 243"/>
                <a:gd name="T57" fmla="*/ 49 h 200"/>
                <a:gd name="T58" fmla="*/ 124 w 243"/>
                <a:gd name="T59" fmla="*/ 45 h 200"/>
                <a:gd name="T60" fmla="*/ 124 w 243"/>
                <a:gd name="T61" fmla="*/ 34 h 200"/>
                <a:gd name="T62" fmla="*/ 143 w 243"/>
                <a:gd name="T63" fmla="*/ 25 h 200"/>
                <a:gd name="T64" fmla="*/ 164 w 243"/>
                <a:gd name="T65" fmla="*/ 23 h 200"/>
                <a:gd name="T66" fmla="*/ 217 w 243"/>
                <a:gd name="T67" fmla="*/ 50 h 200"/>
                <a:gd name="T68" fmla="*/ 217 w 243"/>
                <a:gd name="T69" fmla="*/ 58 h 200"/>
                <a:gd name="T70" fmla="*/ 217 w 243"/>
                <a:gd name="T71" fmla="*/ 60 h 200"/>
                <a:gd name="T72" fmla="*/ 215 w 243"/>
                <a:gd name="T73" fmla="*/ 71 h 200"/>
                <a:gd name="T74" fmla="*/ 208 w 243"/>
                <a:gd name="T75" fmla="*/ 84 h 200"/>
                <a:gd name="T76" fmla="*/ 208 w 243"/>
                <a:gd name="T77" fmla="*/ 85 h 200"/>
                <a:gd name="T78" fmla="*/ 210 w 243"/>
                <a:gd name="T79" fmla="*/ 115 h 200"/>
                <a:gd name="T80" fmla="*/ 221 w 243"/>
                <a:gd name="T81" fmla="*/ 120 h 200"/>
                <a:gd name="T82" fmla="*/ 222 w 243"/>
                <a:gd name="T83" fmla="*/ 127 h 200"/>
                <a:gd name="T84" fmla="*/ 213 w 243"/>
                <a:gd name="T85" fmla="*/ 140 h 200"/>
                <a:gd name="T86" fmla="*/ 225 w 243"/>
                <a:gd name="T87" fmla="*/ 158 h 200"/>
                <a:gd name="T88" fmla="*/ 235 w 243"/>
                <a:gd name="T89" fmla="*/ 161 h 200"/>
                <a:gd name="T90" fmla="*/ 243 w 243"/>
                <a:gd name="T91" fmla="*/ 176 h 200"/>
                <a:gd name="T92" fmla="*/ 225 w 243"/>
                <a:gd name="T93" fmla="*/ 189 h 200"/>
                <a:gd name="T94" fmla="*/ 221 w 243"/>
                <a:gd name="T95" fmla="*/ 200 h 2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3"/>
                <a:gd name="T145" fmla="*/ 0 h 200"/>
                <a:gd name="T146" fmla="*/ 243 w 243"/>
                <a:gd name="T147" fmla="*/ 200 h 2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3" h="200">
                  <a:moveTo>
                    <a:pt x="221" y="200"/>
                  </a:moveTo>
                  <a:lnTo>
                    <a:pt x="167" y="193"/>
                  </a:lnTo>
                  <a:lnTo>
                    <a:pt x="160" y="177"/>
                  </a:lnTo>
                  <a:lnTo>
                    <a:pt x="135" y="184"/>
                  </a:lnTo>
                  <a:lnTo>
                    <a:pt x="122" y="183"/>
                  </a:lnTo>
                  <a:lnTo>
                    <a:pt x="93" y="167"/>
                  </a:lnTo>
                  <a:lnTo>
                    <a:pt x="79" y="140"/>
                  </a:lnTo>
                  <a:lnTo>
                    <a:pt x="60" y="131"/>
                  </a:lnTo>
                  <a:lnTo>
                    <a:pt x="56" y="139"/>
                  </a:lnTo>
                  <a:lnTo>
                    <a:pt x="56" y="137"/>
                  </a:lnTo>
                  <a:lnTo>
                    <a:pt x="43" y="125"/>
                  </a:lnTo>
                  <a:lnTo>
                    <a:pt x="41" y="106"/>
                  </a:lnTo>
                  <a:lnTo>
                    <a:pt x="23" y="98"/>
                  </a:lnTo>
                  <a:lnTo>
                    <a:pt x="15" y="84"/>
                  </a:lnTo>
                  <a:lnTo>
                    <a:pt x="24" y="67"/>
                  </a:lnTo>
                  <a:lnTo>
                    <a:pt x="23" y="58"/>
                  </a:lnTo>
                  <a:lnTo>
                    <a:pt x="15" y="55"/>
                  </a:lnTo>
                  <a:lnTo>
                    <a:pt x="8" y="38"/>
                  </a:lnTo>
                  <a:lnTo>
                    <a:pt x="0" y="7"/>
                  </a:lnTo>
                  <a:lnTo>
                    <a:pt x="6" y="0"/>
                  </a:lnTo>
                  <a:lnTo>
                    <a:pt x="15" y="12"/>
                  </a:lnTo>
                  <a:lnTo>
                    <a:pt x="24" y="15"/>
                  </a:lnTo>
                  <a:lnTo>
                    <a:pt x="33" y="15"/>
                  </a:lnTo>
                  <a:lnTo>
                    <a:pt x="48" y="4"/>
                  </a:lnTo>
                  <a:lnTo>
                    <a:pt x="51" y="4"/>
                  </a:lnTo>
                  <a:lnTo>
                    <a:pt x="49" y="13"/>
                  </a:lnTo>
                  <a:lnTo>
                    <a:pt x="60" y="20"/>
                  </a:lnTo>
                  <a:lnTo>
                    <a:pt x="62" y="33"/>
                  </a:lnTo>
                  <a:lnTo>
                    <a:pt x="94" y="49"/>
                  </a:lnTo>
                  <a:lnTo>
                    <a:pt x="124" y="45"/>
                  </a:lnTo>
                  <a:lnTo>
                    <a:pt x="124" y="34"/>
                  </a:lnTo>
                  <a:lnTo>
                    <a:pt x="143" y="25"/>
                  </a:lnTo>
                  <a:lnTo>
                    <a:pt x="164" y="23"/>
                  </a:lnTo>
                  <a:lnTo>
                    <a:pt x="217" y="50"/>
                  </a:lnTo>
                  <a:lnTo>
                    <a:pt x="217" y="58"/>
                  </a:lnTo>
                  <a:lnTo>
                    <a:pt x="217" y="60"/>
                  </a:lnTo>
                  <a:lnTo>
                    <a:pt x="215" y="71"/>
                  </a:lnTo>
                  <a:lnTo>
                    <a:pt x="208" y="84"/>
                  </a:lnTo>
                  <a:lnTo>
                    <a:pt x="208" y="85"/>
                  </a:lnTo>
                  <a:lnTo>
                    <a:pt x="210" y="115"/>
                  </a:lnTo>
                  <a:lnTo>
                    <a:pt x="221" y="120"/>
                  </a:lnTo>
                  <a:lnTo>
                    <a:pt x="222" y="127"/>
                  </a:lnTo>
                  <a:lnTo>
                    <a:pt x="213" y="140"/>
                  </a:lnTo>
                  <a:lnTo>
                    <a:pt x="225" y="158"/>
                  </a:lnTo>
                  <a:lnTo>
                    <a:pt x="235" y="161"/>
                  </a:lnTo>
                  <a:lnTo>
                    <a:pt x="243" y="176"/>
                  </a:lnTo>
                  <a:lnTo>
                    <a:pt x="225" y="189"/>
                  </a:lnTo>
                  <a:lnTo>
                    <a:pt x="221" y="20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4" name="Freeform 99"/>
            <p:cNvSpPr>
              <a:spLocks/>
            </p:cNvSpPr>
            <p:nvPr/>
          </p:nvSpPr>
          <p:spPr bwMode="ltGray">
            <a:xfrm>
              <a:off x="2244538" y="4352729"/>
              <a:ext cx="345849" cy="232431"/>
            </a:xfrm>
            <a:custGeom>
              <a:avLst/>
              <a:gdLst>
                <a:gd name="T0" fmla="*/ 178 w 180"/>
                <a:gd name="T1" fmla="*/ 20 h 123"/>
                <a:gd name="T2" fmla="*/ 166 w 180"/>
                <a:gd name="T3" fmla="*/ 21 h 123"/>
                <a:gd name="T4" fmla="*/ 156 w 180"/>
                <a:gd name="T5" fmla="*/ 21 h 123"/>
                <a:gd name="T6" fmla="*/ 138 w 180"/>
                <a:gd name="T7" fmla="*/ 31 h 123"/>
                <a:gd name="T8" fmla="*/ 138 w 180"/>
                <a:gd name="T9" fmla="*/ 48 h 123"/>
                <a:gd name="T10" fmla="*/ 130 w 180"/>
                <a:gd name="T11" fmla="*/ 62 h 123"/>
                <a:gd name="T12" fmla="*/ 119 w 180"/>
                <a:gd name="T13" fmla="*/ 62 h 123"/>
                <a:gd name="T14" fmla="*/ 122 w 180"/>
                <a:gd name="T15" fmla="*/ 68 h 123"/>
                <a:gd name="T16" fmla="*/ 114 w 180"/>
                <a:gd name="T17" fmla="*/ 76 h 123"/>
                <a:gd name="T18" fmla="*/ 108 w 180"/>
                <a:gd name="T19" fmla="*/ 91 h 123"/>
                <a:gd name="T20" fmla="*/ 81 w 180"/>
                <a:gd name="T21" fmla="*/ 98 h 123"/>
                <a:gd name="T22" fmla="*/ 74 w 180"/>
                <a:gd name="T23" fmla="*/ 103 h 123"/>
                <a:gd name="T24" fmla="*/ 72 w 180"/>
                <a:gd name="T25" fmla="*/ 119 h 123"/>
                <a:gd name="T26" fmla="*/ 23 w 180"/>
                <a:gd name="T27" fmla="*/ 123 h 123"/>
                <a:gd name="T28" fmla="*/ 5 w 180"/>
                <a:gd name="T29" fmla="*/ 118 h 123"/>
                <a:gd name="T30" fmla="*/ 5 w 180"/>
                <a:gd name="T31" fmla="*/ 119 h 123"/>
                <a:gd name="T32" fmla="*/ 15 w 180"/>
                <a:gd name="T33" fmla="*/ 103 h 123"/>
                <a:gd name="T34" fmla="*/ 14 w 180"/>
                <a:gd name="T35" fmla="*/ 97 h 123"/>
                <a:gd name="T36" fmla="*/ 4 w 180"/>
                <a:gd name="T37" fmla="*/ 92 h 123"/>
                <a:gd name="T38" fmla="*/ 0 w 180"/>
                <a:gd name="T39" fmla="*/ 63 h 123"/>
                <a:gd name="T40" fmla="*/ 0 w 180"/>
                <a:gd name="T41" fmla="*/ 62 h 123"/>
                <a:gd name="T42" fmla="*/ 7 w 180"/>
                <a:gd name="T43" fmla="*/ 49 h 123"/>
                <a:gd name="T44" fmla="*/ 9 w 180"/>
                <a:gd name="T45" fmla="*/ 37 h 123"/>
                <a:gd name="T46" fmla="*/ 10 w 180"/>
                <a:gd name="T47" fmla="*/ 37 h 123"/>
                <a:gd name="T48" fmla="*/ 29 w 180"/>
                <a:gd name="T49" fmla="*/ 41 h 123"/>
                <a:gd name="T50" fmla="*/ 34 w 180"/>
                <a:gd name="T51" fmla="*/ 35 h 123"/>
                <a:gd name="T52" fmla="*/ 50 w 180"/>
                <a:gd name="T53" fmla="*/ 30 h 123"/>
                <a:gd name="T54" fmla="*/ 55 w 180"/>
                <a:gd name="T55" fmla="*/ 16 h 123"/>
                <a:gd name="T56" fmla="*/ 62 w 180"/>
                <a:gd name="T57" fmla="*/ 16 h 123"/>
                <a:gd name="T58" fmla="*/ 65 w 180"/>
                <a:gd name="T59" fmla="*/ 12 h 123"/>
                <a:gd name="T60" fmla="*/ 98 w 180"/>
                <a:gd name="T61" fmla="*/ 19 h 123"/>
                <a:gd name="T62" fmla="*/ 112 w 180"/>
                <a:gd name="T63" fmla="*/ 15 h 123"/>
                <a:gd name="T64" fmla="*/ 114 w 180"/>
                <a:gd name="T65" fmla="*/ 11 h 123"/>
                <a:gd name="T66" fmla="*/ 120 w 180"/>
                <a:gd name="T67" fmla="*/ 12 h 123"/>
                <a:gd name="T68" fmla="*/ 130 w 180"/>
                <a:gd name="T69" fmla="*/ 0 h 123"/>
                <a:gd name="T70" fmla="*/ 138 w 180"/>
                <a:gd name="T71" fmla="*/ 8 h 123"/>
                <a:gd name="T72" fmla="*/ 140 w 180"/>
                <a:gd name="T73" fmla="*/ 24 h 123"/>
                <a:gd name="T74" fmla="*/ 161 w 180"/>
                <a:gd name="T75" fmla="*/ 13 h 123"/>
                <a:gd name="T76" fmla="*/ 180 w 180"/>
                <a:gd name="T77" fmla="*/ 16 h 123"/>
                <a:gd name="T78" fmla="*/ 176 w 180"/>
                <a:gd name="T79" fmla="*/ 16 h 123"/>
                <a:gd name="T80" fmla="*/ 178 w 180"/>
                <a:gd name="T81" fmla="*/ 20 h 12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0"/>
                <a:gd name="T124" fmla="*/ 0 h 123"/>
                <a:gd name="T125" fmla="*/ 180 w 180"/>
                <a:gd name="T126" fmla="*/ 123 h 12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0" h="123">
                  <a:moveTo>
                    <a:pt x="178" y="20"/>
                  </a:moveTo>
                  <a:lnTo>
                    <a:pt x="166" y="21"/>
                  </a:lnTo>
                  <a:lnTo>
                    <a:pt x="156" y="21"/>
                  </a:lnTo>
                  <a:lnTo>
                    <a:pt x="138" y="31"/>
                  </a:lnTo>
                  <a:lnTo>
                    <a:pt x="138" y="48"/>
                  </a:lnTo>
                  <a:lnTo>
                    <a:pt x="130" y="62"/>
                  </a:lnTo>
                  <a:lnTo>
                    <a:pt x="119" y="62"/>
                  </a:lnTo>
                  <a:lnTo>
                    <a:pt x="122" y="68"/>
                  </a:lnTo>
                  <a:lnTo>
                    <a:pt x="114" y="76"/>
                  </a:lnTo>
                  <a:lnTo>
                    <a:pt x="108" y="91"/>
                  </a:lnTo>
                  <a:lnTo>
                    <a:pt x="81" y="98"/>
                  </a:lnTo>
                  <a:lnTo>
                    <a:pt x="74" y="103"/>
                  </a:lnTo>
                  <a:lnTo>
                    <a:pt x="72" y="119"/>
                  </a:lnTo>
                  <a:lnTo>
                    <a:pt x="23" y="123"/>
                  </a:lnTo>
                  <a:lnTo>
                    <a:pt x="5" y="118"/>
                  </a:lnTo>
                  <a:lnTo>
                    <a:pt x="5" y="119"/>
                  </a:lnTo>
                  <a:lnTo>
                    <a:pt x="15" y="103"/>
                  </a:lnTo>
                  <a:lnTo>
                    <a:pt x="14" y="97"/>
                  </a:lnTo>
                  <a:lnTo>
                    <a:pt x="4" y="92"/>
                  </a:lnTo>
                  <a:lnTo>
                    <a:pt x="0" y="63"/>
                  </a:lnTo>
                  <a:lnTo>
                    <a:pt x="0" y="62"/>
                  </a:lnTo>
                  <a:lnTo>
                    <a:pt x="7" y="49"/>
                  </a:lnTo>
                  <a:lnTo>
                    <a:pt x="9" y="37"/>
                  </a:lnTo>
                  <a:lnTo>
                    <a:pt x="10" y="37"/>
                  </a:lnTo>
                  <a:lnTo>
                    <a:pt x="29" y="41"/>
                  </a:lnTo>
                  <a:lnTo>
                    <a:pt x="34" y="35"/>
                  </a:lnTo>
                  <a:lnTo>
                    <a:pt x="50" y="30"/>
                  </a:lnTo>
                  <a:lnTo>
                    <a:pt x="55" y="16"/>
                  </a:lnTo>
                  <a:lnTo>
                    <a:pt x="62" y="16"/>
                  </a:lnTo>
                  <a:lnTo>
                    <a:pt x="65" y="12"/>
                  </a:lnTo>
                  <a:lnTo>
                    <a:pt x="98" y="19"/>
                  </a:lnTo>
                  <a:lnTo>
                    <a:pt x="112" y="15"/>
                  </a:lnTo>
                  <a:lnTo>
                    <a:pt x="114" y="11"/>
                  </a:lnTo>
                  <a:lnTo>
                    <a:pt x="120" y="12"/>
                  </a:lnTo>
                  <a:lnTo>
                    <a:pt x="130" y="0"/>
                  </a:lnTo>
                  <a:lnTo>
                    <a:pt x="138" y="8"/>
                  </a:lnTo>
                  <a:lnTo>
                    <a:pt x="140" y="24"/>
                  </a:lnTo>
                  <a:lnTo>
                    <a:pt x="161" y="13"/>
                  </a:lnTo>
                  <a:lnTo>
                    <a:pt x="180" y="16"/>
                  </a:lnTo>
                  <a:lnTo>
                    <a:pt x="176" y="16"/>
                  </a:lnTo>
                  <a:lnTo>
                    <a:pt x="178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5" name="Freeform 100"/>
            <p:cNvSpPr>
              <a:spLocks/>
            </p:cNvSpPr>
            <p:nvPr/>
          </p:nvSpPr>
          <p:spPr bwMode="ltGray">
            <a:xfrm>
              <a:off x="2256067" y="4390937"/>
              <a:ext cx="407333" cy="340688"/>
            </a:xfrm>
            <a:custGeom>
              <a:avLst/>
              <a:gdLst>
                <a:gd name="T0" fmla="*/ 8 w 213"/>
                <a:gd name="T1" fmla="*/ 159 h 177"/>
                <a:gd name="T2" fmla="*/ 11 w 213"/>
                <a:gd name="T3" fmla="*/ 147 h 177"/>
                <a:gd name="T4" fmla="*/ 28 w 213"/>
                <a:gd name="T5" fmla="*/ 133 h 177"/>
                <a:gd name="T6" fmla="*/ 20 w 213"/>
                <a:gd name="T7" fmla="*/ 119 h 177"/>
                <a:gd name="T8" fmla="*/ 11 w 213"/>
                <a:gd name="T9" fmla="*/ 115 h 177"/>
                <a:gd name="T10" fmla="*/ 0 w 213"/>
                <a:gd name="T11" fmla="*/ 98 h 177"/>
                <a:gd name="T12" fmla="*/ 17 w 213"/>
                <a:gd name="T13" fmla="*/ 104 h 177"/>
                <a:gd name="T14" fmla="*/ 65 w 213"/>
                <a:gd name="T15" fmla="*/ 98 h 177"/>
                <a:gd name="T16" fmla="*/ 70 w 213"/>
                <a:gd name="T17" fmla="*/ 84 h 177"/>
                <a:gd name="T18" fmla="*/ 76 w 213"/>
                <a:gd name="T19" fmla="*/ 77 h 177"/>
                <a:gd name="T20" fmla="*/ 104 w 213"/>
                <a:gd name="T21" fmla="*/ 72 h 177"/>
                <a:gd name="T22" fmla="*/ 109 w 213"/>
                <a:gd name="T23" fmla="*/ 55 h 177"/>
                <a:gd name="T24" fmla="*/ 117 w 213"/>
                <a:gd name="T25" fmla="*/ 48 h 177"/>
                <a:gd name="T26" fmla="*/ 115 w 213"/>
                <a:gd name="T27" fmla="*/ 43 h 177"/>
                <a:gd name="T28" fmla="*/ 127 w 213"/>
                <a:gd name="T29" fmla="*/ 43 h 177"/>
                <a:gd name="T30" fmla="*/ 134 w 213"/>
                <a:gd name="T31" fmla="*/ 27 h 177"/>
                <a:gd name="T32" fmla="*/ 132 w 213"/>
                <a:gd name="T33" fmla="*/ 10 h 177"/>
                <a:gd name="T34" fmla="*/ 151 w 213"/>
                <a:gd name="T35" fmla="*/ 1 h 177"/>
                <a:gd name="T36" fmla="*/ 161 w 213"/>
                <a:gd name="T37" fmla="*/ 1 h 177"/>
                <a:gd name="T38" fmla="*/ 174 w 213"/>
                <a:gd name="T39" fmla="*/ 0 h 177"/>
                <a:gd name="T40" fmla="*/ 188 w 213"/>
                <a:gd name="T41" fmla="*/ 3 h 177"/>
                <a:gd name="T42" fmla="*/ 194 w 213"/>
                <a:gd name="T43" fmla="*/ 15 h 177"/>
                <a:gd name="T44" fmla="*/ 213 w 213"/>
                <a:gd name="T45" fmla="*/ 20 h 177"/>
                <a:gd name="T46" fmla="*/ 204 w 213"/>
                <a:gd name="T47" fmla="*/ 30 h 177"/>
                <a:gd name="T48" fmla="*/ 189 w 213"/>
                <a:gd name="T49" fmla="*/ 34 h 177"/>
                <a:gd name="T50" fmla="*/ 171 w 213"/>
                <a:gd name="T51" fmla="*/ 30 h 177"/>
                <a:gd name="T52" fmla="*/ 164 w 213"/>
                <a:gd name="T53" fmla="*/ 34 h 177"/>
                <a:gd name="T54" fmla="*/ 168 w 213"/>
                <a:gd name="T55" fmla="*/ 40 h 177"/>
                <a:gd name="T56" fmla="*/ 168 w 213"/>
                <a:gd name="T57" fmla="*/ 54 h 177"/>
                <a:gd name="T58" fmla="*/ 182 w 213"/>
                <a:gd name="T59" fmla="*/ 65 h 177"/>
                <a:gd name="T60" fmla="*/ 182 w 213"/>
                <a:gd name="T61" fmla="*/ 68 h 177"/>
                <a:gd name="T62" fmla="*/ 175 w 213"/>
                <a:gd name="T63" fmla="*/ 70 h 177"/>
                <a:gd name="T64" fmla="*/ 176 w 213"/>
                <a:gd name="T65" fmla="*/ 82 h 177"/>
                <a:gd name="T66" fmla="*/ 137 w 213"/>
                <a:gd name="T67" fmla="*/ 124 h 177"/>
                <a:gd name="T68" fmla="*/ 125 w 213"/>
                <a:gd name="T69" fmla="*/ 126 h 177"/>
                <a:gd name="T70" fmla="*/ 120 w 213"/>
                <a:gd name="T71" fmla="*/ 124 h 177"/>
                <a:gd name="T72" fmla="*/ 112 w 213"/>
                <a:gd name="T73" fmla="*/ 133 h 177"/>
                <a:gd name="T74" fmla="*/ 109 w 213"/>
                <a:gd name="T75" fmla="*/ 141 h 177"/>
                <a:gd name="T76" fmla="*/ 115 w 213"/>
                <a:gd name="T77" fmla="*/ 142 h 177"/>
                <a:gd name="T78" fmla="*/ 115 w 213"/>
                <a:gd name="T79" fmla="*/ 149 h 177"/>
                <a:gd name="T80" fmla="*/ 122 w 213"/>
                <a:gd name="T81" fmla="*/ 153 h 177"/>
                <a:gd name="T82" fmla="*/ 127 w 213"/>
                <a:gd name="T83" fmla="*/ 163 h 177"/>
                <a:gd name="T84" fmla="*/ 125 w 213"/>
                <a:gd name="T85" fmla="*/ 170 h 177"/>
                <a:gd name="T86" fmla="*/ 101 w 213"/>
                <a:gd name="T87" fmla="*/ 172 h 177"/>
                <a:gd name="T88" fmla="*/ 90 w 213"/>
                <a:gd name="T89" fmla="*/ 177 h 177"/>
                <a:gd name="T90" fmla="*/ 91 w 213"/>
                <a:gd name="T91" fmla="*/ 177 h 177"/>
                <a:gd name="T92" fmla="*/ 82 w 213"/>
                <a:gd name="T93" fmla="*/ 175 h 177"/>
                <a:gd name="T94" fmla="*/ 71 w 213"/>
                <a:gd name="T95" fmla="*/ 156 h 177"/>
                <a:gd name="T96" fmla="*/ 46 w 213"/>
                <a:gd name="T97" fmla="*/ 160 h 177"/>
                <a:gd name="T98" fmla="*/ 35 w 213"/>
                <a:gd name="T99" fmla="*/ 155 h 177"/>
                <a:gd name="T100" fmla="*/ 8 w 213"/>
                <a:gd name="T101" fmla="*/ 159 h 17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3"/>
                <a:gd name="T154" fmla="*/ 0 h 177"/>
                <a:gd name="T155" fmla="*/ 213 w 213"/>
                <a:gd name="T156" fmla="*/ 177 h 17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3" h="177">
                  <a:moveTo>
                    <a:pt x="8" y="159"/>
                  </a:moveTo>
                  <a:lnTo>
                    <a:pt x="11" y="147"/>
                  </a:lnTo>
                  <a:lnTo>
                    <a:pt x="28" y="133"/>
                  </a:lnTo>
                  <a:lnTo>
                    <a:pt x="20" y="119"/>
                  </a:lnTo>
                  <a:lnTo>
                    <a:pt x="11" y="115"/>
                  </a:lnTo>
                  <a:lnTo>
                    <a:pt x="0" y="98"/>
                  </a:lnTo>
                  <a:lnTo>
                    <a:pt x="17" y="104"/>
                  </a:lnTo>
                  <a:lnTo>
                    <a:pt x="65" y="98"/>
                  </a:lnTo>
                  <a:lnTo>
                    <a:pt x="70" y="84"/>
                  </a:lnTo>
                  <a:lnTo>
                    <a:pt x="76" y="77"/>
                  </a:lnTo>
                  <a:lnTo>
                    <a:pt x="104" y="72"/>
                  </a:lnTo>
                  <a:lnTo>
                    <a:pt x="109" y="55"/>
                  </a:lnTo>
                  <a:lnTo>
                    <a:pt x="117" y="48"/>
                  </a:lnTo>
                  <a:lnTo>
                    <a:pt x="115" y="43"/>
                  </a:lnTo>
                  <a:lnTo>
                    <a:pt x="127" y="43"/>
                  </a:lnTo>
                  <a:lnTo>
                    <a:pt x="134" y="27"/>
                  </a:lnTo>
                  <a:lnTo>
                    <a:pt x="132" y="10"/>
                  </a:lnTo>
                  <a:lnTo>
                    <a:pt x="151" y="1"/>
                  </a:lnTo>
                  <a:lnTo>
                    <a:pt x="161" y="1"/>
                  </a:lnTo>
                  <a:lnTo>
                    <a:pt x="174" y="0"/>
                  </a:lnTo>
                  <a:lnTo>
                    <a:pt x="188" y="3"/>
                  </a:lnTo>
                  <a:lnTo>
                    <a:pt x="194" y="15"/>
                  </a:lnTo>
                  <a:lnTo>
                    <a:pt x="213" y="20"/>
                  </a:lnTo>
                  <a:lnTo>
                    <a:pt x="204" y="30"/>
                  </a:lnTo>
                  <a:lnTo>
                    <a:pt x="189" y="34"/>
                  </a:lnTo>
                  <a:lnTo>
                    <a:pt x="171" y="30"/>
                  </a:lnTo>
                  <a:lnTo>
                    <a:pt x="164" y="34"/>
                  </a:lnTo>
                  <a:lnTo>
                    <a:pt x="168" y="40"/>
                  </a:lnTo>
                  <a:lnTo>
                    <a:pt x="168" y="54"/>
                  </a:lnTo>
                  <a:lnTo>
                    <a:pt x="182" y="65"/>
                  </a:lnTo>
                  <a:lnTo>
                    <a:pt x="182" y="68"/>
                  </a:lnTo>
                  <a:lnTo>
                    <a:pt x="175" y="70"/>
                  </a:lnTo>
                  <a:lnTo>
                    <a:pt x="176" y="82"/>
                  </a:lnTo>
                  <a:lnTo>
                    <a:pt x="137" y="124"/>
                  </a:lnTo>
                  <a:lnTo>
                    <a:pt x="125" y="126"/>
                  </a:lnTo>
                  <a:lnTo>
                    <a:pt x="120" y="124"/>
                  </a:lnTo>
                  <a:lnTo>
                    <a:pt x="112" y="133"/>
                  </a:lnTo>
                  <a:lnTo>
                    <a:pt x="109" y="141"/>
                  </a:lnTo>
                  <a:lnTo>
                    <a:pt x="115" y="142"/>
                  </a:lnTo>
                  <a:lnTo>
                    <a:pt x="115" y="149"/>
                  </a:lnTo>
                  <a:lnTo>
                    <a:pt x="122" y="153"/>
                  </a:lnTo>
                  <a:lnTo>
                    <a:pt x="127" y="163"/>
                  </a:lnTo>
                  <a:lnTo>
                    <a:pt x="125" y="170"/>
                  </a:lnTo>
                  <a:lnTo>
                    <a:pt x="101" y="172"/>
                  </a:lnTo>
                  <a:lnTo>
                    <a:pt x="90" y="177"/>
                  </a:lnTo>
                  <a:lnTo>
                    <a:pt x="91" y="177"/>
                  </a:lnTo>
                  <a:lnTo>
                    <a:pt x="82" y="175"/>
                  </a:lnTo>
                  <a:lnTo>
                    <a:pt x="71" y="156"/>
                  </a:lnTo>
                  <a:lnTo>
                    <a:pt x="46" y="160"/>
                  </a:lnTo>
                  <a:lnTo>
                    <a:pt x="35" y="155"/>
                  </a:lnTo>
                  <a:lnTo>
                    <a:pt x="8" y="15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6" name="Freeform 101"/>
            <p:cNvSpPr>
              <a:spLocks/>
            </p:cNvSpPr>
            <p:nvPr/>
          </p:nvSpPr>
          <p:spPr bwMode="ltGray">
            <a:xfrm>
              <a:off x="2721040" y="4572424"/>
              <a:ext cx="188297" cy="95520"/>
            </a:xfrm>
            <a:custGeom>
              <a:avLst/>
              <a:gdLst>
                <a:gd name="T0" fmla="*/ 11 w 99"/>
                <a:gd name="T1" fmla="*/ 0 h 50"/>
                <a:gd name="T2" fmla="*/ 0 w 99"/>
                <a:gd name="T3" fmla="*/ 20 h 50"/>
                <a:gd name="T4" fmla="*/ 21 w 99"/>
                <a:gd name="T5" fmla="*/ 31 h 50"/>
                <a:gd name="T6" fmla="*/ 87 w 99"/>
                <a:gd name="T7" fmla="*/ 49 h 50"/>
                <a:gd name="T8" fmla="*/ 99 w 99"/>
                <a:gd name="T9" fmla="*/ 50 h 50"/>
                <a:gd name="T10" fmla="*/ 98 w 99"/>
                <a:gd name="T11" fmla="*/ 40 h 50"/>
                <a:gd name="T12" fmla="*/ 99 w 99"/>
                <a:gd name="T13" fmla="*/ 31 h 50"/>
                <a:gd name="T14" fmla="*/ 73 w 99"/>
                <a:gd name="T15" fmla="*/ 30 h 50"/>
                <a:gd name="T16" fmla="*/ 52 w 99"/>
                <a:gd name="T17" fmla="*/ 20 h 50"/>
                <a:gd name="T18" fmla="*/ 50 w 99"/>
                <a:gd name="T19" fmla="*/ 12 h 50"/>
                <a:gd name="T20" fmla="*/ 41 w 99"/>
                <a:gd name="T21" fmla="*/ 13 h 50"/>
                <a:gd name="T22" fmla="*/ 28 w 99"/>
                <a:gd name="T23" fmla="*/ 1 h 50"/>
                <a:gd name="T24" fmla="*/ 11 w 99"/>
                <a:gd name="T25" fmla="*/ 0 h 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9"/>
                <a:gd name="T40" fmla="*/ 0 h 50"/>
                <a:gd name="T41" fmla="*/ 99 w 99"/>
                <a:gd name="T42" fmla="*/ 50 h 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9" h="50">
                  <a:moveTo>
                    <a:pt x="11" y="0"/>
                  </a:moveTo>
                  <a:lnTo>
                    <a:pt x="0" y="20"/>
                  </a:lnTo>
                  <a:lnTo>
                    <a:pt x="21" y="31"/>
                  </a:lnTo>
                  <a:lnTo>
                    <a:pt x="87" y="49"/>
                  </a:lnTo>
                  <a:lnTo>
                    <a:pt x="99" y="50"/>
                  </a:lnTo>
                  <a:lnTo>
                    <a:pt x="98" y="40"/>
                  </a:lnTo>
                  <a:lnTo>
                    <a:pt x="99" y="31"/>
                  </a:lnTo>
                  <a:lnTo>
                    <a:pt x="73" y="30"/>
                  </a:lnTo>
                  <a:lnTo>
                    <a:pt x="52" y="20"/>
                  </a:lnTo>
                  <a:lnTo>
                    <a:pt x="50" y="12"/>
                  </a:lnTo>
                  <a:lnTo>
                    <a:pt x="41" y="13"/>
                  </a:lnTo>
                  <a:lnTo>
                    <a:pt x="2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7" name="Freeform 102"/>
            <p:cNvSpPr>
              <a:spLocks/>
            </p:cNvSpPr>
            <p:nvPr/>
          </p:nvSpPr>
          <p:spPr bwMode="ltGray">
            <a:xfrm>
              <a:off x="2909337" y="4664761"/>
              <a:ext cx="111439" cy="136911"/>
            </a:xfrm>
            <a:custGeom>
              <a:avLst/>
              <a:gdLst>
                <a:gd name="T0" fmla="*/ 59 w 59"/>
                <a:gd name="T1" fmla="*/ 56 h 70"/>
                <a:gd name="T2" fmla="*/ 55 w 59"/>
                <a:gd name="T3" fmla="*/ 35 h 70"/>
                <a:gd name="T4" fmla="*/ 51 w 59"/>
                <a:gd name="T5" fmla="*/ 33 h 70"/>
                <a:gd name="T6" fmla="*/ 48 w 59"/>
                <a:gd name="T7" fmla="*/ 41 h 70"/>
                <a:gd name="T8" fmla="*/ 38 w 59"/>
                <a:gd name="T9" fmla="*/ 35 h 70"/>
                <a:gd name="T10" fmla="*/ 38 w 59"/>
                <a:gd name="T11" fmla="*/ 29 h 70"/>
                <a:gd name="T12" fmla="*/ 53 w 59"/>
                <a:gd name="T13" fmla="*/ 18 h 70"/>
                <a:gd name="T14" fmla="*/ 25 w 59"/>
                <a:gd name="T15" fmla="*/ 14 h 70"/>
                <a:gd name="T16" fmla="*/ 21 w 59"/>
                <a:gd name="T17" fmla="*/ 2 h 70"/>
                <a:gd name="T18" fmla="*/ 12 w 59"/>
                <a:gd name="T19" fmla="*/ 0 h 70"/>
                <a:gd name="T20" fmla="*/ 10 w 59"/>
                <a:gd name="T21" fmla="*/ 4 h 70"/>
                <a:gd name="T22" fmla="*/ 7 w 59"/>
                <a:gd name="T23" fmla="*/ 0 h 70"/>
                <a:gd name="T24" fmla="*/ 3 w 59"/>
                <a:gd name="T25" fmla="*/ 4 h 70"/>
                <a:gd name="T26" fmla="*/ 3 w 59"/>
                <a:gd name="T27" fmla="*/ 9 h 70"/>
                <a:gd name="T28" fmla="*/ 7 w 59"/>
                <a:gd name="T29" fmla="*/ 11 h 70"/>
                <a:gd name="T30" fmla="*/ 0 w 59"/>
                <a:gd name="T31" fmla="*/ 21 h 70"/>
                <a:gd name="T32" fmla="*/ 7 w 59"/>
                <a:gd name="T33" fmla="*/ 26 h 70"/>
                <a:gd name="T34" fmla="*/ 12 w 59"/>
                <a:gd name="T35" fmla="*/ 61 h 70"/>
                <a:gd name="T36" fmla="*/ 12 w 59"/>
                <a:gd name="T37" fmla="*/ 62 h 70"/>
                <a:gd name="T38" fmla="*/ 30 w 59"/>
                <a:gd name="T39" fmla="*/ 57 h 70"/>
                <a:gd name="T40" fmla="*/ 44 w 59"/>
                <a:gd name="T41" fmla="*/ 45 h 70"/>
                <a:gd name="T42" fmla="*/ 55 w 59"/>
                <a:gd name="T43" fmla="*/ 70 h 70"/>
                <a:gd name="T44" fmla="*/ 59 w 59"/>
                <a:gd name="T45" fmla="*/ 56 h 7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9"/>
                <a:gd name="T70" fmla="*/ 0 h 70"/>
                <a:gd name="T71" fmla="*/ 59 w 59"/>
                <a:gd name="T72" fmla="*/ 70 h 7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9" h="70">
                  <a:moveTo>
                    <a:pt x="59" y="56"/>
                  </a:moveTo>
                  <a:lnTo>
                    <a:pt x="55" y="35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38" y="35"/>
                  </a:lnTo>
                  <a:lnTo>
                    <a:pt x="38" y="29"/>
                  </a:lnTo>
                  <a:lnTo>
                    <a:pt x="53" y="18"/>
                  </a:lnTo>
                  <a:lnTo>
                    <a:pt x="25" y="14"/>
                  </a:lnTo>
                  <a:lnTo>
                    <a:pt x="21" y="2"/>
                  </a:lnTo>
                  <a:lnTo>
                    <a:pt x="12" y="0"/>
                  </a:lnTo>
                  <a:lnTo>
                    <a:pt x="10" y="4"/>
                  </a:lnTo>
                  <a:lnTo>
                    <a:pt x="7" y="0"/>
                  </a:lnTo>
                  <a:lnTo>
                    <a:pt x="3" y="4"/>
                  </a:lnTo>
                  <a:lnTo>
                    <a:pt x="3" y="9"/>
                  </a:lnTo>
                  <a:lnTo>
                    <a:pt x="7" y="11"/>
                  </a:lnTo>
                  <a:lnTo>
                    <a:pt x="0" y="21"/>
                  </a:lnTo>
                  <a:lnTo>
                    <a:pt x="7" y="26"/>
                  </a:lnTo>
                  <a:lnTo>
                    <a:pt x="12" y="61"/>
                  </a:lnTo>
                  <a:lnTo>
                    <a:pt x="12" y="62"/>
                  </a:lnTo>
                  <a:lnTo>
                    <a:pt x="30" y="57"/>
                  </a:lnTo>
                  <a:lnTo>
                    <a:pt x="44" y="45"/>
                  </a:lnTo>
                  <a:lnTo>
                    <a:pt x="55" y="7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8" name="Freeform 103"/>
            <p:cNvSpPr>
              <a:spLocks/>
            </p:cNvSpPr>
            <p:nvPr/>
          </p:nvSpPr>
          <p:spPr bwMode="ltGray">
            <a:xfrm>
              <a:off x="3016934" y="4617000"/>
              <a:ext cx="215195" cy="436210"/>
            </a:xfrm>
            <a:custGeom>
              <a:avLst/>
              <a:gdLst>
                <a:gd name="T0" fmla="*/ 76 w 113"/>
                <a:gd name="T1" fmla="*/ 226 h 227"/>
                <a:gd name="T2" fmla="*/ 94 w 113"/>
                <a:gd name="T3" fmla="*/ 196 h 227"/>
                <a:gd name="T4" fmla="*/ 84 w 113"/>
                <a:gd name="T5" fmla="*/ 174 h 227"/>
                <a:gd name="T6" fmla="*/ 76 w 113"/>
                <a:gd name="T7" fmla="*/ 165 h 227"/>
                <a:gd name="T8" fmla="*/ 83 w 113"/>
                <a:gd name="T9" fmla="*/ 148 h 227"/>
                <a:gd name="T10" fmla="*/ 67 w 113"/>
                <a:gd name="T11" fmla="*/ 123 h 227"/>
                <a:gd name="T12" fmla="*/ 71 w 113"/>
                <a:gd name="T13" fmla="*/ 111 h 227"/>
                <a:gd name="T14" fmla="*/ 100 w 113"/>
                <a:gd name="T15" fmla="*/ 92 h 227"/>
                <a:gd name="T16" fmla="*/ 113 w 113"/>
                <a:gd name="T17" fmla="*/ 82 h 227"/>
                <a:gd name="T18" fmla="*/ 100 w 113"/>
                <a:gd name="T19" fmla="*/ 83 h 227"/>
                <a:gd name="T20" fmla="*/ 90 w 113"/>
                <a:gd name="T21" fmla="*/ 75 h 227"/>
                <a:gd name="T22" fmla="*/ 91 w 113"/>
                <a:gd name="T23" fmla="*/ 64 h 227"/>
                <a:gd name="T24" fmla="*/ 84 w 113"/>
                <a:gd name="T25" fmla="*/ 62 h 227"/>
                <a:gd name="T26" fmla="*/ 83 w 113"/>
                <a:gd name="T27" fmla="*/ 52 h 227"/>
                <a:gd name="T28" fmla="*/ 67 w 113"/>
                <a:gd name="T29" fmla="*/ 55 h 227"/>
                <a:gd name="T30" fmla="*/ 80 w 113"/>
                <a:gd name="T31" fmla="*/ 19 h 227"/>
                <a:gd name="T32" fmla="*/ 73 w 113"/>
                <a:gd name="T33" fmla="*/ 3 h 227"/>
                <a:gd name="T34" fmla="*/ 64 w 113"/>
                <a:gd name="T35" fmla="*/ 0 h 227"/>
                <a:gd name="T36" fmla="*/ 59 w 113"/>
                <a:gd name="T37" fmla="*/ 12 h 227"/>
                <a:gd name="T38" fmla="*/ 48 w 113"/>
                <a:gd name="T39" fmla="*/ 12 h 227"/>
                <a:gd name="T40" fmla="*/ 38 w 113"/>
                <a:gd name="T41" fmla="*/ 21 h 227"/>
                <a:gd name="T42" fmla="*/ 23 w 113"/>
                <a:gd name="T43" fmla="*/ 53 h 227"/>
                <a:gd name="T44" fmla="*/ 14 w 113"/>
                <a:gd name="T45" fmla="*/ 56 h 227"/>
                <a:gd name="T46" fmla="*/ 9 w 113"/>
                <a:gd name="T47" fmla="*/ 74 h 227"/>
                <a:gd name="T48" fmla="*/ 5 w 113"/>
                <a:gd name="T49" fmla="*/ 78 h 227"/>
                <a:gd name="T50" fmla="*/ 0 w 113"/>
                <a:gd name="T51" fmla="*/ 91 h 227"/>
                <a:gd name="T52" fmla="*/ 15 w 113"/>
                <a:gd name="T53" fmla="*/ 102 h 227"/>
                <a:gd name="T54" fmla="*/ 20 w 113"/>
                <a:gd name="T55" fmla="*/ 116 h 227"/>
                <a:gd name="T56" fmla="*/ 23 w 113"/>
                <a:gd name="T57" fmla="*/ 116 h 227"/>
                <a:gd name="T58" fmla="*/ 29 w 113"/>
                <a:gd name="T59" fmla="*/ 136 h 227"/>
                <a:gd name="T60" fmla="*/ 23 w 113"/>
                <a:gd name="T61" fmla="*/ 149 h 227"/>
                <a:gd name="T62" fmla="*/ 40 w 113"/>
                <a:gd name="T63" fmla="*/ 153 h 227"/>
                <a:gd name="T64" fmla="*/ 59 w 113"/>
                <a:gd name="T65" fmla="*/ 139 h 227"/>
                <a:gd name="T66" fmla="*/ 67 w 113"/>
                <a:gd name="T67" fmla="*/ 146 h 227"/>
                <a:gd name="T68" fmla="*/ 80 w 113"/>
                <a:gd name="T69" fmla="*/ 191 h 227"/>
                <a:gd name="T70" fmla="*/ 77 w 113"/>
                <a:gd name="T71" fmla="*/ 227 h 227"/>
                <a:gd name="T72" fmla="*/ 76 w 113"/>
                <a:gd name="T73" fmla="*/ 226 h 22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3"/>
                <a:gd name="T112" fmla="*/ 0 h 227"/>
                <a:gd name="T113" fmla="*/ 113 w 113"/>
                <a:gd name="T114" fmla="*/ 227 h 22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3" h="227">
                  <a:moveTo>
                    <a:pt x="76" y="226"/>
                  </a:moveTo>
                  <a:lnTo>
                    <a:pt x="94" y="196"/>
                  </a:lnTo>
                  <a:lnTo>
                    <a:pt x="84" y="174"/>
                  </a:lnTo>
                  <a:lnTo>
                    <a:pt x="76" y="165"/>
                  </a:lnTo>
                  <a:lnTo>
                    <a:pt x="83" y="148"/>
                  </a:lnTo>
                  <a:lnTo>
                    <a:pt x="67" y="123"/>
                  </a:lnTo>
                  <a:lnTo>
                    <a:pt x="71" y="111"/>
                  </a:lnTo>
                  <a:lnTo>
                    <a:pt x="100" y="92"/>
                  </a:lnTo>
                  <a:lnTo>
                    <a:pt x="113" y="82"/>
                  </a:lnTo>
                  <a:lnTo>
                    <a:pt x="100" y="83"/>
                  </a:lnTo>
                  <a:lnTo>
                    <a:pt x="90" y="75"/>
                  </a:lnTo>
                  <a:lnTo>
                    <a:pt x="91" y="64"/>
                  </a:lnTo>
                  <a:lnTo>
                    <a:pt x="84" y="62"/>
                  </a:lnTo>
                  <a:lnTo>
                    <a:pt x="83" y="52"/>
                  </a:lnTo>
                  <a:lnTo>
                    <a:pt x="67" y="55"/>
                  </a:lnTo>
                  <a:lnTo>
                    <a:pt x="80" y="19"/>
                  </a:lnTo>
                  <a:lnTo>
                    <a:pt x="73" y="3"/>
                  </a:lnTo>
                  <a:lnTo>
                    <a:pt x="64" y="0"/>
                  </a:lnTo>
                  <a:lnTo>
                    <a:pt x="59" y="12"/>
                  </a:lnTo>
                  <a:lnTo>
                    <a:pt x="48" y="12"/>
                  </a:lnTo>
                  <a:lnTo>
                    <a:pt x="38" y="21"/>
                  </a:lnTo>
                  <a:lnTo>
                    <a:pt x="23" y="53"/>
                  </a:lnTo>
                  <a:lnTo>
                    <a:pt x="14" y="56"/>
                  </a:lnTo>
                  <a:lnTo>
                    <a:pt x="9" y="74"/>
                  </a:lnTo>
                  <a:lnTo>
                    <a:pt x="5" y="78"/>
                  </a:lnTo>
                  <a:lnTo>
                    <a:pt x="0" y="91"/>
                  </a:lnTo>
                  <a:lnTo>
                    <a:pt x="15" y="102"/>
                  </a:lnTo>
                  <a:lnTo>
                    <a:pt x="20" y="116"/>
                  </a:lnTo>
                  <a:lnTo>
                    <a:pt x="23" y="116"/>
                  </a:lnTo>
                  <a:lnTo>
                    <a:pt x="29" y="136"/>
                  </a:lnTo>
                  <a:lnTo>
                    <a:pt x="23" y="149"/>
                  </a:lnTo>
                  <a:lnTo>
                    <a:pt x="40" y="153"/>
                  </a:lnTo>
                  <a:lnTo>
                    <a:pt x="59" y="139"/>
                  </a:lnTo>
                  <a:lnTo>
                    <a:pt x="67" y="146"/>
                  </a:lnTo>
                  <a:lnTo>
                    <a:pt x="80" y="191"/>
                  </a:lnTo>
                  <a:lnTo>
                    <a:pt x="77" y="227"/>
                  </a:lnTo>
                  <a:lnTo>
                    <a:pt x="76" y="22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9" name="Freeform 104"/>
            <p:cNvSpPr>
              <a:spLocks/>
            </p:cNvSpPr>
            <p:nvPr/>
          </p:nvSpPr>
          <p:spPr bwMode="ltGray">
            <a:xfrm>
              <a:off x="3147588" y="4795305"/>
              <a:ext cx="184453" cy="334322"/>
            </a:xfrm>
            <a:custGeom>
              <a:avLst/>
              <a:gdLst>
                <a:gd name="T0" fmla="*/ 31 w 96"/>
                <a:gd name="T1" fmla="*/ 0 h 174"/>
                <a:gd name="T2" fmla="*/ 3 w 96"/>
                <a:gd name="T3" fmla="*/ 16 h 174"/>
                <a:gd name="T4" fmla="*/ 0 w 96"/>
                <a:gd name="T5" fmla="*/ 30 h 174"/>
                <a:gd name="T6" fmla="*/ 14 w 96"/>
                <a:gd name="T7" fmla="*/ 53 h 174"/>
                <a:gd name="T8" fmla="*/ 7 w 96"/>
                <a:gd name="T9" fmla="*/ 70 h 174"/>
                <a:gd name="T10" fmla="*/ 15 w 96"/>
                <a:gd name="T11" fmla="*/ 79 h 174"/>
                <a:gd name="T12" fmla="*/ 25 w 96"/>
                <a:gd name="T13" fmla="*/ 103 h 174"/>
                <a:gd name="T14" fmla="*/ 7 w 96"/>
                <a:gd name="T15" fmla="*/ 132 h 174"/>
                <a:gd name="T16" fmla="*/ 8 w 96"/>
                <a:gd name="T17" fmla="*/ 133 h 174"/>
                <a:gd name="T18" fmla="*/ 7 w 96"/>
                <a:gd name="T19" fmla="*/ 138 h 174"/>
                <a:gd name="T20" fmla="*/ 9 w 96"/>
                <a:gd name="T21" fmla="*/ 150 h 174"/>
                <a:gd name="T22" fmla="*/ 13 w 96"/>
                <a:gd name="T23" fmla="*/ 147 h 174"/>
                <a:gd name="T24" fmla="*/ 32 w 96"/>
                <a:gd name="T25" fmla="*/ 167 h 174"/>
                <a:gd name="T26" fmla="*/ 32 w 96"/>
                <a:gd name="T27" fmla="*/ 163 h 174"/>
                <a:gd name="T28" fmla="*/ 42 w 96"/>
                <a:gd name="T29" fmla="*/ 167 h 174"/>
                <a:gd name="T30" fmla="*/ 48 w 96"/>
                <a:gd name="T31" fmla="*/ 174 h 174"/>
                <a:gd name="T32" fmla="*/ 56 w 96"/>
                <a:gd name="T33" fmla="*/ 170 h 174"/>
                <a:gd name="T34" fmla="*/ 57 w 96"/>
                <a:gd name="T35" fmla="*/ 170 h 174"/>
                <a:gd name="T36" fmla="*/ 48 w 96"/>
                <a:gd name="T37" fmla="*/ 162 h 174"/>
                <a:gd name="T38" fmla="*/ 37 w 96"/>
                <a:gd name="T39" fmla="*/ 159 h 174"/>
                <a:gd name="T40" fmla="*/ 27 w 96"/>
                <a:gd name="T41" fmla="*/ 133 h 174"/>
                <a:gd name="T42" fmla="*/ 22 w 96"/>
                <a:gd name="T43" fmla="*/ 136 h 174"/>
                <a:gd name="T44" fmla="*/ 18 w 96"/>
                <a:gd name="T45" fmla="*/ 124 h 174"/>
                <a:gd name="T46" fmla="*/ 27 w 96"/>
                <a:gd name="T47" fmla="*/ 102 h 174"/>
                <a:gd name="T48" fmla="*/ 29 w 96"/>
                <a:gd name="T49" fmla="*/ 87 h 174"/>
                <a:gd name="T50" fmla="*/ 40 w 96"/>
                <a:gd name="T51" fmla="*/ 87 h 174"/>
                <a:gd name="T52" fmla="*/ 40 w 96"/>
                <a:gd name="T53" fmla="*/ 95 h 174"/>
                <a:gd name="T54" fmla="*/ 51 w 96"/>
                <a:gd name="T55" fmla="*/ 95 h 174"/>
                <a:gd name="T56" fmla="*/ 66 w 96"/>
                <a:gd name="T57" fmla="*/ 108 h 174"/>
                <a:gd name="T58" fmla="*/ 57 w 96"/>
                <a:gd name="T59" fmla="*/ 89 h 174"/>
                <a:gd name="T60" fmla="*/ 66 w 96"/>
                <a:gd name="T61" fmla="*/ 78 h 174"/>
                <a:gd name="T62" fmla="*/ 94 w 96"/>
                <a:gd name="T63" fmla="*/ 77 h 174"/>
                <a:gd name="T64" fmla="*/ 96 w 96"/>
                <a:gd name="T65" fmla="*/ 63 h 174"/>
                <a:gd name="T66" fmla="*/ 88 w 96"/>
                <a:gd name="T67" fmla="*/ 51 h 174"/>
                <a:gd name="T68" fmla="*/ 85 w 96"/>
                <a:gd name="T69" fmla="*/ 37 h 174"/>
                <a:gd name="T70" fmla="*/ 72 w 96"/>
                <a:gd name="T71" fmla="*/ 27 h 174"/>
                <a:gd name="T72" fmla="*/ 59 w 96"/>
                <a:gd name="T73" fmla="*/ 33 h 174"/>
                <a:gd name="T74" fmla="*/ 54 w 96"/>
                <a:gd name="T75" fmla="*/ 30 h 174"/>
                <a:gd name="T76" fmla="*/ 41 w 96"/>
                <a:gd name="T77" fmla="*/ 35 h 174"/>
                <a:gd name="T78" fmla="*/ 43 w 96"/>
                <a:gd name="T79" fmla="*/ 14 h 174"/>
                <a:gd name="T80" fmla="*/ 37 w 96"/>
                <a:gd name="T81" fmla="*/ 11 h 174"/>
                <a:gd name="T82" fmla="*/ 31 w 96"/>
                <a:gd name="T83" fmla="*/ 0 h 1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6"/>
                <a:gd name="T127" fmla="*/ 0 h 174"/>
                <a:gd name="T128" fmla="*/ 96 w 96"/>
                <a:gd name="T129" fmla="*/ 174 h 1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6" h="174">
                  <a:moveTo>
                    <a:pt x="31" y="0"/>
                  </a:moveTo>
                  <a:lnTo>
                    <a:pt x="3" y="16"/>
                  </a:lnTo>
                  <a:lnTo>
                    <a:pt x="0" y="30"/>
                  </a:lnTo>
                  <a:lnTo>
                    <a:pt x="14" y="53"/>
                  </a:lnTo>
                  <a:lnTo>
                    <a:pt x="7" y="70"/>
                  </a:lnTo>
                  <a:lnTo>
                    <a:pt x="15" y="79"/>
                  </a:lnTo>
                  <a:lnTo>
                    <a:pt x="25" y="103"/>
                  </a:lnTo>
                  <a:lnTo>
                    <a:pt x="7" y="132"/>
                  </a:lnTo>
                  <a:lnTo>
                    <a:pt x="8" y="133"/>
                  </a:lnTo>
                  <a:lnTo>
                    <a:pt x="7" y="138"/>
                  </a:lnTo>
                  <a:lnTo>
                    <a:pt x="9" y="150"/>
                  </a:lnTo>
                  <a:lnTo>
                    <a:pt x="13" y="147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42" y="167"/>
                  </a:lnTo>
                  <a:lnTo>
                    <a:pt x="48" y="174"/>
                  </a:lnTo>
                  <a:lnTo>
                    <a:pt x="56" y="170"/>
                  </a:lnTo>
                  <a:lnTo>
                    <a:pt x="57" y="170"/>
                  </a:lnTo>
                  <a:lnTo>
                    <a:pt x="48" y="162"/>
                  </a:lnTo>
                  <a:lnTo>
                    <a:pt x="37" y="159"/>
                  </a:lnTo>
                  <a:lnTo>
                    <a:pt x="27" y="133"/>
                  </a:lnTo>
                  <a:lnTo>
                    <a:pt x="22" y="136"/>
                  </a:lnTo>
                  <a:lnTo>
                    <a:pt x="18" y="124"/>
                  </a:lnTo>
                  <a:lnTo>
                    <a:pt x="27" y="102"/>
                  </a:lnTo>
                  <a:lnTo>
                    <a:pt x="29" y="87"/>
                  </a:lnTo>
                  <a:lnTo>
                    <a:pt x="40" y="87"/>
                  </a:lnTo>
                  <a:lnTo>
                    <a:pt x="40" y="95"/>
                  </a:lnTo>
                  <a:lnTo>
                    <a:pt x="51" y="95"/>
                  </a:lnTo>
                  <a:lnTo>
                    <a:pt x="66" y="108"/>
                  </a:lnTo>
                  <a:lnTo>
                    <a:pt x="57" y="89"/>
                  </a:lnTo>
                  <a:lnTo>
                    <a:pt x="66" y="78"/>
                  </a:lnTo>
                  <a:lnTo>
                    <a:pt x="94" y="77"/>
                  </a:lnTo>
                  <a:lnTo>
                    <a:pt x="96" y="63"/>
                  </a:lnTo>
                  <a:lnTo>
                    <a:pt x="88" y="51"/>
                  </a:lnTo>
                  <a:lnTo>
                    <a:pt x="85" y="37"/>
                  </a:lnTo>
                  <a:lnTo>
                    <a:pt x="72" y="27"/>
                  </a:lnTo>
                  <a:lnTo>
                    <a:pt x="59" y="33"/>
                  </a:lnTo>
                  <a:lnTo>
                    <a:pt x="54" y="30"/>
                  </a:lnTo>
                  <a:lnTo>
                    <a:pt x="41" y="35"/>
                  </a:lnTo>
                  <a:lnTo>
                    <a:pt x="43" y="14"/>
                  </a:lnTo>
                  <a:lnTo>
                    <a:pt x="37" y="1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03673">
                <a:lumMod val="40000"/>
                <a:lumOff val="60000"/>
              </a:srgbClr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40" name="Freeform 105"/>
            <p:cNvSpPr>
              <a:spLocks/>
            </p:cNvSpPr>
            <p:nvPr/>
          </p:nvSpPr>
          <p:spPr bwMode="ltGray">
            <a:xfrm>
              <a:off x="3212914" y="4750729"/>
              <a:ext cx="172925" cy="200593"/>
            </a:xfrm>
            <a:custGeom>
              <a:avLst/>
              <a:gdLst>
                <a:gd name="T0" fmla="*/ 92 w 92"/>
                <a:gd name="T1" fmla="*/ 95 h 104"/>
                <a:gd name="T2" fmla="*/ 90 w 92"/>
                <a:gd name="T3" fmla="*/ 85 h 104"/>
                <a:gd name="T4" fmla="*/ 80 w 92"/>
                <a:gd name="T5" fmla="*/ 71 h 104"/>
                <a:gd name="T6" fmla="*/ 77 w 92"/>
                <a:gd name="T7" fmla="*/ 64 h 104"/>
                <a:gd name="T8" fmla="*/ 46 w 92"/>
                <a:gd name="T9" fmla="*/ 39 h 104"/>
                <a:gd name="T10" fmla="*/ 55 w 92"/>
                <a:gd name="T11" fmla="*/ 33 h 104"/>
                <a:gd name="T12" fmla="*/ 52 w 92"/>
                <a:gd name="T13" fmla="*/ 23 h 104"/>
                <a:gd name="T14" fmla="*/ 37 w 92"/>
                <a:gd name="T15" fmla="*/ 21 h 104"/>
                <a:gd name="T16" fmla="*/ 25 w 92"/>
                <a:gd name="T17" fmla="*/ 2 h 104"/>
                <a:gd name="T18" fmla="*/ 18 w 92"/>
                <a:gd name="T19" fmla="*/ 0 h 104"/>
                <a:gd name="T20" fmla="*/ 18 w 92"/>
                <a:gd name="T21" fmla="*/ 14 h 104"/>
                <a:gd name="T22" fmla="*/ 12 w 92"/>
                <a:gd name="T23" fmla="*/ 16 h 104"/>
                <a:gd name="T24" fmla="*/ 11 w 92"/>
                <a:gd name="T25" fmla="*/ 10 h 104"/>
                <a:gd name="T26" fmla="*/ 0 w 92"/>
                <a:gd name="T27" fmla="*/ 23 h 104"/>
                <a:gd name="T28" fmla="*/ 3 w 92"/>
                <a:gd name="T29" fmla="*/ 33 h 104"/>
                <a:gd name="T30" fmla="*/ 11 w 92"/>
                <a:gd name="T31" fmla="*/ 37 h 104"/>
                <a:gd name="T32" fmla="*/ 9 w 92"/>
                <a:gd name="T33" fmla="*/ 59 h 104"/>
                <a:gd name="T34" fmla="*/ 23 w 92"/>
                <a:gd name="T35" fmla="*/ 52 h 104"/>
                <a:gd name="T36" fmla="*/ 29 w 92"/>
                <a:gd name="T37" fmla="*/ 57 h 104"/>
                <a:gd name="T38" fmla="*/ 41 w 92"/>
                <a:gd name="T39" fmla="*/ 51 h 104"/>
                <a:gd name="T40" fmla="*/ 55 w 92"/>
                <a:gd name="T41" fmla="*/ 61 h 104"/>
                <a:gd name="T42" fmla="*/ 56 w 92"/>
                <a:gd name="T43" fmla="*/ 75 h 104"/>
                <a:gd name="T44" fmla="*/ 66 w 92"/>
                <a:gd name="T45" fmla="*/ 87 h 104"/>
                <a:gd name="T46" fmla="*/ 63 w 92"/>
                <a:gd name="T47" fmla="*/ 101 h 104"/>
                <a:gd name="T48" fmla="*/ 74 w 92"/>
                <a:gd name="T49" fmla="*/ 104 h 104"/>
                <a:gd name="T50" fmla="*/ 75 w 92"/>
                <a:gd name="T51" fmla="*/ 101 h 104"/>
                <a:gd name="T52" fmla="*/ 92 w 92"/>
                <a:gd name="T53" fmla="*/ 95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2"/>
                <a:gd name="T82" fmla="*/ 0 h 104"/>
                <a:gd name="T83" fmla="*/ 92 w 92"/>
                <a:gd name="T84" fmla="*/ 104 h 10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2" h="104">
                  <a:moveTo>
                    <a:pt x="92" y="95"/>
                  </a:moveTo>
                  <a:lnTo>
                    <a:pt x="90" y="85"/>
                  </a:lnTo>
                  <a:lnTo>
                    <a:pt x="80" y="71"/>
                  </a:lnTo>
                  <a:lnTo>
                    <a:pt x="77" y="64"/>
                  </a:lnTo>
                  <a:lnTo>
                    <a:pt x="46" y="39"/>
                  </a:lnTo>
                  <a:lnTo>
                    <a:pt x="55" y="33"/>
                  </a:lnTo>
                  <a:lnTo>
                    <a:pt x="52" y="23"/>
                  </a:lnTo>
                  <a:lnTo>
                    <a:pt x="37" y="21"/>
                  </a:lnTo>
                  <a:lnTo>
                    <a:pt x="25" y="2"/>
                  </a:lnTo>
                  <a:lnTo>
                    <a:pt x="18" y="0"/>
                  </a:lnTo>
                  <a:lnTo>
                    <a:pt x="18" y="14"/>
                  </a:lnTo>
                  <a:lnTo>
                    <a:pt x="12" y="16"/>
                  </a:lnTo>
                  <a:lnTo>
                    <a:pt x="11" y="10"/>
                  </a:lnTo>
                  <a:lnTo>
                    <a:pt x="0" y="23"/>
                  </a:lnTo>
                  <a:lnTo>
                    <a:pt x="3" y="33"/>
                  </a:lnTo>
                  <a:lnTo>
                    <a:pt x="11" y="37"/>
                  </a:lnTo>
                  <a:lnTo>
                    <a:pt x="9" y="59"/>
                  </a:lnTo>
                  <a:lnTo>
                    <a:pt x="23" y="52"/>
                  </a:lnTo>
                  <a:lnTo>
                    <a:pt x="29" y="57"/>
                  </a:lnTo>
                  <a:lnTo>
                    <a:pt x="41" y="51"/>
                  </a:lnTo>
                  <a:lnTo>
                    <a:pt x="55" y="61"/>
                  </a:lnTo>
                  <a:lnTo>
                    <a:pt x="56" y="75"/>
                  </a:lnTo>
                  <a:lnTo>
                    <a:pt x="66" y="87"/>
                  </a:lnTo>
                  <a:lnTo>
                    <a:pt x="63" y="101"/>
                  </a:lnTo>
                  <a:lnTo>
                    <a:pt x="74" y="104"/>
                  </a:lnTo>
                  <a:lnTo>
                    <a:pt x="75" y="101"/>
                  </a:lnTo>
                  <a:lnTo>
                    <a:pt x="92" y="9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41" name="Freeform 106"/>
            <p:cNvSpPr>
              <a:spLocks/>
            </p:cNvSpPr>
            <p:nvPr/>
          </p:nvSpPr>
          <p:spPr bwMode="ltGray">
            <a:xfrm>
              <a:off x="3266712" y="4734810"/>
              <a:ext cx="161396" cy="334320"/>
            </a:xfrm>
            <a:custGeom>
              <a:avLst/>
              <a:gdLst>
                <a:gd name="T0" fmla="*/ 0 w 86"/>
                <a:gd name="T1" fmla="*/ 9 h 175"/>
                <a:gd name="T2" fmla="*/ 1 w 86"/>
                <a:gd name="T3" fmla="*/ 5 h 175"/>
                <a:gd name="T4" fmla="*/ 10 w 86"/>
                <a:gd name="T5" fmla="*/ 8 h 175"/>
                <a:gd name="T6" fmla="*/ 38 w 86"/>
                <a:gd name="T7" fmla="*/ 0 h 175"/>
                <a:gd name="T8" fmla="*/ 53 w 86"/>
                <a:gd name="T9" fmla="*/ 5 h 175"/>
                <a:gd name="T10" fmla="*/ 57 w 86"/>
                <a:gd name="T11" fmla="*/ 16 h 175"/>
                <a:gd name="T12" fmla="*/ 72 w 86"/>
                <a:gd name="T13" fmla="*/ 22 h 175"/>
                <a:gd name="T14" fmla="*/ 59 w 86"/>
                <a:gd name="T15" fmla="*/ 27 h 175"/>
                <a:gd name="T16" fmla="*/ 45 w 86"/>
                <a:gd name="T17" fmla="*/ 41 h 175"/>
                <a:gd name="T18" fmla="*/ 41 w 86"/>
                <a:gd name="T19" fmla="*/ 51 h 175"/>
                <a:gd name="T20" fmla="*/ 82 w 86"/>
                <a:gd name="T21" fmla="*/ 96 h 175"/>
                <a:gd name="T22" fmla="*/ 86 w 86"/>
                <a:gd name="T23" fmla="*/ 115 h 175"/>
                <a:gd name="T24" fmla="*/ 83 w 86"/>
                <a:gd name="T25" fmla="*/ 141 h 175"/>
                <a:gd name="T26" fmla="*/ 62 w 86"/>
                <a:gd name="T27" fmla="*/ 154 h 175"/>
                <a:gd name="T28" fmla="*/ 53 w 86"/>
                <a:gd name="T29" fmla="*/ 154 h 175"/>
                <a:gd name="T30" fmla="*/ 50 w 86"/>
                <a:gd name="T31" fmla="*/ 166 h 175"/>
                <a:gd name="T32" fmla="*/ 34 w 86"/>
                <a:gd name="T33" fmla="*/ 175 h 175"/>
                <a:gd name="T34" fmla="*/ 34 w 86"/>
                <a:gd name="T35" fmla="*/ 157 h 175"/>
                <a:gd name="T36" fmla="*/ 27 w 86"/>
                <a:gd name="T37" fmla="*/ 153 h 175"/>
                <a:gd name="T38" fmla="*/ 42 w 86"/>
                <a:gd name="T39" fmla="*/ 147 h 175"/>
                <a:gd name="T40" fmla="*/ 45 w 86"/>
                <a:gd name="T41" fmla="*/ 140 h 175"/>
                <a:gd name="T42" fmla="*/ 65 w 86"/>
                <a:gd name="T43" fmla="*/ 131 h 175"/>
                <a:gd name="T44" fmla="*/ 64 w 86"/>
                <a:gd name="T45" fmla="*/ 103 h 175"/>
                <a:gd name="T46" fmla="*/ 62 w 86"/>
                <a:gd name="T47" fmla="*/ 93 h 175"/>
                <a:gd name="T48" fmla="*/ 52 w 86"/>
                <a:gd name="T49" fmla="*/ 79 h 175"/>
                <a:gd name="T50" fmla="*/ 50 w 86"/>
                <a:gd name="T51" fmla="*/ 72 h 175"/>
                <a:gd name="T52" fmla="*/ 20 w 86"/>
                <a:gd name="T53" fmla="*/ 46 h 175"/>
                <a:gd name="T54" fmla="*/ 28 w 86"/>
                <a:gd name="T55" fmla="*/ 42 h 175"/>
                <a:gd name="T56" fmla="*/ 24 w 86"/>
                <a:gd name="T57" fmla="*/ 31 h 175"/>
                <a:gd name="T58" fmla="*/ 10 w 86"/>
                <a:gd name="T59" fmla="*/ 28 h 175"/>
                <a:gd name="T60" fmla="*/ 0 w 86"/>
                <a:gd name="T61" fmla="*/ 9 h 1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86"/>
                <a:gd name="T94" fmla="*/ 0 h 175"/>
                <a:gd name="T95" fmla="*/ 86 w 86"/>
                <a:gd name="T96" fmla="*/ 175 h 17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86" h="175">
                  <a:moveTo>
                    <a:pt x="0" y="9"/>
                  </a:moveTo>
                  <a:lnTo>
                    <a:pt x="1" y="5"/>
                  </a:lnTo>
                  <a:lnTo>
                    <a:pt x="10" y="8"/>
                  </a:lnTo>
                  <a:lnTo>
                    <a:pt x="38" y="0"/>
                  </a:lnTo>
                  <a:lnTo>
                    <a:pt x="53" y="5"/>
                  </a:lnTo>
                  <a:lnTo>
                    <a:pt x="57" y="16"/>
                  </a:lnTo>
                  <a:lnTo>
                    <a:pt x="72" y="22"/>
                  </a:lnTo>
                  <a:lnTo>
                    <a:pt x="59" y="27"/>
                  </a:lnTo>
                  <a:lnTo>
                    <a:pt x="45" y="41"/>
                  </a:lnTo>
                  <a:lnTo>
                    <a:pt x="41" y="51"/>
                  </a:lnTo>
                  <a:lnTo>
                    <a:pt x="82" y="96"/>
                  </a:lnTo>
                  <a:lnTo>
                    <a:pt x="86" y="115"/>
                  </a:lnTo>
                  <a:lnTo>
                    <a:pt x="83" y="141"/>
                  </a:lnTo>
                  <a:lnTo>
                    <a:pt x="62" y="154"/>
                  </a:lnTo>
                  <a:lnTo>
                    <a:pt x="53" y="154"/>
                  </a:lnTo>
                  <a:lnTo>
                    <a:pt x="50" y="166"/>
                  </a:lnTo>
                  <a:lnTo>
                    <a:pt x="34" y="175"/>
                  </a:lnTo>
                  <a:lnTo>
                    <a:pt x="34" y="157"/>
                  </a:lnTo>
                  <a:lnTo>
                    <a:pt x="27" y="153"/>
                  </a:lnTo>
                  <a:lnTo>
                    <a:pt x="42" y="147"/>
                  </a:lnTo>
                  <a:lnTo>
                    <a:pt x="45" y="140"/>
                  </a:lnTo>
                  <a:lnTo>
                    <a:pt x="65" y="131"/>
                  </a:lnTo>
                  <a:lnTo>
                    <a:pt x="64" y="103"/>
                  </a:lnTo>
                  <a:lnTo>
                    <a:pt x="62" y="93"/>
                  </a:lnTo>
                  <a:lnTo>
                    <a:pt x="52" y="79"/>
                  </a:lnTo>
                  <a:lnTo>
                    <a:pt x="50" y="72"/>
                  </a:lnTo>
                  <a:lnTo>
                    <a:pt x="20" y="46"/>
                  </a:lnTo>
                  <a:lnTo>
                    <a:pt x="28" y="42"/>
                  </a:lnTo>
                  <a:lnTo>
                    <a:pt x="24" y="31"/>
                  </a:lnTo>
                  <a:lnTo>
                    <a:pt x="10" y="28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42" name="Freeform 107"/>
            <p:cNvSpPr>
              <a:spLocks/>
            </p:cNvSpPr>
            <p:nvPr/>
          </p:nvSpPr>
          <p:spPr bwMode="ltGray">
            <a:xfrm>
              <a:off x="3262871" y="4935401"/>
              <a:ext cx="122968" cy="92337"/>
            </a:xfrm>
            <a:custGeom>
              <a:avLst/>
              <a:gdLst>
                <a:gd name="T0" fmla="*/ 26 w 65"/>
                <a:gd name="T1" fmla="*/ 49 h 49"/>
                <a:gd name="T2" fmla="*/ 41 w 65"/>
                <a:gd name="T3" fmla="*/ 42 h 49"/>
                <a:gd name="T4" fmla="*/ 44 w 65"/>
                <a:gd name="T5" fmla="*/ 35 h 49"/>
                <a:gd name="T6" fmla="*/ 65 w 65"/>
                <a:gd name="T7" fmla="*/ 26 h 49"/>
                <a:gd name="T8" fmla="*/ 64 w 65"/>
                <a:gd name="T9" fmla="*/ 0 h 49"/>
                <a:gd name="T10" fmla="*/ 49 w 65"/>
                <a:gd name="T11" fmla="*/ 5 h 49"/>
                <a:gd name="T12" fmla="*/ 47 w 65"/>
                <a:gd name="T13" fmla="*/ 8 h 49"/>
                <a:gd name="T14" fmla="*/ 36 w 65"/>
                <a:gd name="T15" fmla="*/ 5 h 49"/>
                <a:gd name="T16" fmla="*/ 8 w 65"/>
                <a:gd name="T17" fmla="*/ 5 h 49"/>
                <a:gd name="T18" fmla="*/ 0 w 65"/>
                <a:gd name="T19" fmla="*/ 16 h 49"/>
                <a:gd name="T20" fmla="*/ 8 w 65"/>
                <a:gd name="T21" fmla="*/ 35 h 49"/>
                <a:gd name="T22" fmla="*/ 11 w 65"/>
                <a:gd name="T23" fmla="*/ 43 h 49"/>
                <a:gd name="T24" fmla="*/ 26 w 65"/>
                <a:gd name="T25" fmla="*/ 49 h 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5"/>
                <a:gd name="T40" fmla="*/ 0 h 49"/>
                <a:gd name="T41" fmla="*/ 65 w 65"/>
                <a:gd name="T42" fmla="*/ 49 h 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5" h="49">
                  <a:moveTo>
                    <a:pt x="26" y="49"/>
                  </a:moveTo>
                  <a:lnTo>
                    <a:pt x="41" y="42"/>
                  </a:lnTo>
                  <a:lnTo>
                    <a:pt x="44" y="35"/>
                  </a:lnTo>
                  <a:lnTo>
                    <a:pt x="65" y="26"/>
                  </a:lnTo>
                  <a:lnTo>
                    <a:pt x="64" y="0"/>
                  </a:lnTo>
                  <a:lnTo>
                    <a:pt x="49" y="5"/>
                  </a:lnTo>
                  <a:lnTo>
                    <a:pt x="47" y="8"/>
                  </a:lnTo>
                  <a:lnTo>
                    <a:pt x="36" y="5"/>
                  </a:lnTo>
                  <a:lnTo>
                    <a:pt x="8" y="5"/>
                  </a:lnTo>
                  <a:lnTo>
                    <a:pt x="0" y="16"/>
                  </a:lnTo>
                  <a:lnTo>
                    <a:pt x="8" y="35"/>
                  </a:lnTo>
                  <a:lnTo>
                    <a:pt x="11" y="43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43" name="Freeform 108"/>
            <p:cNvSpPr>
              <a:spLocks/>
            </p:cNvSpPr>
            <p:nvPr/>
          </p:nvSpPr>
          <p:spPr bwMode="ltGray">
            <a:xfrm>
              <a:off x="3212914" y="5113705"/>
              <a:ext cx="92226" cy="117809"/>
            </a:xfrm>
            <a:custGeom>
              <a:avLst/>
              <a:gdLst>
                <a:gd name="T0" fmla="*/ 24 w 49"/>
                <a:gd name="T1" fmla="*/ 6 h 61"/>
                <a:gd name="T2" fmla="*/ 15 w 49"/>
                <a:gd name="T3" fmla="*/ 9 h 61"/>
                <a:gd name="T4" fmla="*/ 9 w 49"/>
                <a:gd name="T5" fmla="*/ 3 h 61"/>
                <a:gd name="T6" fmla="*/ 0 w 49"/>
                <a:gd name="T7" fmla="*/ 0 h 61"/>
                <a:gd name="T8" fmla="*/ 0 w 49"/>
                <a:gd name="T9" fmla="*/ 3 h 61"/>
                <a:gd name="T10" fmla="*/ 3 w 49"/>
                <a:gd name="T11" fmla="*/ 28 h 61"/>
                <a:gd name="T12" fmla="*/ 14 w 49"/>
                <a:gd name="T13" fmla="*/ 44 h 61"/>
                <a:gd name="T14" fmla="*/ 40 w 49"/>
                <a:gd name="T15" fmla="*/ 61 h 61"/>
                <a:gd name="T16" fmla="*/ 49 w 49"/>
                <a:gd name="T17" fmla="*/ 61 h 61"/>
                <a:gd name="T18" fmla="*/ 39 w 49"/>
                <a:gd name="T19" fmla="*/ 42 h 61"/>
                <a:gd name="T20" fmla="*/ 39 w 49"/>
                <a:gd name="T21" fmla="*/ 22 h 61"/>
                <a:gd name="T22" fmla="*/ 25 w 49"/>
                <a:gd name="T23" fmla="*/ 6 h 61"/>
                <a:gd name="T24" fmla="*/ 24 w 49"/>
                <a:gd name="T25" fmla="*/ 6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9"/>
                <a:gd name="T40" fmla="*/ 0 h 61"/>
                <a:gd name="T41" fmla="*/ 49 w 49"/>
                <a:gd name="T42" fmla="*/ 61 h 6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9" h="61">
                  <a:moveTo>
                    <a:pt x="24" y="6"/>
                  </a:moveTo>
                  <a:lnTo>
                    <a:pt x="15" y="9"/>
                  </a:lnTo>
                  <a:lnTo>
                    <a:pt x="9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28"/>
                  </a:lnTo>
                  <a:lnTo>
                    <a:pt x="14" y="44"/>
                  </a:lnTo>
                  <a:lnTo>
                    <a:pt x="40" y="61"/>
                  </a:lnTo>
                  <a:lnTo>
                    <a:pt x="49" y="61"/>
                  </a:lnTo>
                  <a:lnTo>
                    <a:pt x="39" y="42"/>
                  </a:lnTo>
                  <a:lnTo>
                    <a:pt x="39" y="22"/>
                  </a:lnTo>
                  <a:lnTo>
                    <a:pt x="25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44" name="Freeform 109"/>
            <p:cNvSpPr>
              <a:spLocks/>
            </p:cNvSpPr>
            <p:nvPr/>
          </p:nvSpPr>
          <p:spPr bwMode="ltGray">
            <a:xfrm>
              <a:off x="3439638" y="5123258"/>
              <a:ext cx="234407" cy="127360"/>
            </a:xfrm>
            <a:custGeom>
              <a:avLst/>
              <a:gdLst>
                <a:gd name="T0" fmla="*/ 71 w 123"/>
                <a:gd name="T1" fmla="*/ 23 h 66"/>
                <a:gd name="T2" fmla="*/ 72 w 123"/>
                <a:gd name="T3" fmla="*/ 24 h 66"/>
                <a:gd name="T4" fmla="*/ 71 w 123"/>
                <a:gd name="T5" fmla="*/ 27 h 66"/>
                <a:gd name="T6" fmla="*/ 65 w 123"/>
                <a:gd name="T7" fmla="*/ 26 h 66"/>
                <a:gd name="T8" fmla="*/ 62 w 123"/>
                <a:gd name="T9" fmla="*/ 32 h 66"/>
                <a:gd name="T10" fmla="*/ 55 w 123"/>
                <a:gd name="T11" fmla="*/ 26 h 66"/>
                <a:gd name="T12" fmla="*/ 38 w 123"/>
                <a:gd name="T13" fmla="*/ 43 h 66"/>
                <a:gd name="T14" fmla="*/ 24 w 123"/>
                <a:gd name="T15" fmla="*/ 45 h 66"/>
                <a:gd name="T16" fmla="*/ 19 w 123"/>
                <a:gd name="T17" fmla="*/ 60 h 66"/>
                <a:gd name="T18" fmla="*/ 0 w 123"/>
                <a:gd name="T19" fmla="*/ 55 h 66"/>
                <a:gd name="T20" fmla="*/ 10 w 123"/>
                <a:gd name="T21" fmla="*/ 66 h 66"/>
                <a:gd name="T22" fmla="*/ 30 w 123"/>
                <a:gd name="T23" fmla="*/ 66 h 66"/>
                <a:gd name="T24" fmla="*/ 34 w 123"/>
                <a:gd name="T25" fmla="*/ 60 h 66"/>
                <a:gd name="T26" fmla="*/ 52 w 123"/>
                <a:gd name="T27" fmla="*/ 64 h 66"/>
                <a:gd name="T28" fmla="*/ 63 w 123"/>
                <a:gd name="T29" fmla="*/ 58 h 66"/>
                <a:gd name="T30" fmla="*/ 82 w 123"/>
                <a:gd name="T31" fmla="*/ 30 h 66"/>
                <a:gd name="T32" fmla="*/ 106 w 123"/>
                <a:gd name="T33" fmla="*/ 30 h 66"/>
                <a:gd name="T34" fmla="*/ 113 w 123"/>
                <a:gd name="T35" fmla="*/ 27 h 66"/>
                <a:gd name="T36" fmla="*/ 109 w 123"/>
                <a:gd name="T37" fmla="*/ 24 h 66"/>
                <a:gd name="T38" fmla="*/ 123 w 123"/>
                <a:gd name="T39" fmla="*/ 21 h 66"/>
                <a:gd name="T40" fmla="*/ 103 w 123"/>
                <a:gd name="T41" fmla="*/ 11 h 66"/>
                <a:gd name="T42" fmla="*/ 103 w 123"/>
                <a:gd name="T43" fmla="*/ 6 h 66"/>
                <a:gd name="T44" fmla="*/ 93 w 123"/>
                <a:gd name="T45" fmla="*/ 0 h 66"/>
                <a:gd name="T46" fmla="*/ 74 w 123"/>
                <a:gd name="T47" fmla="*/ 18 h 66"/>
                <a:gd name="T48" fmla="*/ 71 w 123"/>
                <a:gd name="T49" fmla="*/ 23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3"/>
                <a:gd name="T76" fmla="*/ 0 h 66"/>
                <a:gd name="T77" fmla="*/ 123 w 123"/>
                <a:gd name="T78" fmla="*/ 66 h 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3" h="66">
                  <a:moveTo>
                    <a:pt x="71" y="23"/>
                  </a:moveTo>
                  <a:lnTo>
                    <a:pt x="72" y="24"/>
                  </a:lnTo>
                  <a:lnTo>
                    <a:pt x="71" y="27"/>
                  </a:lnTo>
                  <a:lnTo>
                    <a:pt x="65" y="26"/>
                  </a:lnTo>
                  <a:lnTo>
                    <a:pt x="62" y="32"/>
                  </a:lnTo>
                  <a:lnTo>
                    <a:pt x="55" y="26"/>
                  </a:lnTo>
                  <a:lnTo>
                    <a:pt x="38" y="43"/>
                  </a:lnTo>
                  <a:lnTo>
                    <a:pt x="24" y="45"/>
                  </a:lnTo>
                  <a:lnTo>
                    <a:pt x="19" y="60"/>
                  </a:lnTo>
                  <a:lnTo>
                    <a:pt x="0" y="55"/>
                  </a:lnTo>
                  <a:lnTo>
                    <a:pt x="10" y="66"/>
                  </a:lnTo>
                  <a:lnTo>
                    <a:pt x="30" y="66"/>
                  </a:lnTo>
                  <a:lnTo>
                    <a:pt x="34" y="60"/>
                  </a:lnTo>
                  <a:lnTo>
                    <a:pt x="52" y="64"/>
                  </a:lnTo>
                  <a:lnTo>
                    <a:pt x="63" y="58"/>
                  </a:lnTo>
                  <a:lnTo>
                    <a:pt x="82" y="30"/>
                  </a:lnTo>
                  <a:lnTo>
                    <a:pt x="106" y="30"/>
                  </a:lnTo>
                  <a:lnTo>
                    <a:pt x="113" y="27"/>
                  </a:lnTo>
                  <a:lnTo>
                    <a:pt x="109" y="24"/>
                  </a:lnTo>
                  <a:lnTo>
                    <a:pt x="123" y="21"/>
                  </a:lnTo>
                  <a:lnTo>
                    <a:pt x="103" y="11"/>
                  </a:lnTo>
                  <a:lnTo>
                    <a:pt x="103" y="6"/>
                  </a:lnTo>
                  <a:lnTo>
                    <a:pt x="93" y="0"/>
                  </a:lnTo>
                  <a:lnTo>
                    <a:pt x="74" y="18"/>
                  </a:lnTo>
                  <a:lnTo>
                    <a:pt x="71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45" name="Freeform 110"/>
            <p:cNvSpPr>
              <a:spLocks/>
            </p:cNvSpPr>
            <p:nvPr/>
          </p:nvSpPr>
          <p:spPr bwMode="ltGray">
            <a:xfrm>
              <a:off x="3543391" y="5167834"/>
              <a:ext cx="38428" cy="38208"/>
            </a:xfrm>
            <a:custGeom>
              <a:avLst/>
              <a:gdLst>
                <a:gd name="T0" fmla="*/ 0 w 19"/>
                <a:gd name="T1" fmla="*/ 6 h 20"/>
                <a:gd name="T2" fmla="*/ 8 w 19"/>
                <a:gd name="T3" fmla="*/ 20 h 20"/>
                <a:gd name="T4" fmla="*/ 10 w 19"/>
                <a:gd name="T5" fmla="*/ 6 h 20"/>
                <a:gd name="T6" fmla="*/ 16 w 19"/>
                <a:gd name="T7" fmla="*/ 10 h 20"/>
                <a:gd name="T8" fmla="*/ 19 w 19"/>
                <a:gd name="T9" fmla="*/ 6 h 20"/>
                <a:gd name="T10" fmla="*/ 18 w 19"/>
                <a:gd name="T11" fmla="*/ 0 h 20"/>
                <a:gd name="T12" fmla="*/ 0 w 19"/>
                <a:gd name="T13" fmla="*/ 9 h 20"/>
                <a:gd name="T14" fmla="*/ 0 w 19"/>
                <a:gd name="T15" fmla="*/ 6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"/>
                <a:gd name="T25" fmla="*/ 0 h 20"/>
                <a:gd name="T26" fmla="*/ 19 w 19"/>
                <a:gd name="T27" fmla="*/ 20 h 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" h="20">
                  <a:moveTo>
                    <a:pt x="0" y="6"/>
                  </a:moveTo>
                  <a:lnTo>
                    <a:pt x="8" y="20"/>
                  </a:lnTo>
                  <a:lnTo>
                    <a:pt x="10" y="6"/>
                  </a:lnTo>
                  <a:lnTo>
                    <a:pt x="16" y="10"/>
                  </a:lnTo>
                  <a:lnTo>
                    <a:pt x="19" y="6"/>
                  </a:lnTo>
                  <a:lnTo>
                    <a:pt x="18" y="0"/>
                  </a:lnTo>
                  <a:lnTo>
                    <a:pt x="0" y="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46" name="Freeform 111"/>
            <p:cNvSpPr>
              <a:spLocks/>
            </p:cNvSpPr>
            <p:nvPr/>
          </p:nvSpPr>
          <p:spPr bwMode="ltGray">
            <a:xfrm>
              <a:off x="3416581" y="5180570"/>
              <a:ext cx="245937" cy="184672"/>
            </a:xfrm>
            <a:custGeom>
              <a:avLst/>
              <a:gdLst/>
              <a:ahLst/>
              <a:cxnLst>
                <a:cxn ang="0">
                  <a:pos x="8" y="26"/>
                </a:cxn>
                <a:cxn ang="0">
                  <a:pos x="18" y="37"/>
                </a:cxn>
                <a:cxn ang="0">
                  <a:pos x="37" y="37"/>
                </a:cxn>
                <a:cxn ang="0">
                  <a:pos x="42" y="30"/>
                </a:cxn>
                <a:cxn ang="0">
                  <a:pos x="59" y="35"/>
                </a:cxn>
                <a:cxn ang="0">
                  <a:pos x="72" y="30"/>
                </a:cxn>
                <a:cxn ang="0">
                  <a:pos x="91" y="0"/>
                </a:cxn>
                <a:cxn ang="0">
                  <a:pos x="115" y="0"/>
                </a:cxn>
                <a:cxn ang="0">
                  <a:pos x="109" y="11"/>
                </a:cxn>
                <a:cxn ang="0">
                  <a:pos x="116" y="22"/>
                </a:cxn>
                <a:cxn ang="0">
                  <a:pos x="114" y="26"/>
                </a:cxn>
                <a:cxn ang="0">
                  <a:pos x="128" y="40"/>
                </a:cxn>
                <a:cxn ang="0">
                  <a:pos x="115" y="40"/>
                </a:cxn>
                <a:cxn ang="0">
                  <a:pos x="105" y="61"/>
                </a:cxn>
                <a:cxn ang="0">
                  <a:pos x="94" y="69"/>
                </a:cxn>
                <a:cxn ang="0">
                  <a:pos x="98" y="75"/>
                </a:cxn>
                <a:cxn ang="0">
                  <a:pos x="92" y="88"/>
                </a:cxn>
                <a:cxn ang="0">
                  <a:pos x="79" y="93"/>
                </a:cxn>
                <a:cxn ang="0">
                  <a:pos x="74" y="96"/>
                </a:cxn>
                <a:cxn ang="0">
                  <a:pos x="69" y="87"/>
                </a:cxn>
                <a:cxn ang="0">
                  <a:pos x="55" y="85"/>
                </a:cxn>
                <a:cxn ang="0">
                  <a:pos x="37" y="91"/>
                </a:cxn>
                <a:cxn ang="0">
                  <a:pos x="36" y="81"/>
                </a:cxn>
                <a:cxn ang="0">
                  <a:pos x="18" y="83"/>
                </a:cxn>
                <a:cxn ang="0">
                  <a:pos x="14" y="65"/>
                </a:cxn>
                <a:cxn ang="0">
                  <a:pos x="4" y="54"/>
                </a:cxn>
                <a:cxn ang="0">
                  <a:pos x="0" y="37"/>
                </a:cxn>
                <a:cxn ang="0">
                  <a:pos x="7" y="26"/>
                </a:cxn>
                <a:cxn ang="0">
                  <a:pos x="8" y="26"/>
                </a:cxn>
              </a:cxnLst>
              <a:rect l="0" t="0" r="r" b="b"/>
              <a:pathLst>
                <a:path w="128" h="96">
                  <a:moveTo>
                    <a:pt x="8" y="26"/>
                  </a:moveTo>
                  <a:lnTo>
                    <a:pt x="18" y="37"/>
                  </a:lnTo>
                  <a:lnTo>
                    <a:pt x="37" y="37"/>
                  </a:lnTo>
                  <a:lnTo>
                    <a:pt x="42" y="30"/>
                  </a:lnTo>
                  <a:lnTo>
                    <a:pt x="59" y="35"/>
                  </a:lnTo>
                  <a:lnTo>
                    <a:pt x="72" y="30"/>
                  </a:lnTo>
                  <a:lnTo>
                    <a:pt x="91" y="0"/>
                  </a:lnTo>
                  <a:lnTo>
                    <a:pt x="115" y="0"/>
                  </a:lnTo>
                  <a:lnTo>
                    <a:pt x="109" y="11"/>
                  </a:lnTo>
                  <a:lnTo>
                    <a:pt x="116" y="22"/>
                  </a:lnTo>
                  <a:lnTo>
                    <a:pt x="114" y="26"/>
                  </a:lnTo>
                  <a:lnTo>
                    <a:pt x="128" y="40"/>
                  </a:lnTo>
                  <a:lnTo>
                    <a:pt x="115" y="40"/>
                  </a:lnTo>
                  <a:lnTo>
                    <a:pt x="105" y="61"/>
                  </a:lnTo>
                  <a:lnTo>
                    <a:pt x="94" y="69"/>
                  </a:lnTo>
                  <a:lnTo>
                    <a:pt x="98" y="75"/>
                  </a:lnTo>
                  <a:lnTo>
                    <a:pt x="92" y="88"/>
                  </a:lnTo>
                  <a:lnTo>
                    <a:pt x="79" y="93"/>
                  </a:lnTo>
                  <a:lnTo>
                    <a:pt x="74" y="96"/>
                  </a:lnTo>
                  <a:lnTo>
                    <a:pt x="69" y="87"/>
                  </a:lnTo>
                  <a:lnTo>
                    <a:pt x="55" y="85"/>
                  </a:lnTo>
                  <a:lnTo>
                    <a:pt x="37" y="91"/>
                  </a:lnTo>
                  <a:lnTo>
                    <a:pt x="36" y="81"/>
                  </a:lnTo>
                  <a:lnTo>
                    <a:pt x="18" y="83"/>
                  </a:lnTo>
                  <a:lnTo>
                    <a:pt x="14" y="65"/>
                  </a:lnTo>
                  <a:lnTo>
                    <a:pt x="4" y="54"/>
                  </a:lnTo>
                  <a:lnTo>
                    <a:pt x="0" y="37"/>
                  </a:lnTo>
                  <a:lnTo>
                    <a:pt x="7" y="26"/>
                  </a:lnTo>
                  <a:lnTo>
                    <a:pt x="8" y="26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47" name="Freeform 112"/>
            <p:cNvSpPr>
              <a:spLocks/>
            </p:cNvSpPr>
            <p:nvPr/>
          </p:nvSpPr>
          <p:spPr bwMode="ltGray">
            <a:xfrm>
              <a:off x="3954568" y="5279274"/>
              <a:ext cx="253622" cy="191040"/>
            </a:xfrm>
            <a:custGeom>
              <a:avLst/>
              <a:gdLst/>
              <a:ahLst/>
              <a:cxnLst>
                <a:cxn ang="0">
                  <a:pos x="128" y="27"/>
                </a:cxn>
                <a:cxn ang="0">
                  <a:pos x="129" y="52"/>
                </a:cxn>
                <a:cxn ang="0">
                  <a:pos x="131" y="99"/>
                </a:cxn>
                <a:cxn ang="0">
                  <a:pos x="115" y="87"/>
                </a:cxn>
                <a:cxn ang="0">
                  <a:pos x="85" y="90"/>
                </a:cxn>
                <a:cxn ang="0">
                  <a:pos x="93" y="78"/>
                </a:cxn>
                <a:cxn ang="0">
                  <a:pos x="99" y="78"/>
                </a:cxn>
                <a:cxn ang="0">
                  <a:pos x="92" y="59"/>
                </a:cxn>
                <a:cxn ang="0">
                  <a:pos x="35" y="36"/>
                </a:cxn>
                <a:cxn ang="0">
                  <a:pos x="23" y="41"/>
                </a:cxn>
                <a:cxn ang="0">
                  <a:pos x="23" y="32"/>
                </a:cxn>
                <a:cxn ang="0">
                  <a:pos x="14" y="27"/>
                </a:cxn>
                <a:cxn ang="0">
                  <a:pos x="35" y="24"/>
                </a:cxn>
                <a:cxn ang="0">
                  <a:pos x="37" y="18"/>
                </a:cxn>
                <a:cxn ang="0">
                  <a:pos x="16" y="21"/>
                </a:cxn>
                <a:cxn ang="0">
                  <a:pos x="12" y="13"/>
                </a:cxn>
                <a:cxn ang="0">
                  <a:pos x="0" y="11"/>
                </a:cxn>
                <a:cxn ang="0">
                  <a:pos x="16" y="0"/>
                </a:cxn>
                <a:cxn ang="0">
                  <a:pos x="23" y="0"/>
                </a:cxn>
                <a:cxn ang="0">
                  <a:pos x="38" y="4"/>
                </a:cxn>
                <a:cxn ang="0">
                  <a:pos x="42" y="21"/>
                </a:cxn>
                <a:cxn ang="0">
                  <a:pos x="53" y="33"/>
                </a:cxn>
                <a:cxn ang="0">
                  <a:pos x="59" y="33"/>
                </a:cxn>
                <a:cxn ang="0">
                  <a:pos x="71" y="20"/>
                </a:cxn>
                <a:cxn ang="0">
                  <a:pos x="88" y="12"/>
                </a:cxn>
                <a:cxn ang="0">
                  <a:pos x="129" y="27"/>
                </a:cxn>
                <a:cxn ang="0">
                  <a:pos x="128" y="27"/>
                </a:cxn>
              </a:cxnLst>
              <a:rect l="0" t="0" r="r" b="b"/>
              <a:pathLst>
                <a:path w="131" h="99">
                  <a:moveTo>
                    <a:pt x="128" y="27"/>
                  </a:moveTo>
                  <a:lnTo>
                    <a:pt x="129" y="52"/>
                  </a:lnTo>
                  <a:lnTo>
                    <a:pt x="131" y="99"/>
                  </a:lnTo>
                  <a:lnTo>
                    <a:pt x="115" y="87"/>
                  </a:lnTo>
                  <a:lnTo>
                    <a:pt x="85" y="90"/>
                  </a:lnTo>
                  <a:lnTo>
                    <a:pt x="93" y="78"/>
                  </a:lnTo>
                  <a:lnTo>
                    <a:pt x="99" y="78"/>
                  </a:lnTo>
                  <a:lnTo>
                    <a:pt x="92" y="59"/>
                  </a:lnTo>
                  <a:lnTo>
                    <a:pt x="35" y="36"/>
                  </a:lnTo>
                  <a:lnTo>
                    <a:pt x="23" y="41"/>
                  </a:lnTo>
                  <a:lnTo>
                    <a:pt x="23" y="32"/>
                  </a:lnTo>
                  <a:lnTo>
                    <a:pt x="14" y="27"/>
                  </a:lnTo>
                  <a:lnTo>
                    <a:pt x="35" y="24"/>
                  </a:lnTo>
                  <a:lnTo>
                    <a:pt x="37" y="18"/>
                  </a:lnTo>
                  <a:lnTo>
                    <a:pt x="16" y="21"/>
                  </a:lnTo>
                  <a:lnTo>
                    <a:pt x="12" y="13"/>
                  </a:lnTo>
                  <a:lnTo>
                    <a:pt x="0" y="1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38" y="4"/>
                  </a:lnTo>
                  <a:lnTo>
                    <a:pt x="42" y="21"/>
                  </a:lnTo>
                  <a:lnTo>
                    <a:pt x="53" y="33"/>
                  </a:lnTo>
                  <a:lnTo>
                    <a:pt x="59" y="33"/>
                  </a:lnTo>
                  <a:lnTo>
                    <a:pt x="71" y="20"/>
                  </a:lnTo>
                  <a:lnTo>
                    <a:pt x="88" y="12"/>
                  </a:lnTo>
                  <a:lnTo>
                    <a:pt x="129" y="27"/>
                  </a:lnTo>
                  <a:lnTo>
                    <a:pt x="128" y="27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48" name="Freeform 113"/>
            <p:cNvSpPr>
              <a:spLocks/>
            </p:cNvSpPr>
            <p:nvPr/>
          </p:nvSpPr>
          <p:spPr bwMode="ltGray">
            <a:xfrm>
              <a:off x="4204346" y="5330218"/>
              <a:ext cx="234410" cy="171936"/>
            </a:xfrm>
            <a:custGeom>
              <a:avLst/>
              <a:gdLst>
                <a:gd name="T0" fmla="*/ 2 w 121"/>
                <a:gd name="T1" fmla="*/ 73 h 90"/>
                <a:gd name="T2" fmla="*/ 0 w 121"/>
                <a:gd name="T3" fmla="*/ 25 h 90"/>
                <a:gd name="T4" fmla="*/ 0 w 121"/>
                <a:gd name="T5" fmla="*/ 0 h 90"/>
                <a:gd name="T6" fmla="*/ 30 w 121"/>
                <a:gd name="T7" fmla="*/ 8 h 90"/>
                <a:gd name="T8" fmla="*/ 54 w 121"/>
                <a:gd name="T9" fmla="*/ 21 h 90"/>
                <a:gd name="T10" fmla="*/ 58 w 121"/>
                <a:gd name="T11" fmla="*/ 31 h 90"/>
                <a:gd name="T12" fmla="*/ 84 w 121"/>
                <a:gd name="T13" fmla="*/ 39 h 90"/>
                <a:gd name="T14" fmla="*/ 84 w 121"/>
                <a:gd name="T15" fmla="*/ 45 h 90"/>
                <a:gd name="T16" fmla="*/ 74 w 121"/>
                <a:gd name="T17" fmla="*/ 46 h 90"/>
                <a:gd name="T18" fmla="*/ 75 w 121"/>
                <a:gd name="T19" fmla="*/ 51 h 90"/>
                <a:gd name="T20" fmla="*/ 89 w 121"/>
                <a:gd name="T21" fmla="*/ 60 h 90"/>
                <a:gd name="T22" fmla="*/ 95 w 121"/>
                <a:gd name="T23" fmla="*/ 73 h 90"/>
                <a:gd name="T24" fmla="*/ 103 w 121"/>
                <a:gd name="T25" fmla="*/ 73 h 90"/>
                <a:gd name="T26" fmla="*/ 100 w 121"/>
                <a:gd name="T27" fmla="*/ 76 h 90"/>
                <a:gd name="T28" fmla="*/ 121 w 121"/>
                <a:gd name="T29" fmla="*/ 85 h 90"/>
                <a:gd name="T30" fmla="*/ 119 w 121"/>
                <a:gd name="T31" fmla="*/ 90 h 90"/>
                <a:gd name="T32" fmla="*/ 81 w 121"/>
                <a:gd name="T33" fmla="*/ 84 h 90"/>
                <a:gd name="T34" fmla="*/ 61 w 121"/>
                <a:gd name="T35" fmla="*/ 60 h 90"/>
                <a:gd name="T36" fmla="*/ 44 w 121"/>
                <a:gd name="T37" fmla="*/ 55 h 90"/>
                <a:gd name="T38" fmla="*/ 39 w 121"/>
                <a:gd name="T39" fmla="*/ 55 h 90"/>
                <a:gd name="T40" fmla="*/ 24 w 121"/>
                <a:gd name="T41" fmla="*/ 65 h 90"/>
                <a:gd name="T42" fmla="*/ 26 w 121"/>
                <a:gd name="T43" fmla="*/ 68 h 90"/>
                <a:gd name="T44" fmla="*/ 18 w 121"/>
                <a:gd name="T45" fmla="*/ 75 h 90"/>
                <a:gd name="T46" fmla="*/ 2 w 121"/>
                <a:gd name="T47" fmla="*/ 73 h 9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1"/>
                <a:gd name="T73" fmla="*/ 0 h 90"/>
                <a:gd name="T74" fmla="*/ 121 w 121"/>
                <a:gd name="T75" fmla="*/ 90 h 9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1" h="90">
                  <a:moveTo>
                    <a:pt x="2" y="73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30" y="8"/>
                  </a:lnTo>
                  <a:lnTo>
                    <a:pt x="54" y="21"/>
                  </a:lnTo>
                  <a:lnTo>
                    <a:pt x="58" y="31"/>
                  </a:lnTo>
                  <a:lnTo>
                    <a:pt x="84" y="39"/>
                  </a:lnTo>
                  <a:lnTo>
                    <a:pt x="84" y="45"/>
                  </a:lnTo>
                  <a:lnTo>
                    <a:pt x="74" y="46"/>
                  </a:lnTo>
                  <a:lnTo>
                    <a:pt x="75" y="51"/>
                  </a:lnTo>
                  <a:lnTo>
                    <a:pt x="89" y="60"/>
                  </a:lnTo>
                  <a:lnTo>
                    <a:pt x="95" y="73"/>
                  </a:lnTo>
                  <a:lnTo>
                    <a:pt x="103" y="73"/>
                  </a:lnTo>
                  <a:lnTo>
                    <a:pt x="100" y="76"/>
                  </a:lnTo>
                  <a:lnTo>
                    <a:pt x="121" y="85"/>
                  </a:lnTo>
                  <a:lnTo>
                    <a:pt x="119" y="90"/>
                  </a:lnTo>
                  <a:lnTo>
                    <a:pt x="81" y="84"/>
                  </a:lnTo>
                  <a:lnTo>
                    <a:pt x="61" y="60"/>
                  </a:lnTo>
                  <a:lnTo>
                    <a:pt x="44" y="55"/>
                  </a:lnTo>
                  <a:lnTo>
                    <a:pt x="39" y="55"/>
                  </a:lnTo>
                  <a:lnTo>
                    <a:pt x="24" y="65"/>
                  </a:lnTo>
                  <a:lnTo>
                    <a:pt x="26" y="68"/>
                  </a:lnTo>
                  <a:lnTo>
                    <a:pt x="18" y="75"/>
                  </a:lnTo>
                  <a:lnTo>
                    <a:pt x="2" y="7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49" name="Freeform 114"/>
            <p:cNvSpPr>
              <a:spLocks/>
            </p:cNvSpPr>
            <p:nvPr/>
          </p:nvSpPr>
          <p:spPr bwMode="ltGray">
            <a:xfrm>
              <a:off x="3839285" y="4352729"/>
              <a:ext cx="76855" cy="114624"/>
            </a:xfrm>
            <a:custGeom>
              <a:avLst/>
              <a:gdLst>
                <a:gd name="T0" fmla="*/ 4 w 41"/>
                <a:gd name="T1" fmla="*/ 11 h 61"/>
                <a:gd name="T2" fmla="*/ 29 w 41"/>
                <a:gd name="T3" fmla="*/ 0 h 61"/>
                <a:gd name="T4" fmla="*/ 38 w 41"/>
                <a:gd name="T5" fmla="*/ 14 h 61"/>
                <a:gd name="T6" fmla="*/ 41 w 41"/>
                <a:gd name="T7" fmla="*/ 37 h 61"/>
                <a:gd name="T8" fmla="*/ 38 w 41"/>
                <a:gd name="T9" fmla="*/ 49 h 61"/>
                <a:gd name="T10" fmla="*/ 5 w 41"/>
                <a:gd name="T11" fmla="*/ 61 h 61"/>
                <a:gd name="T12" fmla="*/ 2 w 41"/>
                <a:gd name="T13" fmla="*/ 47 h 61"/>
                <a:gd name="T14" fmla="*/ 7 w 41"/>
                <a:gd name="T15" fmla="*/ 41 h 61"/>
                <a:gd name="T16" fmla="*/ 0 w 41"/>
                <a:gd name="T17" fmla="*/ 23 h 61"/>
                <a:gd name="T18" fmla="*/ 7 w 41"/>
                <a:gd name="T19" fmla="*/ 23 h 61"/>
                <a:gd name="T20" fmla="*/ 5 w 41"/>
                <a:gd name="T21" fmla="*/ 16 h 61"/>
                <a:gd name="T22" fmla="*/ 4 w 41"/>
                <a:gd name="T23" fmla="*/ 11 h 6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"/>
                <a:gd name="T37" fmla="*/ 0 h 61"/>
                <a:gd name="T38" fmla="*/ 41 w 41"/>
                <a:gd name="T39" fmla="*/ 61 h 6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" h="61">
                  <a:moveTo>
                    <a:pt x="4" y="11"/>
                  </a:moveTo>
                  <a:lnTo>
                    <a:pt x="29" y="0"/>
                  </a:lnTo>
                  <a:lnTo>
                    <a:pt x="38" y="14"/>
                  </a:lnTo>
                  <a:lnTo>
                    <a:pt x="41" y="37"/>
                  </a:lnTo>
                  <a:lnTo>
                    <a:pt x="38" y="49"/>
                  </a:lnTo>
                  <a:lnTo>
                    <a:pt x="5" y="61"/>
                  </a:lnTo>
                  <a:lnTo>
                    <a:pt x="2" y="47"/>
                  </a:lnTo>
                  <a:lnTo>
                    <a:pt x="7" y="41"/>
                  </a:lnTo>
                  <a:lnTo>
                    <a:pt x="0" y="23"/>
                  </a:lnTo>
                  <a:lnTo>
                    <a:pt x="7" y="23"/>
                  </a:lnTo>
                  <a:lnTo>
                    <a:pt x="5" y="16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50" name="Freeform 115"/>
            <p:cNvSpPr>
              <a:spLocks/>
            </p:cNvSpPr>
            <p:nvPr/>
          </p:nvSpPr>
          <p:spPr bwMode="ltGray">
            <a:xfrm>
              <a:off x="3800857" y="4231737"/>
              <a:ext cx="142181" cy="146464"/>
            </a:xfrm>
            <a:custGeom>
              <a:avLst/>
              <a:gdLst>
                <a:gd name="T0" fmla="*/ 77 w 77"/>
                <a:gd name="T1" fmla="*/ 5 h 75"/>
                <a:gd name="T2" fmla="*/ 69 w 77"/>
                <a:gd name="T3" fmla="*/ 0 h 75"/>
                <a:gd name="T4" fmla="*/ 56 w 77"/>
                <a:gd name="T5" fmla="*/ 10 h 75"/>
                <a:gd name="T6" fmla="*/ 47 w 77"/>
                <a:gd name="T7" fmla="*/ 13 h 75"/>
                <a:gd name="T8" fmla="*/ 42 w 77"/>
                <a:gd name="T9" fmla="*/ 21 h 75"/>
                <a:gd name="T10" fmla="*/ 30 w 77"/>
                <a:gd name="T11" fmla="*/ 18 h 75"/>
                <a:gd name="T12" fmla="*/ 0 w 77"/>
                <a:gd name="T13" fmla="*/ 41 h 75"/>
                <a:gd name="T14" fmla="*/ 0 w 77"/>
                <a:gd name="T15" fmla="*/ 43 h 75"/>
                <a:gd name="T16" fmla="*/ 12 w 77"/>
                <a:gd name="T17" fmla="*/ 50 h 75"/>
                <a:gd name="T18" fmla="*/ 4 w 77"/>
                <a:gd name="T19" fmla="*/ 69 h 75"/>
                <a:gd name="T20" fmla="*/ 12 w 77"/>
                <a:gd name="T21" fmla="*/ 75 h 75"/>
                <a:gd name="T22" fmla="*/ 20 w 77"/>
                <a:gd name="T23" fmla="*/ 73 h 75"/>
                <a:gd name="T24" fmla="*/ 25 w 77"/>
                <a:gd name="T25" fmla="*/ 73 h 75"/>
                <a:gd name="T26" fmla="*/ 48 w 77"/>
                <a:gd name="T27" fmla="*/ 62 h 75"/>
                <a:gd name="T28" fmla="*/ 49 w 77"/>
                <a:gd name="T29" fmla="*/ 62 h 75"/>
                <a:gd name="T30" fmla="*/ 37 w 77"/>
                <a:gd name="T31" fmla="*/ 53 h 75"/>
                <a:gd name="T32" fmla="*/ 37 w 77"/>
                <a:gd name="T33" fmla="*/ 44 h 75"/>
                <a:gd name="T34" fmla="*/ 65 w 77"/>
                <a:gd name="T35" fmla="*/ 29 h 75"/>
                <a:gd name="T36" fmla="*/ 63 w 77"/>
                <a:gd name="T37" fmla="*/ 17 h 75"/>
                <a:gd name="T38" fmla="*/ 77 w 77"/>
                <a:gd name="T39" fmla="*/ 5 h 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7"/>
                <a:gd name="T61" fmla="*/ 0 h 75"/>
                <a:gd name="T62" fmla="*/ 77 w 77"/>
                <a:gd name="T63" fmla="*/ 75 h 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7" h="75">
                  <a:moveTo>
                    <a:pt x="77" y="5"/>
                  </a:moveTo>
                  <a:lnTo>
                    <a:pt x="69" y="0"/>
                  </a:lnTo>
                  <a:lnTo>
                    <a:pt x="56" y="10"/>
                  </a:lnTo>
                  <a:lnTo>
                    <a:pt x="47" y="13"/>
                  </a:lnTo>
                  <a:lnTo>
                    <a:pt x="42" y="21"/>
                  </a:lnTo>
                  <a:lnTo>
                    <a:pt x="30" y="18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12" y="50"/>
                  </a:lnTo>
                  <a:lnTo>
                    <a:pt x="4" y="69"/>
                  </a:lnTo>
                  <a:lnTo>
                    <a:pt x="12" y="75"/>
                  </a:lnTo>
                  <a:lnTo>
                    <a:pt x="20" y="73"/>
                  </a:lnTo>
                  <a:lnTo>
                    <a:pt x="25" y="73"/>
                  </a:lnTo>
                  <a:lnTo>
                    <a:pt x="48" y="62"/>
                  </a:lnTo>
                  <a:lnTo>
                    <a:pt x="49" y="62"/>
                  </a:lnTo>
                  <a:lnTo>
                    <a:pt x="37" y="53"/>
                  </a:lnTo>
                  <a:lnTo>
                    <a:pt x="37" y="44"/>
                  </a:lnTo>
                  <a:lnTo>
                    <a:pt x="65" y="29"/>
                  </a:lnTo>
                  <a:lnTo>
                    <a:pt x="63" y="17"/>
                  </a:lnTo>
                  <a:lnTo>
                    <a:pt x="77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51" name="Freeform 116"/>
            <p:cNvSpPr>
              <a:spLocks/>
            </p:cNvSpPr>
            <p:nvPr/>
          </p:nvSpPr>
          <p:spPr bwMode="ltGray">
            <a:xfrm>
              <a:off x="3489592" y="2760726"/>
              <a:ext cx="38428" cy="35023"/>
            </a:xfrm>
            <a:custGeom>
              <a:avLst/>
              <a:gdLst>
                <a:gd name="T0" fmla="*/ 15 w 22"/>
                <a:gd name="T1" fmla="*/ 18 h 18"/>
                <a:gd name="T2" fmla="*/ 22 w 22"/>
                <a:gd name="T3" fmla="*/ 3 h 18"/>
                <a:gd name="T4" fmla="*/ 5 w 22"/>
                <a:gd name="T5" fmla="*/ 0 h 18"/>
                <a:gd name="T6" fmla="*/ 0 w 22"/>
                <a:gd name="T7" fmla="*/ 7 h 18"/>
                <a:gd name="T8" fmla="*/ 15 w 22"/>
                <a:gd name="T9" fmla="*/ 18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8"/>
                <a:gd name="T17" fmla="*/ 22 w 22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8">
                  <a:moveTo>
                    <a:pt x="15" y="18"/>
                  </a:moveTo>
                  <a:lnTo>
                    <a:pt x="22" y="3"/>
                  </a:lnTo>
                  <a:lnTo>
                    <a:pt x="5" y="0"/>
                  </a:lnTo>
                  <a:lnTo>
                    <a:pt x="0" y="7"/>
                  </a:lnTo>
                  <a:lnTo>
                    <a:pt x="15" y="1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52" name="Freeform 117"/>
            <p:cNvSpPr>
              <a:spLocks/>
            </p:cNvSpPr>
            <p:nvPr/>
          </p:nvSpPr>
          <p:spPr bwMode="ltGray">
            <a:xfrm>
              <a:off x="465340" y="4435513"/>
              <a:ext cx="280520" cy="206959"/>
            </a:xfrm>
            <a:custGeom>
              <a:avLst/>
              <a:gdLst>
                <a:gd name="T0" fmla="*/ 136 w 148"/>
                <a:gd name="T1" fmla="*/ 8 h 108"/>
                <a:gd name="T2" fmla="*/ 140 w 148"/>
                <a:gd name="T3" fmla="*/ 13 h 108"/>
                <a:gd name="T4" fmla="*/ 148 w 148"/>
                <a:gd name="T5" fmla="*/ 47 h 108"/>
                <a:gd name="T6" fmla="*/ 116 w 148"/>
                <a:gd name="T7" fmla="*/ 55 h 108"/>
                <a:gd name="T8" fmla="*/ 117 w 148"/>
                <a:gd name="T9" fmla="*/ 62 h 108"/>
                <a:gd name="T10" fmla="*/ 95 w 148"/>
                <a:gd name="T11" fmla="*/ 78 h 108"/>
                <a:gd name="T12" fmla="*/ 61 w 148"/>
                <a:gd name="T13" fmla="*/ 88 h 108"/>
                <a:gd name="T14" fmla="*/ 55 w 148"/>
                <a:gd name="T15" fmla="*/ 93 h 108"/>
                <a:gd name="T16" fmla="*/ 53 w 148"/>
                <a:gd name="T17" fmla="*/ 108 h 108"/>
                <a:gd name="T18" fmla="*/ 1 w 148"/>
                <a:gd name="T19" fmla="*/ 107 h 108"/>
                <a:gd name="T20" fmla="*/ 0 w 148"/>
                <a:gd name="T21" fmla="*/ 107 h 108"/>
                <a:gd name="T22" fmla="*/ 16 w 148"/>
                <a:gd name="T23" fmla="*/ 101 h 108"/>
                <a:gd name="T24" fmla="*/ 33 w 148"/>
                <a:gd name="T25" fmla="*/ 86 h 108"/>
                <a:gd name="T26" fmla="*/ 41 w 148"/>
                <a:gd name="T27" fmla="*/ 74 h 108"/>
                <a:gd name="T28" fmla="*/ 38 w 148"/>
                <a:gd name="T29" fmla="*/ 59 h 108"/>
                <a:gd name="T30" fmla="*/ 45 w 148"/>
                <a:gd name="T31" fmla="*/ 45 h 108"/>
                <a:gd name="T32" fmla="*/ 55 w 148"/>
                <a:gd name="T33" fmla="*/ 34 h 108"/>
                <a:gd name="T34" fmla="*/ 76 w 148"/>
                <a:gd name="T35" fmla="*/ 24 h 108"/>
                <a:gd name="T36" fmla="*/ 88 w 148"/>
                <a:gd name="T37" fmla="*/ 1 h 108"/>
                <a:gd name="T38" fmla="*/ 94 w 148"/>
                <a:gd name="T39" fmla="*/ 0 h 108"/>
                <a:gd name="T40" fmla="*/ 105 w 148"/>
                <a:gd name="T41" fmla="*/ 9 h 108"/>
                <a:gd name="T42" fmla="*/ 125 w 148"/>
                <a:gd name="T43" fmla="*/ 7 h 108"/>
                <a:gd name="T44" fmla="*/ 136 w 148"/>
                <a:gd name="T45" fmla="*/ 8 h 1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8"/>
                <a:gd name="T70" fmla="*/ 0 h 108"/>
                <a:gd name="T71" fmla="*/ 148 w 148"/>
                <a:gd name="T72" fmla="*/ 108 h 1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8" h="108">
                  <a:moveTo>
                    <a:pt x="136" y="8"/>
                  </a:moveTo>
                  <a:lnTo>
                    <a:pt x="140" y="13"/>
                  </a:lnTo>
                  <a:lnTo>
                    <a:pt x="148" y="47"/>
                  </a:lnTo>
                  <a:lnTo>
                    <a:pt x="116" y="55"/>
                  </a:lnTo>
                  <a:lnTo>
                    <a:pt x="117" y="62"/>
                  </a:lnTo>
                  <a:lnTo>
                    <a:pt x="95" y="78"/>
                  </a:lnTo>
                  <a:lnTo>
                    <a:pt x="61" y="88"/>
                  </a:lnTo>
                  <a:lnTo>
                    <a:pt x="55" y="93"/>
                  </a:lnTo>
                  <a:lnTo>
                    <a:pt x="53" y="108"/>
                  </a:lnTo>
                  <a:lnTo>
                    <a:pt x="1" y="107"/>
                  </a:lnTo>
                  <a:lnTo>
                    <a:pt x="0" y="107"/>
                  </a:lnTo>
                  <a:lnTo>
                    <a:pt x="16" y="101"/>
                  </a:lnTo>
                  <a:lnTo>
                    <a:pt x="33" y="86"/>
                  </a:lnTo>
                  <a:lnTo>
                    <a:pt x="41" y="74"/>
                  </a:lnTo>
                  <a:lnTo>
                    <a:pt x="38" y="59"/>
                  </a:lnTo>
                  <a:lnTo>
                    <a:pt x="45" y="45"/>
                  </a:lnTo>
                  <a:lnTo>
                    <a:pt x="55" y="34"/>
                  </a:lnTo>
                  <a:lnTo>
                    <a:pt x="76" y="24"/>
                  </a:lnTo>
                  <a:lnTo>
                    <a:pt x="88" y="1"/>
                  </a:lnTo>
                  <a:lnTo>
                    <a:pt x="94" y="0"/>
                  </a:lnTo>
                  <a:lnTo>
                    <a:pt x="105" y="9"/>
                  </a:lnTo>
                  <a:lnTo>
                    <a:pt x="125" y="7"/>
                  </a:lnTo>
                  <a:lnTo>
                    <a:pt x="136" y="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53" name="Freeform 118"/>
            <p:cNvSpPr>
              <a:spLocks/>
            </p:cNvSpPr>
            <p:nvPr/>
          </p:nvSpPr>
          <p:spPr bwMode="ltGray">
            <a:xfrm>
              <a:off x="569094" y="4400488"/>
              <a:ext cx="491873" cy="452129"/>
            </a:xfrm>
            <a:custGeom>
              <a:avLst/>
              <a:gdLst>
                <a:gd name="T0" fmla="*/ 80 w 258"/>
                <a:gd name="T1" fmla="*/ 25 h 236"/>
                <a:gd name="T2" fmla="*/ 86 w 258"/>
                <a:gd name="T3" fmla="*/ 30 h 236"/>
                <a:gd name="T4" fmla="*/ 93 w 258"/>
                <a:gd name="T5" fmla="*/ 65 h 236"/>
                <a:gd name="T6" fmla="*/ 62 w 258"/>
                <a:gd name="T7" fmla="*/ 74 h 236"/>
                <a:gd name="T8" fmla="*/ 62 w 258"/>
                <a:gd name="T9" fmla="*/ 81 h 236"/>
                <a:gd name="T10" fmla="*/ 40 w 258"/>
                <a:gd name="T11" fmla="*/ 96 h 236"/>
                <a:gd name="T12" fmla="*/ 7 w 258"/>
                <a:gd name="T13" fmla="*/ 106 h 236"/>
                <a:gd name="T14" fmla="*/ 1 w 258"/>
                <a:gd name="T15" fmla="*/ 112 h 236"/>
                <a:gd name="T16" fmla="*/ 0 w 258"/>
                <a:gd name="T17" fmla="*/ 126 h 236"/>
                <a:gd name="T18" fmla="*/ 1 w 258"/>
                <a:gd name="T19" fmla="*/ 133 h 236"/>
                <a:gd name="T20" fmla="*/ 0 w 258"/>
                <a:gd name="T21" fmla="*/ 133 h 236"/>
                <a:gd name="T22" fmla="*/ 47 w 258"/>
                <a:gd name="T23" fmla="*/ 162 h 236"/>
                <a:gd name="T24" fmla="*/ 120 w 258"/>
                <a:gd name="T25" fmla="*/ 209 h 236"/>
                <a:gd name="T26" fmla="*/ 129 w 258"/>
                <a:gd name="T27" fmla="*/ 219 h 236"/>
                <a:gd name="T28" fmla="*/ 147 w 258"/>
                <a:gd name="T29" fmla="*/ 225 h 236"/>
                <a:gd name="T30" fmla="*/ 149 w 258"/>
                <a:gd name="T31" fmla="*/ 236 h 236"/>
                <a:gd name="T32" fmla="*/ 160 w 258"/>
                <a:gd name="T33" fmla="*/ 233 h 236"/>
                <a:gd name="T34" fmla="*/ 178 w 258"/>
                <a:gd name="T35" fmla="*/ 231 h 236"/>
                <a:gd name="T36" fmla="*/ 256 w 258"/>
                <a:gd name="T37" fmla="*/ 180 h 236"/>
                <a:gd name="T38" fmla="*/ 258 w 258"/>
                <a:gd name="T39" fmla="*/ 180 h 236"/>
                <a:gd name="T40" fmla="*/ 248 w 258"/>
                <a:gd name="T41" fmla="*/ 170 h 236"/>
                <a:gd name="T42" fmla="*/ 236 w 258"/>
                <a:gd name="T43" fmla="*/ 167 h 236"/>
                <a:gd name="T44" fmla="*/ 226 w 258"/>
                <a:gd name="T45" fmla="*/ 146 h 236"/>
                <a:gd name="T46" fmla="*/ 231 w 258"/>
                <a:gd name="T47" fmla="*/ 141 h 236"/>
                <a:gd name="T48" fmla="*/ 232 w 258"/>
                <a:gd name="T49" fmla="*/ 126 h 236"/>
                <a:gd name="T50" fmla="*/ 230 w 258"/>
                <a:gd name="T51" fmla="*/ 105 h 236"/>
                <a:gd name="T52" fmla="*/ 225 w 258"/>
                <a:gd name="T53" fmla="*/ 97 h 236"/>
                <a:gd name="T54" fmla="*/ 226 w 258"/>
                <a:gd name="T55" fmla="*/ 91 h 236"/>
                <a:gd name="T56" fmla="*/ 223 w 258"/>
                <a:gd name="T57" fmla="*/ 72 h 236"/>
                <a:gd name="T58" fmla="*/ 212 w 258"/>
                <a:gd name="T59" fmla="*/ 65 h 236"/>
                <a:gd name="T60" fmla="*/ 203 w 258"/>
                <a:gd name="T61" fmla="*/ 46 h 236"/>
                <a:gd name="T62" fmla="*/ 213 w 258"/>
                <a:gd name="T63" fmla="*/ 31 h 236"/>
                <a:gd name="T64" fmla="*/ 212 w 258"/>
                <a:gd name="T65" fmla="*/ 7 h 236"/>
                <a:gd name="T66" fmla="*/ 217 w 258"/>
                <a:gd name="T67" fmla="*/ 1 h 236"/>
                <a:gd name="T68" fmla="*/ 211 w 258"/>
                <a:gd name="T69" fmla="*/ 2 h 236"/>
                <a:gd name="T70" fmla="*/ 187 w 258"/>
                <a:gd name="T71" fmla="*/ 0 h 236"/>
                <a:gd name="T72" fmla="*/ 176 w 258"/>
                <a:gd name="T73" fmla="*/ 4 h 236"/>
                <a:gd name="T74" fmla="*/ 164 w 258"/>
                <a:gd name="T75" fmla="*/ 1 h 236"/>
                <a:gd name="T76" fmla="*/ 145 w 258"/>
                <a:gd name="T77" fmla="*/ 2 h 236"/>
                <a:gd name="T78" fmla="*/ 120 w 258"/>
                <a:gd name="T79" fmla="*/ 7 h 236"/>
                <a:gd name="T80" fmla="*/ 82 w 258"/>
                <a:gd name="T81" fmla="*/ 25 h 236"/>
                <a:gd name="T82" fmla="*/ 80 w 258"/>
                <a:gd name="T83" fmla="*/ 25 h 2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8"/>
                <a:gd name="T127" fmla="*/ 0 h 236"/>
                <a:gd name="T128" fmla="*/ 258 w 258"/>
                <a:gd name="T129" fmla="*/ 236 h 2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8" h="236">
                  <a:moveTo>
                    <a:pt x="80" y="25"/>
                  </a:moveTo>
                  <a:lnTo>
                    <a:pt x="86" y="30"/>
                  </a:lnTo>
                  <a:lnTo>
                    <a:pt x="93" y="65"/>
                  </a:lnTo>
                  <a:lnTo>
                    <a:pt x="62" y="74"/>
                  </a:lnTo>
                  <a:lnTo>
                    <a:pt x="62" y="81"/>
                  </a:lnTo>
                  <a:lnTo>
                    <a:pt x="40" y="96"/>
                  </a:lnTo>
                  <a:lnTo>
                    <a:pt x="7" y="106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47" y="162"/>
                  </a:lnTo>
                  <a:lnTo>
                    <a:pt x="120" y="209"/>
                  </a:lnTo>
                  <a:lnTo>
                    <a:pt x="129" y="219"/>
                  </a:lnTo>
                  <a:lnTo>
                    <a:pt x="147" y="225"/>
                  </a:lnTo>
                  <a:lnTo>
                    <a:pt x="149" y="236"/>
                  </a:lnTo>
                  <a:lnTo>
                    <a:pt x="160" y="233"/>
                  </a:lnTo>
                  <a:lnTo>
                    <a:pt x="178" y="231"/>
                  </a:lnTo>
                  <a:lnTo>
                    <a:pt x="256" y="180"/>
                  </a:lnTo>
                  <a:lnTo>
                    <a:pt x="258" y="180"/>
                  </a:lnTo>
                  <a:lnTo>
                    <a:pt x="248" y="170"/>
                  </a:lnTo>
                  <a:lnTo>
                    <a:pt x="236" y="167"/>
                  </a:lnTo>
                  <a:lnTo>
                    <a:pt x="226" y="146"/>
                  </a:lnTo>
                  <a:lnTo>
                    <a:pt x="231" y="141"/>
                  </a:lnTo>
                  <a:lnTo>
                    <a:pt x="232" y="126"/>
                  </a:lnTo>
                  <a:lnTo>
                    <a:pt x="230" y="105"/>
                  </a:lnTo>
                  <a:lnTo>
                    <a:pt x="225" y="97"/>
                  </a:lnTo>
                  <a:lnTo>
                    <a:pt x="226" y="91"/>
                  </a:lnTo>
                  <a:lnTo>
                    <a:pt x="223" y="72"/>
                  </a:lnTo>
                  <a:lnTo>
                    <a:pt x="212" y="65"/>
                  </a:lnTo>
                  <a:lnTo>
                    <a:pt x="203" y="46"/>
                  </a:lnTo>
                  <a:lnTo>
                    <a:pt x="213" y="31"/>
                  </a:lnTo>
                  <a:lnTo>
                    <a:pt x="212" y="7"/>
                  </a:lnTo>
                  <a:lnTo>
                    <a:pt x="217" y="1"/>
                  </a:lnTo>
                  <a:lnTo>
                    <a:pt x="211" y="2"/>
                  </a:lnTo>
                  <a:lnTo>
                    <a:pt x="187" y="0"/>
                  </a:lnTo>
                  <a:lnTo>
                    <a:pt x="176" y="4"/>
                  </a:lnTo>
                  <a:lnTo>
                    <a:pt x="164" y="1"/>
                  </a:lnTo>
                  <a:lnTo>
                    <a:pt x="145" y="2"/>
                  </a:lnTo>
                  <a:lnTo>
                    <a:pt x="120" y="7"/>
                  </a:lnTo>
                  <a:lnTo>
                    <a:pt x="82" y="25"/>
                  </a:lnTo>
                  <a:lnTo>
                    <a:pt x="80" y="2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54" name="Freeform 119"/>
            <p:cNvSpPr>
              <a:spLocks/>
            </p:cNvSpPr>
            <p:nvPr/>
          </p:nvSpPr>
          <p:spPr bwMode="ltGray">
            <a:xfrm>
              <a:off x="953370" y="4397305"/>
              <a:ext cx="96070" cy="175119"/>
            </a:xfrm>
            <a:custGeom>
              <a:avLst/>
              <a:gdLst>
                <a:gd name="T0" fmla="*/ 49 w 49"/>
                <a:gd name="T1" fmla="*/ 54 h 91"/>
                <a:gd name="T2" fmla="*/ 49 w 49"/>
                <a:gd name="T3" fmla="*/ 64 h 91"/>
                <a:gd name="T4" fmla="*/ 35 w 49"/>
                <a:gd name="T5" fmla="*/ 76 h 91"/>
                <a:gd name="T6" fmla="*/ 32 w 49"/>
                <a:gd name="T7" fmla="*/ 87 h 91"/>
                <a:gd name="T8" fmla="*/ 24 w 49"/>
                <a:gd name="T9" fmla="*/ 91 h 91"/>
                <a:gd name="T10" fmla="*/ 19 w 49"/>
                <a:gd name="T11" fmla="*/ 70 h 91"/>
                <a:gd name="T12" fmla="*/ 10 w 49"/>
                <a:gd name="T13" fmla="*/ 63 h 91"/>
                <a:gd name="T14" fmla="*/ 0 w 49"/>
                <a:gd name="T15" fmla="*/ 47 h 91"/>
                <a:gd name="T16" fmla="*/ 11 w 49"/>
                <a:gd name="T17" fmla="*/ 32 h 91"/>
                <a:gd name="T18" fmla="*/ 10 w 49"/>
                <a:gd name="T19" fmla="*/ 8 h 91"/>
                <a:gd name="T20" fmla="*/ 15 w 49"/>
                <a:gd name="T21" fmla="*/ 3 h 91"/>
                <a:gd name="T22" fmla="*/ 35 w 49"/>
                <a:gd name="T23" fmla="*/ 0 h 91"/>
                <a:gd name="T24" fmla="*/ 37 w 49"/>
                <a:gd name="T25" fmla="*/ 6 h 91"/>
                <a:gd name="T26" fmla="*/ 46 w 49"/>
                <a:gd name="T27" fmla="*/ 3 h 91"/>
                <a:gd name="T28" fmla="*/ 38 w 49"/>
                <a:gd name="T29" fmla="*/ 12 h 91"/>
                <a:gd name="T30" fmla="*/ 46 w 49"/>
                <a:gd name="T31" fmla="*/ 28 h 91"/>
                <a:gd name="T32" fmla="*/ 32 w 49"/>
                <a:gd name="T33" fmla="*/ 40 h 91"/>
                <a:gd name="T34" fmla="*/ 35 w 49"/>
                <a:gd name="T35" fmla="*/ 46 h 91"/>
                <a:gd name="T36" fmla="*/ 45 w 49"/>
                <a:gd name="T37" fmla="*/ 47 h 91"/>
                <a:gd name="T38" fmla="*/ 46 w 49"/>
                <a:gd name="T39" fmla="*/ 52 h 91"/>
                <a:gd name="T40" fmla="*/ 49 w 49"/>
                <a:gd name="T41" fmla="*/ 54 h 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9"/>
                <a:gd name="T64" fmla="*/ 0 h 91"/>
                <a:gd name="T65" fmla="*/ 49 w 49"/>
                <a:gd name="T66" fmla="*/ 91 h 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9" h="91">
                  <a:moveTo>
                    <a:pt x="49" y="54"/>
                  </a:moveTo>
                  <a:lnTo>
                    <a:pt x="49" y="64"/>
                  </a:lnTo>
                  <a:lnTo>
                    <a:pt x="35" y="76"/>
                  </a:lnTo>
                  <a:lnTo>
                    <a:pt x="32" y="87"/>
                  </a:lnTo>
                  <a:lnTo>
                    <a:pt x="24" y="91"/>
                  </a:lnTo>
                  <a:lnTo>
                    <a:pt x="19" y="70"/>
                  </a:lnTo>
                  <a:lnTo>
                    <a:pt x="10" y="63"/>
                  </a:lnTo>
                  <a:lnTo>
                    <a:pt x="0" y="47"/>
                  </a:lnTo>
                  <a:lnTo>
                    <a:pt x="11" y="32"/>
                  </a:lnTo>
                  <a:lnTo>
                    <a:pt x="10" y="8"/>
                  </a:lnTo>
                  <a:lnTo>
                    <a:pt x="15" y="3"/>
                  </a:lnTo>
                  <a:lnTo>
                    <a:pt x="35" y="0"/>
                  </a:lnTo>
                  <a:lnTo>
                    <a:pt x="37" y="6"/>
                  </a:lnTo>
                  <a:lnTo>
                    <a:pt x="46" y="3"/>
                  </a:lnTo>
                  <a:lnTo>
                    <a:pt x="38" y="12"/>
                  </a:lnTo>
                  <a:lnTo>
                    <a:pt x="46" y="28"/>
                  </a:lnTo>
                  <a:lnTo>
                    <a:pt x="32" y="40"/>
                  </a:lnTo>
                  <a:lnTo>
                    <a:pt x="35" y="46"/>
                  </a:lnTo>
                  <a:lnTo>
                    <a:pt x="45" y="47"/>
                  </a:lnTo>
                  <a:lnTo>
                    <a:pt x="46" y="52"/>
                  </a:lnTo>
                  <a:lnTo>
                    <a:pt x="49" y="5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55" name="Freeform 120"/>
            <p:cNvSpPr>
              <a:spLocks/>
            </p:cNvSpPr>
            <p:nvPr/>
          </p:nvSpPr>
          <p:spPr bwMode="ltGray">
            <a:xfrm>
              <a:off x="995641" y="4505561"/>
              <a:ext cx="380432" cy="331137"/>
            </a:xfrm>
            <a:custGeom>
              <a:avLst/>
              <a:gdLst>
                <a:gd name="T0" fmla="*/ 33 w 200"/>
                <a:gd name="T1" fmla="*/ 123 h 172"/>
                <a:gd name="T2" fmla="*/ 23 w 200"/>
                <a:gd name="T3" fmla="*/ 114 h 172"/>
                <a:gd name="T4" fmla="*/ 13 w 200"/>
                <a:gd name="T5" fmla="*/ 110 h 172"/>
                <a:gd name="T6" fmla="*/ 0 w 200"/>
                <a:gd name="T7" fmla="*/ 89 h 172"/>
                <a:gd name="T8" fmla="*/ 6 w 200"/>
                <a:gd name="T9" fmla="*/ 85 h 172"/>
                <a:gd name="T10" fmla="*/ 7 w 200"/>
                <a:gd name="T11" fmla="*/ 70 h 172"/>
                <a:gd name="T12" fmla="*/ 5 w 200"/>
                <a:gd name="T13" fmla="*/ 50 h 172"/>
                <a:gd name="T14" fmla="*/ 0 w 200"/>
                <a:gd name="T15" fmla="*/ 41 h 172"/>
                <a:gd name="T16" fmla="*/ 1 w 200"/>
                <a:gd name="T17" fmla="*/ 36 h 172"/>
                <a:gd name="T18" fmla="*/ 9 w 200"/>
                <a:gd name="T19" fmla="*/ 32 h 172"/>
                <a:gd name="T20" fmla="*/ 11 w 200"/>
                <a:gd name="T21" fmla="*/ 21 h 172"/>
                <a:gd name="T22" fmla="*/ 24 w 200"/>
                <a:gd name="T23" fmla="*/ 10 h 172"/>
                <a:gd name="T24" fmla="*/ 24 w 200"/>
                <a:gd name="T25" fmla="*/ 0 h 172"/>
                <a:gd name="T26" fmla="*/ 36 w 200"/>
                <a:gd name="T27" fmla="*/ 4 h 172"/>
                <a:gd name="T28" fmla="*/ 63 w 200"/>
                <a:gd name="T29" fmla="*/ 4 h 172"/>
                <a:gd name="T30" fmla="*/ 77 w 200"/>
                <a:gd name="T31" fmla="*/ 11 h 172"/>
                <a:gd name="T32" fmla="*/ 80 w 200"/>
                <a:gd name="T33" fmla="*/ 21 h 172"/>
                <a:gd name="T34" fmla="*/ 126 w 200"/>
                <a:gd name="T35" fmla="*/ 38 h 172"/>
                <a:gd name="T36" fmla="*/ 135 w 200"/>
                <a:gd name="T37" fmla="*/ 32 h 172"/>
                <a:gd name="T38" fmla="*/ 137 w 200"/>
                <a:gd name="T39" fmla="*/ 12 h 172"/>
                <a:gd name="T40" fmla="*/ 160 w 200"/>
                <a:gd name="T41" fmla="*/ 4 h 172"/>
                <a:gd name="T42" fmla="*/ 176 w 200"/>
                <a:gd name="T43" fmla="*/ 6 h 172"/>
                <a:gd name="T44" fmla="*/ 177 w 200"/>
                <a:gd name="T45" fmla="*/ 12 h 172"/>
                <a:gd name="T46" fmla="*/ 200 w 200"/>
                <a:gd name="T47" fmla="*/ 19 h 172"/>
                <a:gd name="T48" fmla="*/ 200 w 200"/>
                <a:gd name="T49" fmla="*/ 20 h 172"/>
                <a:gd name="T50" fmla="*/ 194 w 200"/>
                <a:gd name="T51" fmla="*/ 42 h 172"/>
                <a:gd name="T52" fmla="*/ 200 w 200"/>
                <a:gd name="T53" fmla="*/ 58 h 172"/>
                <a:gd name="T54" fmla="*/ 200 w 200"/>
                <a:gd name="T55" fmla="*/ 141 h 172"/>
                <a:gd name="T56" fmla="*/ 200 w 200"/>
                <a:gd name="T57" fmla="*/ 163 h 172"/>
                <a:gd name="T58" fmla="*/ 189 w 200"/>
                <a:gd name="T59" fmla="*/ 164 h 172"/>
                <a:gd name="T60" fmla="*/ 188 w 200"/>
                <a:gd name="T61" fmla="*/ 172 h 172"/>
                <a:gd name="T62" fmla="*/ 87 w 200"/>
                <a:gd name="T63" fmla="*/ 125 h 172"/>
                <a:gd name="T64" fmla="*/ 73 w 200"/>
                <a:gd name="T65" fmla="*/ 130 h 172"/>
                <a:gd name="T66" fmla="*/ 59 w 200"/>
                <a:gd name="T67" fmla="*/ 123 h 172"/>
                <a:gd name="T68" fmla="*/ 33 w 200"/>
                <a:gd name="T69" fmla="*/ 123 h 17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0"/>
                <a:gd name="T106" fmla="*/ 0 h 172"/>
                <a:gd name="T107" fmla="*/ 200 w 200"/>
                <a:gd name="T108" fmla="*/ 172 h 17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0" h="172">
                  <a:moveTo>
                    <a:pt x="33" y="123"/>
                  </a:moveTo>
                  <a:lnTo>
                    <a:pt x="23" y="114"/>
                  </a:lnTo>
                  <a:lnTo>
                    <a:pt x="13" y="110"/>
                  </a:lnTo>
                  <a:lnTo>
                    <a:pt x="0" y="89"/>
                  </a:lnTo>
                  <a:lnTo>
                    <a:pt x="6" y="85"/>
                  </a:lnTo>
                  <a:lnTo>
                    <a:pt x="7" y="70"/>
                  </a:lnTo>
                  <a:lnTo>
                    <a:pt x="5" y="50"/>
                  </a:lnTo>
                  <a:lnTo>
                    <a:pt x="0" y="41"/>
                  </a:lnTo>
                  <a:lnTo>
                    <a:pt x="1" y="36"/>
                  </a:lnTo>
                  <a:lnTo>
                    <a:pt x="9" y="32"/>
                  </a:lnTo>
                  <a:lnTo>
                    <a:pt x="11" y="21"/>
                  </a:lnTo>
                  <a:lnTo>
                    <a:pt x="24" y="10"/>
                  </a:lnTo>
                  <a:lnTo>
                    <a:pt x="24" y="0"/>
                  </a:lnTo>
                  <a:lnTo>
                    <a:pt x="36" y="4"/>
                  </a:lnTo>
                  <a:lnTo>
                    <a:pt x="63" y="4"/>
                  </a:lnTo>
                  <a:lnTo>
                    <a:pt x="77" y="11"/>
                  </a:lnTo>
                  <a:lnTo>
                    <a:pt x="80" y="21"/>
                  </a:lnTo>
                  <a:lnTo>
                    <a:pt x="126" y="38"/>
                  </a:lnTo>
                  <a:lnTo>
                    <a:pt x="135" y="32"/>
                  </a:lnTo>
                  <a:lnTo>
                    <a:pt x="137" y="12"/>
                  </a:lnTo>
                  <a:lnTo>
                    <a:pt x="160" y="4"/>
                  </a:lnTo>
                  <a:lnTo>
                    <a:pt x="176" y="6"/>
                  </a:lnTo>
                  <a:lnTo>
                    <a:pt x="177" y="12"/>
                  </a:lnTo>
                  <a:lnTo>
                    <a:pt x="200" y="19"/>
                  </a:lnTo>
                  <a:lnTo>
                    <a:pt x="200" y="20"/>
                  </a:lnTo>
                  <a:lnTo>
                    <a:pt x="194" y="42"/>
                  </a:lnTo>
                  <a:lnTo>
                    <a:pt x="200" y="58"/>
                  </a:lnTo>
                  <a:lnTo>
                    <a:pt x="200" y="141"/>
                  </a:lnTo>
                  <a:lnTo>
                    <a:pt x="200" y="163"/>
                  </a:lnTo>
                  <a:lnTo>
                    <a:pt x="189" y="164"/>
                  </a:lnTo>
                  <a:lnTo>
                    <a:pt x="188" y="172"/>
                  </a:lnTo>
                  <a:lnTo>
                    <a:pt x="87" y="125"/>
                  </a:lnTo>
                  <a:lnTo>
                    <a:pt x="73" y="130"/>
                  </a:lnTo>
                  <a:lnTo>
                    <a:pt x="59" y="123"/>
                  </a:lnTo>
                  <a:lnTo>
                    <a:pt x="33" y="1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56" name="Freeform 121"/>
            <p:cNvSpPr>
              <a:spLocks/>
            </p:cNvSpPr>
            <p:nvPr/>
          </p:nvSpPr>
          <p:spPr bwMode="ltGray">
            <a:xfrm>
              <a:off x="1368388" y="4543769"/>
              <a:ext cx="268993" cy="235616"/>
            </a:xfrm>
            <a:custGeom>
              <a:avLst/>
              <a:gdLst>
                <a:gd name="T0" fmla="*/ 137 w 138"/>
                <a:gd name="T1" fmla="*/ 109 h 123"/>
                <a:gd name="T2" fmla="*/ 118 w 138"/>
                <a:gd name="T3" fmla="*/ 123 h 123"/>
                <a:gd name="T4" fmla="*/ 107 w 138"/>
                <a:gd name="T5" fmla="*/ 121 h 123"/>
                <a:gd name="T6" fmla="*/ 4 w 138"/>
                <a:gd name="T7" fmla="*/ 121 h 123"/>
                <a:gd name="T8" fmla="*/ 4 w 138"/>
                <a:gd name="T9" fmla="*/ 120 h 123"/>
                <a:gd name="T10" fmla="*/ 4 w 138"/>
                <a:gd name="T11" fmla="*/ 39 h 123"/>
                <a:gd name="T12" fmla="*/ 0 w 138"/>
                <a:gd name="T13" fmla="*/ 23 h 123"/>
                <a:gd name="T14" fmla="*/ 4 w 138"/>
                <a:gd name="T15" fmla="*/ 1 h 123"/>
                <a:gd name="T16" fmla="*/ 4 w 138"/>
                <a:gd name="T17" fmla="*/ 0 h 123"/>
                <a:gd name="T18" fmla="*/ 7 w 138"/>
                <a:gd name="T19" fmla="*/ 3 h 123"/>
                <a:gd name="T20" fmla="*/ 29 w 138"/>
                <a:gd name="T21" fmla="*/ 3 h 123"/>
                <a:gd name="T22" fmla="*/ 54 w 138"/>
                <a:gd name="T23" fmla="*/ 11 h 123"/>
                <a:gd name="T24" fmla="*/ 82 w 138"/>
                <a:gd name="T25" fmla="*/ 3 h 123"/>
                <a:gd name="T26" fmla="*/ 90 w 138"/>
                <a:gd name="T27" fmla="*/ 3 h 123"/>
                <a:gd name="T28" fmla="*/ 89 w 138"/>
                <a:gd name="T29" fmla="*/ 8 h 123"/>
                <a:gd name="T30" fmla="*/ 94 w 138"/>
                <a:gd name="T31" fmla="*/ 10 h 123"/>
                <a:gd name="T32" fmla="*/ 98 w 138"/>
                <a:gd name="T33" fmla="*/ 6 h 123"/>
                <a:gd name="T34" fmla="*/ 100 w 138"/>
                <a:gd name="T35" fmla="*/ 9 h 123"/>
                <a:gd name="T36" fmla="*/ 118 w 138"/>
                <a:gd name="T37" fmla="*/ 6 h 123"/>
                <a:gd name="T38" fmla="*/ 128 w 138"/>
                <a:gd name="T39" fmla="*/ 31 h 123"/>
                <a:gd name="T40" fmla="*/ 120 w 138"/>
                <a:gd name="T41" fmla="*/ 50 h 123"/>
                <a:gd name="T42" fmla="*/ 109 w 138"/>
                <a:gd name="T43" fmla="*/ 41 h 123"/>
                <a:gd name="T44" fmla="*/ 99 w 138"/>
                <a:gd name="T45" fmla="*/ 21 h 123"/>
                <a:gd name="T46" fmla="*/ 98 w 138"/>
                <a:gd name="T47" fmla="*/ 24 h 123"/>
                <a:gd name="T48" fmla="*/ 100 w 138"/>
                <a:gd name="T49" fmla="*/ 34 h 123"/>
                <a:gd name="T50" fmla="*/ 138 w 138"/>
                <a:gd name="T51" fmla="*/ 107 h 123"/>
                <a:gd name="T52" fmla="*/ 137 w 138"/>
                <a:gd name="T53" fmla="*/ 109 h 12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38"/>
                <a:gd name="T82" fmla="*/ 0 h 123"/>
                <a:gd name="T83" fmla="*/ 138 w 138"/>
                <a:gd name="T84" fmla="*/ 123 h 12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38" h="123">
                  <a:moveTo>
                    <a:pt x="137" y="109"/>
                  </a:moveTo>
                  <a:lnTo>
                    <a:pt x="118" y="123"/>
                  </a:lnTo>
                  <a:lnTo>
                    <a:pt x="107" y="121"/>
                  </a:lnTo>
                  <a:lnTo>
                    <a:pt x="4" y="121"/>
                  </a:lnTo>
                  <a:lnTo>
                    <a:pt x="4" y="120"/>
                  </a:lnTo>
                  <a:lnTo>
                    <a:pt x="4" y="39"/>
                  </a:lnTo>
                  <a:lnTo>
                    <a:pt x="0" y="23"/>
                  </a:lnTo>
                  <a:lnTo>
                    <a:pt x="4" y="1"/>
                  </a:lnTo>
                  <a:lnTo>
                    <a:pt x="4" y="0"/>
                  </a:lnTo>
                  <a:lnTo>
                    <a:pt x="7" y="3"/>
                  </a:lnTo>
                  <a:lnTo>
                    <a:pt x="29" y="3"/>
                  </a:lnTo>
                  <a:lnTo>
                    <a:pt x="54" y="11"/>
                  </a:lnTo>
                  <a:lnTo>
                    <a:pt x="82" y="3"/>
                  </a:lnTo>
                  <a:lnTo>
                    <a:pt x="90" y="3"/>
                  </a:lnTo>
                  <a:lnTo>
                    <a:pt x="89" y="8"/>
                  </a:lnTo>
                  <a:lnTo>
                    <a:pt x="94" y="10"/>
                  </a:lnTo>
                  <a:lnTo>
                    <a:pt x="98" y="6"/>
                  </a:lnTo>
                  <a:lnTo>
                    <a:pt x="100" y="9"/>
                  </a:lnTo>
                  <a:lnTo>
                    <a:pt x="118" y="6"/>
                  </a:lnTo>
                  <a:lnTo>
                    <a:pt x="128" y="31"/>
                  </a:lnTo>
                  <a:lnTo>
                    <a:pt x="120" y="50"/>
                  </a:lnTo>
                  <a:lnTo>
                    <a:pt x="109" y="41"/>
                  </a:lnTo>
                  <a:lnTo>
                    <a:pt x="99" y="21"/>
                  </a:lnTo>
                  <a:lnTo>
                    <a:pt x="98" y="24"/>
                  </a:lnTo>
                  <a:lnTo>
                    <a:pt x="100" y="34"/>
                  </a:lnTo>
                  <a:lnTo>
                    <a:pt x="138" y="107"/>
                  </a:lnTo>
                  <a:lnTo>
                    <a:pt x="137" y="10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57" name="Freeform 122"/>
            <p:cNvSpPr>
              <a:spLocks/>
            </p:cNvSpPr>
            <p:nvPr/>
          </p:nvSpPr>
          <p:spPr bwMode="ltGray">
            <a:xfrm>
              <a:off x="1295377" y="4750729"/>
              <a:ext cx="415018" cy="442578"/>
            </a:xfrm>
            <a:custGeom>
              <a:avLst/>
              <a:gdLst>
                <a:gd name="T0" fmla="*/ 11 w 215"/>
                <a:gd name="T1" fmla="*/ 145 h 232"/>
                <a:gd name="T2" fmla="*/ 21 w 215"/>
                <a:gd name="T3" fmla="*/ 155 h 232"/>
                <a:gd name="T4" fmla="*/ 21 w 215"/>
                <a:gd name="T5" fmla="*/ 170 h 232"/>
                <a:gd name="T6" fmla="*/ 40 w 215"/>
                <a:gd name="T7" fmla="*/ 177 h 232"/>
                <a:gd name="T8" fmla="*/ 72 w 215"/>
                <a:gd name="T9" fmla="*/ 211 h 232"/>
                <a:gd name="T10" fmla="*/ 81 w 215"/>
                <a:gd name="T11" fmla="*/ 219 h 232"/>
                <a:gd name="T12" fmla="*/ 102 w 215"/>
                <a:gd name="T13" fmla="*/ 219 h 232"/>
                <a:gd name="T14" fmla="*/ 117 w 215"/>
                <a:gd name="T15" fmla="*/ 230 h 232"/>
                <a:gd name="T16" fmla="*/ 117 w 215"/>
                <a:gd name="T17" fmla="*/ 228 h 232"/>
                <a:gd name="T18" fmla="*/ 129 w 215"/>
                <a:gd name="T19" fmla="*/ 232 h 232"/>
                <a:gd name="T20" fmla="*/ 155 w 215"/>
                <a:gd name="T21" fmla="*/ 225 h 232"/>
                <a:gd name="T22" fmla="*/ 163 w 215"/>
                <a:gd name="T23" fmla="*/ 219 h 232"/>
                <a:gd name="T24" fmla="*/ 180 w 215"/>
                <a:gd name="T25" fmla="*/ 219 h 232"/>
                <a:gd name="T26" fmla="*/ 181 w 215"/>
                <a:gd name="T27" fmla="*/ 210 h 232"/>
                <a:gd name="T28" fmla="*/ 171 w 215"/>
                <a:gd name="T29" fmla="*/ 206 h 232"/>
                <a:gd name="T30" fmla="*/ 156 w 215"/>
                <a:gd name="T31" fmla="*/ 188 h 232"/>
                <a:gd name="T32" fmla="*/ 143 w 215"/>
                <a:gd name="T33" fmla="*/ 182 h 232"/>
                <a:gd name="T34" fmla="*/ 147 w 215"/>
                <a:gd name="T35" fmla="*/ 175 h 232"/>
                <a:gd name="T36" fmla="*/ 156 w 215"/>
                <a:gd name="T37" fmla="*/ 173 h 232"/>
                <a:gd name="T38" fmla="*/ 161 w 215"/>
                <a:gd name="T39" fmla="*/ 152 h 232"/>
                <a:gd name="T40" fmla="*/ 184 w 215"/>
                <a:gd name="T41" fmla="*/ 123 h 232"/>
                <a:gd name="T42" fmla="*/ 194 w 215"/>
                <a:gd name="T43" fmla="*/ 75 h 232"/>
                <a:gd name="T44" fmla="*/ 211 w 215"/>
                <a:gd name="T45" fmla="*/ 68 h 232"/>
                <a:gd name="T46" fmla="*/ 215 w 215"/>
                <a:gd name="T47" fmla="*/ 63 h 232"/>
                <a:gd name="T48" fmla="*/ 202 w 215"/>
                <a:gd name="T49" fmla="*/ 55 h 232"/>
                <a:gd name="T50" fmla="*/ 193 w 215"/>
                <a:gd name="T51" fmla="*/ 14 h 232"/>
                <a:gd name="T52" fmla="*/ 180 w 215"/>
                <a:gd name="T53" fmla="*/ 5 h 232"/>
                <a:gd name="T54" fmla="*/ 177 w 215"/>
                <a:gd name="T55" fmla="*/ 0 h 232"/>
                <a:gd name="T56" fmla="*/ 175 w 215"/>
                <a:gd name="T57" fmla="*/ 1 h 232"/>
                <a:gd name="T58" fmla="*/ 156 w 215"/>
                <a:gd name="T59" fmla="*/ 15 h 232"/>
                <a:gd name="T60" fmla="*/ 146 w 215"/>
                <a:gd name="T61" fmla="*/ 14 h 232"/>
                <a:gd name="T62" fmla="*/ 40 w 215"/>
                <a:gd name="T63" fmla="*/ 14 h 232"/>
                <a:gd name="T64" fmla="*/ 40 w 215"/>
                <a:gd name="T65" fmla="*/ 36 h 232"/>
                <a:gd name="T66" fmla="*/ 29 w 215"/>
                <a:gd name="T67" fmla="*/ 37 h 232"/>
                <a:gd name="T68" fmla="*/ 28 w 215"/>
                <a:gd name="T69" fmla="*/ 44 h 232"/>
                <a:gd name="T70" fmla="*/ 28 w 215"/>
                <a:gd name="T71" fmla="*/ 86 h 232"/>
                <a:gd name="T72" fmla="*/ 26 w 215"/>
                <a:gd name="T73" fmla="*/ 89 h 232"/>
                <a:gd name="T74" fmla="*/ 14 w 215"/>
                <a:gd name="T75" fmla="*/ 89 h 232"/>
                <a:gd name="T76" fmla="*/ 0 w 215"/>
                <a:gd name="T77" fmla="*/ 122 h 232"/>
                <a:gd name="T78" fmla="*/ 12 w 215"/>
                <a:gd name="T79" fmla="*/ 140 h 232"/>
                <a:gd name="T80" fmla="*/ 11 w 215"/>
                <a:gd name="T81" fmla="*/ 145 h 2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15"/>
                <a:gd name="T124" fmla="*/ 0 h 232"/>
                <a:gd name="T125" fmla="*/ 215 w 215"/>
                <a:gd name="T126" fmla="*/ 232 h 2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15" h="232">
                  <a:moveTo>
                    <a:pt x="11" y="145"/>
                  </a:moveTo>
                  <a:lnTo>
                    <a:pt x="21" y="155"/>
                  </a:lnTo>
                  <a:lnTo>
                    <a:pt x="21" y="170"/>
                  </a:lnTo>
                  <a:lnTo>
                    <a:pt x="40" y="177"/>
                  </a:lnTo>
                  <a:lnTo>
                    <a:pt x="72" y="211"/>
                  </a:lnTo>
                  <a:lnTo>
                    <a:pt x="81" y="219"/>
                  </a:lnTo>
                  <a:lnTo>
                    <a:pt x="102" y="219"/>
                  </a:lnTo>
                  <a:lnTo>
                    <a:pt x="117" y="230"/>
                  </a:lnTo>
                  <a:lnTo>
                    <a:pt x="117" y="228"/>
                  </a:lnTo>
                  <a:lnTo>
                    <a:pt x="129" y="232"/>
                  </a:lnTo>
                  <a:lnTo>
                    <a:pt x="155" y="225"/>
                  </a:lnTo>
                  <a:lnTo>
                    <a:pt x="163" y="219"/>
                  </a:lnTo>
                  <a:lnTo>
                    <a:pt x="180" y="219"/>
                  </a:lnTo>
                  <a:lnTo>
                    <a:pt x="181" y="210"/>
                  </a:lnTo>
                  <a:lnTo>
                    <a:pt x="171" y="206"/>
                  </a:lnTo>
                  <a:lnTo>
                    <a:pt x="156" y="188"/>
                  </a:lnTo>
                  <a:lnTo>
                    <a:pt x="143" y="182"/>
                  </a:lnTo>
                  <a:lnTo>
                    <a:pt x="147" y="175"/>
                  </a:lnTo>
                  <a:lnTo>
                    <a:pt x="156" y="173"/>
                  </a:lnTo>
                  <a:lnTo>
                    <a:pt x="161" y="152"/>
                  </a:lnTo>
                  <a:lnTo>
                    <a:pt x="184" y="123"/>
                  </a:lnTo>
                  <a:lnTo>
                    <a:pt x="194" y="75"/>
                  </a:lnTo>
                  <a:lnTo>
                    <a:pt x="211" y="68"/>
                  </a:lnTo>
                  <a:lnTo>
                    <a:pt x="215" y="63"/>
                  </a:lnTo>
                  <a:lnTo>
                    <a:pt x="202" y="55"/>
                  </a:lnTo>
                  <a:lnTo>
                    <a:pt x="193" y="14"/>
                  </a:lnTo>
                  <a:lnTo>
                    <a:pt x="180" y="5"/>
                  </a:lnTo>
                  <a:lnTo>
                    <a:pt x="177" y="0"/>
                  </a:lnTo>
                  <a:lnTo>
                    <a:pt x="175" y="1"/>
                  </a:lnTo>
                  <a:lnTo>
                    <a:pt x="156" y="15"/>
                  </a:lnTo>
                  <a:lnTo>
                    <a:pt x="146" y="14"/>
                  </a:lnTo>
                  <a:lnTo>
                    <a:pt x="40" y="14"/>
                  </a:lnTo>
                  <a:lnTo>
                    <a:pt x="40" y="36"/>
                  </a:lnTo>
                  <a:lnTo>
                    <a:pt x="29" y="37"/>
                  </a:lnTo>
                  <a:lnTo>
                    <a:pt x="28" y="44"/>
                  </a:lnTo>
                  <a:lnTo>
                    <a:pt x="28" y="86"/>
                  </a:lnTo>
                  <a:lnTo>
                    <a:pt x="26" y="89"/>
                  </a:lnTo>
                  <a:lnTo>
                    <a:pt x="14" y="89"/>
                  </a:lnTo>
                  <a:lnTo>
                    <a:pt x="0" y="122"/>
                  </a:lnTo>
                  <a:lnTo>
                    <a:pt x="12" y="140"/>
                  </a:lnTo>
                  <a:lnTo>
                    <a:pt x="11" y="14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58" name="Freeform 123"/>
            <p:cNvSpPr>
              <a:spLocks/>
            </p:cNvSpPr>
            <p:nvPr/>
          </p:nvSpPr>
          <p:spPr bwMode="ltGray">
            <a:xfrm>
              <a:off x="1572056" y="4871721"/>
              <a:ext cx="361220" cy="318401"/>
            </a:xfrm>
            <a:custGeom>
              <a:avLst/>
              <a:gdLst>
                <a:gd name="T0" fmla="*/ 123 w 188"/>
                <a:gd name="T1" fmla="*/ 63 h 168"/>
                <a:gd name="T2" fmla="*/ 117 w 188"/>
                <a:gd name="T3" fmla="*/ 65 h 168"/>
                <a:gd name="T4" fmla="*/ 111 w 188"/>
                <a:gd name="T5" fmla="*/ 78 h 168"/>
                <a:gd name="T6" fmla="*/ 111 w 188"/>
                <a:gd name="T7" fmla="*/ 83 h 168"/>
                <a:gd name="T8" fmla="*/ 124 w 188"/>
                <a:gd name="T9" fmla="*/ 83 h 168"/>
                <a:gd name="T10" fmla="*/ 124 w 188"/>
                <a:gd name="T11" fmla="*/ 90 h 168"/>
                <a:gd name="T12" fmla="*/ 139 w 188"/>
                <a:gd name="T13" fmla="*/ 105 h 168"/>
                <a:gd name="T14" fmla="*/ 176 w 188"/>
                <a:gd name="T15" fmla="*/ 116 h 168"/>
                <a:gd name="T16" fmla="*/ 188 w 188"/>
                <a:gd name="T17" fmla="*/ 115 h 168"/>
                <a:gd name="T18" fmla="*/ 152 w 188"/>
                <a:gd name="T19" fmla="*/ 150 h 168"/>
                <a:gd name="T20" fmla="*/ 135 w 188"/>
                <a:gd name="T21" fmla="*/ 152 h 168"/>
                <a:gd name="T22" fmla="*/ 111 w 188"/>
                <a:gd name="T23" fmla="*/ 164 h 168"/>
                <a:gd name="T24" fmla="*/ 97 w 188"/>
                <a:gd name="T25" fmla="*/ 160 h 168"/>
                <a:gd name="T26" fmla="*/ 74 w 188"/>
                <a:gd name="T27" fmla="*/ 168 h 168"/>
                <a:gd name="T28" fmla="*/ 36 w 188"/>
                <a:gd name="T29" fmla="*/ 155 h 168"/>
                <a:gd name="T30" fmla="*/ 35 w 188"/>
                <a:gd name="T31" fmla="*/ 155 h 168"/>
                <a:gd name="T32" fmla="*/ 36 w 188"/>
                <a:gd name="T33" fmla="*/ 146 h 168"/>
                <a:gd name="T34" fmla="*/ 27 w 188"/>
                <a:gd name="T35" fmla="*/ 144 h 168"/>
                <a:gd name="T36" fmla="*/ 14 w 188"/>
                <a:gd name="T37" fmla="*/ 124 h 168"/>
                <a:gd name="T38" fmla="*/ 0 w 188"/>
                <a:gd name="T39" fmla="*/ 118 h 168"/>
                <a:gd name="T40" fmla="*/ 5 w 188"/>
                <a:gd name="T41" fmla="*/ 112 h 168"/>
                <a:gd name="T42" fmla="*/ 14 w 188"/>
                <a:gd name="T43" fmla="*/ 109 h 168"/>
                <a:gd name="T44" fmla="*/ 16 w 188"/>
                <a:gd name="T45" fmla="*/ 89 h 168"/>
                <a:gd name="T46" fmla="*/ 41 w 188"/>
                <a:gd name="T47" fmla="*/ 60 h 168"/>
                <a:gd name="T48" fmla="*/ 51 w 188"/>
                <a:gd name="T49" fmla="*/ 12 h 168"/>
                <a:gd name="T50" fmla="*/ 67 w 188"/>
                <a:gd name="T51" fmla="*/ 4 h 168"/>
                <a:gd name="T52" fmla="*/ 70 w 188"/>
                <a:gd name="T53" fmla="*/ 0 h 168"/>
                <a:gd name="T54" fmla="*/ 82 w 188"/>
                <a:gd name="T55" fmla="*/ 28 h 168"/>
                <a:gd name="T56" fmla="*/ 103 w 188"/>
                <a:gd name="T57" fmla="*/ 40 h 168"/>
                <a:gd name="T58" fmla="*/ 123 w 188"/>
                <a:gd name="T59" fmla="*/ 63 h 16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88"/>
                <a:gd name="T91" fmla="*/ 0 h 168"/>
                <a:gd name="T92" fmla="*/ 188 w 188"/>
                <a:gd name="T93" fmla="*/ 168 h 16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88" h="168">
                  <a:moveTo>
                    <a:pt x="123" y="63"/>
                  </a:moveTo>
                  <a:lnTo>
                    <a:pt x="117" y="65"/>
                  </a:lnTo>
                  <a:lnTo>
                    <a:pt x="111" y="78"/>
                  </a:lnTo>
                  <a:lnTo>
                    <a:pt x="111" y="83"/>
                  </a:lnTo>
                  <a:lnTo>
                    <a:pt x="124" y="83"/>
                  </a:lnTo>
                  <a:lnTo>
                    <a:pt x="124" y="90"/>
                  </a:lnTo>
                  <a:lnTo>
                    <a:pt x="139" y="105"/>
                  </a:lnTo>
                  <a:lnTo>
                    <a:pt x="176" y="116"/>
                  </a:lnTo>
                  <a:lnTo>
                    <a:pt x="188" y="115"/>
                  </a:lnTo>
                  <a:lnTo>
                    <a:pt x="152" y="150"/>
                  </a:lnTo>
                  <a:lnTo>
                    <a:pt x="135" y="152"/>
                  </a:lnTo>
                  <a:lnTo>
                    <a:pt x="111" y="164"/>
                  </a:lnTo>
                  <a:lnTo>
                    <a:pt x="97" y="160"/>
                  </a:lnTo>
                  <a:lnTo>
                    <a:pt x="74" y="168"/>
                  </a:lnTo>
                  <a:lnTo>
                    <a:pt x="36" y="155"/>
                  </a:lnTo>
                  <a:lnTo>
                    <a:pt x="35" y="155"/>
                  </a:lnTo>
                  <a:lnTo>
                    <a:pt x="36" y="146"/>
                  </a:lnTo>
                  <a:lnTo>
                    <a:pt x="27" y="144"/>
                  </a:lnTo>
                  <a:lnTo>
                    <a:pt x="14" y="124"/>
                  </a:lnTo>
                  <a:lnTo>
                    <a:pt x="0" y="118"/>
                  </a:lnTo>
                  <a:lnTo>
                    <a:pt x="5" y="112"/>
                  </a:lnTo>
                  <a:lnTo>
                    <a:pt x="14" y="109"/>
                  </a:lnTo>
                  <a:lnTo>
                    <a:pt x="16" y="89"/>
                  </a:lnTo>
                  <a:lnTo>
                    <a:pt x="41" y="60"/>
                  </a:lnTo>
                  <a:lnTo>
                    <a:pt x="51" y="12"/>
                  </a:lnTo>
                  <a:lnTo>
                    <a:pt x="67" y="4"/>
                  </a:lnTo>
                  <a:lnTo>
                    <a:pt x="70" y="0"/>
                  </a:lnTo>
                  <a:lnTo>
                    <a:pt x="82" y="28"/>
                  </a:lnTo>
                  <a:lnTo>
                    <a:pt x="103" y="40"/>
                  </a:lnTo>
                  <a:lnTo>
                    <a:pt x="123" y="6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59" name="Freeform 124"/>
            <p:cNvSpPr>
              <a:spLocks/>
            </p:cNvSpPr>
            <p:nvPr/>
          </p:nvSpPr>
          <p:spPr bwMode="ltGray">
            <a:xfrm>
              <a:off x="1787250" y="4992713"/>
              <a:ext cx="34584" cy="41393"/>
            </a:xfrm>
            <a:custGeom>
              <a:avLst/>
              <a:gdLst>
                <a:gd name="T0" fmla="*/ 12 w 19"/>
                <a:gd name="T1" fmla="*/ 22 h 22"/>
                <a:gd name="T2" fmla="*/ 0 w 19"/>
                <a:gd name="T3" fmla="*/ 22 h 22"/>
                <a:gd name="T4" fmla="*/ 0 w 19"/>
                <a:gd name="T5" fmla="*/ 17 h 22"/>
                <a:gd name="T6" fmla="*/ 4 w 19"/>
                <a:gd name="T7" fmla="*/ 3 h 22"/>
                <a:gd name="T8" fmla="*/ 11 w 19"/>
                <a:gd name="T9" fmla="*/ 0 h 22"/>
                <a:gd name="T10" fmla="*/ 16 w 19"/>
                <a:gd name="T11" fmla="*/ 3 h 22"/>
                <a:gd name="T12" fmla="*/ 19 w 19"/>
                <a:gd name="T13" fmla="*/ 10 h 22"/>
                <a:gd name="T14" fmla="*/ 12 w 19"/>
                <a:gd name="T15" fmla="*/ 12 h 22"/>
                <a:gd name="T16" fmla="*/ 16 w 19"/>
                <a:gd name="T17" fmla="*/ 15 h 22"/>
                <a:gd name="T18" fmla="*/ 12 w 19"/>
                <a:gd name="T19" fmla="*/ 22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22"/>
                <a:gd name="T32" fmla="*/ 19 w 19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22">
                  <a:moveTo>
                    <a:pt x="12" y="22"/>
                  </a:moveTo>
                  <a:lnTo>
                    <a:pt x="0" y="22"/>
                  </a:lnTo>
                  <a:lnTo>
                    <a:pt x="0" y="17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19" y="10"/>
                  </a:lnTo>
                  <a:lnTo>
                    <a:pt x="12" y="12"/>
                  </a:lnTo>
                  <a:lnTo>
                    <a:pt x="16" y="15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60" name="Freeform 125"/>
            <p:cNvSpPr>
              <a:spLocks/>
            </p:cNvSpPr>
            <p:nvPr/>
          </p:nvSpPr>
          <p:spPr bwMode="ltGray">
            <a:xfrm>
              <a:off x="1768035" y="5008634"/>
              <a:ext cx="245937" cy="296112"/>
            </a:xfrm>
            <a:custGeom>
              <a:avLst/>
              <a:gdLst>
                <a:gd name="T0" fmla="*/ 10 w 127"/>
                <a:gd name="T1" fmla="*/ 90 h 153"/>
                <a:gd name="T2" fmla="*/ 0 w 127"/>
                <a:gd name="T3" fmla="*/ 104 h 153"/>
                <a:gd name="T4" fmla="*/ 0 w 127"/>
                <a:gd name="T5" fmla="*/ 142 h 153"/>
                <a:gd name="T6" fmla="*/ 5 w 127"/>
                <a:gd name="T7" fmla="*/ 153 h 153"/>
                <a:gd name="T8" fmla="*/ 5 w 127"/>
                <a:gd name="T9" fmla="*/ 152 h 153"/>
                <a:gd name="T10" fmla="*/ 26 w 127"/>
                <a:gd name="T11" fmla="*/ 129 h 153"/>
                <a:gd name="T12" fmla="*/ 63 w 127"/>
                <a:gd name="T13" fmla="*/ 105 h 153"/>
                <a:gd name="T14" fmla="*/ 81 w 127"/>
                <a:gd name="T15" fmla="*/ 87 h 153"/>
                <a:gd name="T16" fmla="*/ 97 w 127"/>
                <a:gd name="T17" fmla="*/ 69 h 153"/>
                <a:gd name="T18" fmla="*/ 124 w 127"/>
                <a:gd name="T19" fmla="*/ 16 h 153"/>
                <a:gd name="T20" fmla="*/ 127 w 127"/>
                <a:gd name="T21" fmla="*/ 1 h 153"/>
                <a:gd name="T22" fmla="*/ 118 w 127"/>
                <a:gd name="T23" fmla="*/ 0 h 153"/>
                <a:gd name="T24" fmla="*/ 100 w 127"/>
                <a:gd name="T25" fmla="*/ 8 h 153"/>
                <a:gd name="T26" fmla="*/ 46 w 127"/>
                <a:gd name="T27" fmla="*/ 17 h 153"/>
                <a:gd name="T28" fmla="*/ 40 w 127"/>
                <a:gd name="T29" fmla="*/ 16 h 153"/>
                <a:gd name="T30" fmla="*/ 27 w 127"/>
                <a:gd name="T31" fmla="*/ 4 h 153"/>
                <a:gd name="T32" fmla="*/ 23 w 127"/>
                <a:gd name="T33" fmla="*/ 11 h 153"/>
                <a:gd name="T34" fmla="*/ 23 w 127"/>
                <a:gd name="T35" fmla="*/ 17 h 153"/>
                <a:gd name="T36" fmla="*/ 39 w 127"/>
                <a:gd name="T37" fmla="*/ 32 h 153"/>
                <a:gd name="T38" fmla="*/ 76 w 127"/>
                <a:gd name="T39" fmla="*/ 43 h 153"/>
                <a:gd name="T40" fmla="*/ 87 w 127"/>
                <a:gd name="T41" fmla="*/ 42 h 153"/>
                <a:gd name="T42" fmla="*/ 50 w 127"/>
                <a:gd name="T43" fmla="*/ 77 h 153"/>
                <a:gd name="T44" fmla="*/ 32 w 127"/>
                <a:gd name="T45" fmla="*/ 78 h 153"/>
                <a:gd name="T46" fmla="*/ 10 w 127"/>
                <a:gd name="T47" fmla="*/ 90 h 1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7"/>
                <a:gd name="T73" fmla="*/ 0 h 153"/>
                <a:gd name="T74" fmla="*/ 127 w 127"/>
                <a:gd name="T75" fmla="*/ 153 h 1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7" h="153">
                  <a:moveTo>
                    <a:pt x="10" y="90"/>
                  </a:moveTo>
                  <a:lnTo>
                    <a:pt x="0" y="104"/>
                  </a:lnTo>
                  <a:lnTo>
                    <a:pt x="0" y="142"/>
                  </a:lnTo>
                  <a:lnTo>
                    <a:pt x="5" y="153"/>
                  </a:lnTo>
                  <a:lnTo>
                    <a:pt x="5" y="152"/>
                  </a:lnTo>
                  <a:lnTo>
                    <a:pt x="26" y="129"/>
                  </a:lnTo>
                  <a:lnTo>
                    <a:pt x="63" y="105"/>
                  </a:lnTo>
                  <a:lnTo>
                    <a:pt x="81" y="87"/>
                  </a:lnTo>
                  <a:lnTo>
                    <a:pt x="97" y="69"/>
                  </a:lnTo>
                  <a:lnTo>
                    <a:pt x="124" y="16"/>
                  </a:lnTo>
                  <a:lnTo>
                    <a:pt x="127" y="1"/>
                  </a:lnTo>
                  <a:lnTo>
                    <a:pt x="118" y="0"/>
                  </a:lnTo>
                  <a:lnTo>
                    <a:pt x="100" y="8"/>
                  </a:lnTo>
                  <a:lnTo>
                    <a:pt x="46" y="17"/>
                  </a:lnTo>
                  <a:lnTo>
                    <a:pt x="40" y="16"/>
                  </a:lnTo>
                  <a:lnTo>
                    <a:pt x="27" y="4"/>
                  </a:lnTo>
                  <a:lnTo>
                    <a:pt x="23" y="11"/>
                  </a:lnTo>
                  <a:lnTo>
                    <a:pt x="23" y="17"/>
                  </a:lnTo>
                  <a:lnTo>
                    <a:pt x="39" y="32"/>
                  </a:lnTo>
                  <a:lnTo>
                    <a:pt x="76" y="43"/>
                  </a:lnTo>
                  <a:lnTo>
                    <a:pt x="87" y="42"/>
                  </a:lnTo>
                  <a:lnTo>
                    <a:pt x="50" y="77"/>
                  </a:lnTo>
                  <a:lnTo>
                    <a:pt x="32" y="78"/>
                  </a:lnTo>
                  <a:lnTo>
                    <a:pt x="10" y="9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61" name="Freeform 126"/>
            <p:cNvSpPr>
              <a:spLocks/>
            </p:cNvSpPr>
            <p:nvPr/>
          </p:nvSpPr>
          <p:spPr bwMode="ltGray">
            <a:xfrm>
              <a:off x="1595112" y="5167834"/>
              <a:ext cx="195980" cy="200591"/>
            </a:xfrm>
            <a:custGeom>
              <a:avLst/>
              <a:gdLst>
                <a:gd name="T0" fmla="*/ 103 w 103"/>
                <a:gd name="T1" fmla="*/ 6 h 105"/>
                <a:gd name="T2" fmla="*/ 89 w 103"/>
                <a:gd name="T3" fmla="*/ 4 h 105"/>
                <a:gd name="T4" fmla="*/ 65 w 103"/>
                <a:gd name="T5" fmla="*/ 12 h 105"/>
                <a:gd name="T6" fmla="*/ 25 w 103"/>
                <a:gd name="T7" fmla="*/ 0 h 105"/>
                <a:gd name="T8" fmla="*/ 23 w 103"/>
                <a:gd name="T9" fmla="*/ 0 h 105"/>
                <a:gd name="T10" fmla="*/ 7 w 103"/>
                <a:gd name="T11" fmla="*/ 0 h 105"/>
                <a:gd name="T12" fmla="*/ 0 w 103"/>
                <a:gd name="T13" fmla="*/ 4 h 105"/>
                <a:gd name="T14" fmla="*/ 4 w 103"/>
                <a:gd name="T15" fmla="*/ 6 h 105"/>
                <a:gd name="T16" fmla="*/ 14 w 103"/>
                <a:gd name="T17" fmla="*/ 29 h 105"/>
                <a:gd name="T18" fmla="*/ 0 w 103"/>
                <a:gd name="T19" fmla="*/ 50 h 105"/>
                <a:gd name="T20" fmla="*/ 0 w 103"/>
                <a:gd name="T21" fmla="*/ 62 h 105"/>
                <a:gd name="T22" fmla="*/ 4 w 103"/>
                <a:gd name="T23" fmla="*/ 62 h 105"/>
                <a:gd name="T24" fmla="*/ 46 w 103"/>
                <a:gd name="T25" fmla="*/ 84 h 105"/>
                <a:gd name="T26" fmla="*/ 52 w 103"/>
                <a:gd name="T27" fmla="*/ 94 h 105"/>
                <a:gd name="T28" fmla="*/ 71 w 103"/>
                <a:gd name="T29" fmla="*/ 105 h 105"/>
                <a:gd name="T30" fmla="*/ 69 w 103"/>
                <a:gd name="T31" fmla="*/ 104 h 105"/>
                <a:gd name="T32" fmla="*/ 82 w 103"/>
                <a:gd name="T33" fmla="*/ 80 h 105"/>
                <a:gd name="T34" fmla="*/ 87 w 103"/>
                <a:gd name="T35" fmla="*/ 80 h 105"/>
                <a:gd name="T36" fmla="*/ 99 w 103"/>
                <a:gd name="T37" fmla="*/ 70 h 105"/>
                <a:gd name="T38" fmla="*/ 99 w 103"/>
                <a:gd name="T39" fmla="*/ 72 h 105"/>
                <a:gd name="T40" fmla="*/ 91 w 103"/>
                <a:gd name="T41" fmla="*/ 60 h 105"/>
                <a:gd name="T42" fmla="*/ 91 w 103"/>
                <a:gd name="T43" fmla="*/ 20 h 105"/>
                <a:gd name="T44" fmla="*/ 103 w 103"/>
                <a:gd name="T45" fmla="*/ 6 h 10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3"/>
                <a:gd name="T70" fmla="*/ 0 h 105"/>
                <a:gd name="T71" fmla="*/ 103 w 103"/>
                <a:gd name="T72" fmla="*/ 105 h 105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3" h="105">
                  <a:moveTo>
                    <a:pt x="103" y="6"/>
                  </a:moveTo>
                  <a:lnTo>
                    <a:pt x="89" y="4"/>
                  </a:lnTo>
                  <a:lnTo>
                    <a:pt x="65" y="12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4"/>
                  </a:lnTo>
                  <a:lnTo>
                    <a:pt x="4" y="6"/>
                  </a:lnTo>
                  <a:lnTo>
                    <a:pt x="14" y="29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4" y="62"/>
                  </a:lnTo>
                  <a:lnTo>
                    <a:pt x="46" y="84"/>
                  </a:lnTo>
                  <a:lnTo>
                    <a:pt x="52" y="94"/>
                  </a:lnTo>
                  <a:lnTo>
                    <a:pt x="71" y="105"/>
                  </a:lnTo>
                  <a:lnTo>
                    <a:pt x="69" y="104"/>
                  </a:lnTo>
                  <a:lnTo>
                    <a:pt x="82" y="80"/>
                  </a:lnTo>
                  <a:lnTo>
                    <a:pt x="87" y="80"/>
                  </a:lnTo>
                  <a:lnTo>
                    <a:pt x="99" y="70"/>
                  </a:lnTo>
                  <a:lnTo>
                    <a:pt x="99" y="72"/>
                  </a:lnTo>
                  <a:lnTo>
                    <a:pt x="91" y="60"/>
                  </a:lnTo>
                  <a:lnTo>
                    <a:pt x="91" y="20"/>
                  </a:lnTo>
                  <a:lnTo>
                    <a:pt x="103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62" name="Freeform 127"/>
            <p:cNvSpPr>
              <a:spLocks/>
            </p:cNvSpPr>
            <p:nvPr/>
          </p:nvSpPr>
          <p:spPr bwMode="ltGray">
            <a:xfrm>
              <a:off x="1495200" y="5180570"/>
              <a:ext cx="126810" cy="117807"/>
            </a:xfrm>
            <a:custGeom>
              <a:avLst/>
              <a:gdLst>
                <a:gd name="T0" fmla="*/ 53 w 66"/>
                <a:gd name="T1" fmla="*/ 0 h 61"/>
                <a:gd name="T2" fmla="*/ 58 w 66"/>
                <a:gd name="T3" fmla="*/ 1 h 61"/>
                <a:gd name="T4" fmla="*/ 66 w 66"/>
                <a:gd name="T5" fmla="*/ 23 h 61"/>
                <a:gd name="T6" fmla="*/ 53 w 66"/>
                <a:gd name="T7" fmla="*/ 45 h 61"/>
                <a:gd name="T8" fmla="*/ 53 w 66"/>
                <a:gd name="T9" fmla="*/ 57 h 61"/>
                <a:gd name="T10" fmla="*/ 26 w 66"/>
                <a:gd name="T11" fmla="*/ 57 h 61"/>
                <a:gd name="T12" fmla="*/ 9 w 66"/>
                <a:gd name="T13" fmla="*/ 58 h 61"/>
                <a:gd name="T14" fmla="*/ 0 w 66"/>
                <a:gd name="T15" fmla="*/ 61 h 61"/>
                <a:gd name="T16" fmla="*/ 2 w 66"/>
                <a:gd name="T17" fmla="*/ 40 h 61"/>
                <a:gd name="T18" fmla="*/ 9 w 66"/>
                <a:gd name="T19" fmla="*/ 32 h 61"/>
                <a:gd name="T20" fmla="*/ 19 w 66"/>
                <a:gd name="T21" fmla="*/ 21 h 61"/>
                <a:gd name="T22" fmla="*/ 13 w 66"/>
                <a:gd name="T23" fmla="*/ 15 h 61"/>
                <a:gd name="T24" fmla="*/ 14 w 66"/>
                <a:gd name="T25" fmla="*/ 4 h 61"/>
                <a:gd name="T26" fmla="*/ 15 w 66"/>
                <a:gd name="T27" fmla="*/ 4 h 61"/>
                <a:gd name="T28" fmla="*/ 27 w 66"/>
                <a:gd name="T29" fmla="*/ 5 h 61"/>
                <a:gd name="T30" fmla="*/ 53 w 66"/>
                <a:gd name="T31" fmla="*/ 0 h 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6"/>
                <a:gd name="T49" fmla="*/ 0 h 61"/>
                <a:gd name="T50" fmla="*/ 66 w 66"/>
                <a:gd name="T51" fmla="*/ 61 h 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6" h="61">
                  <a:moveTo>
                    <a:pt x="53" y="0"/>
                  </a:moveTo>
                  <a:lnTo>
                    <a:pt x="58" y="1"/>
                  </a:lnTo>
                  <a:lnTo>
                    <a:pt x="66" y="23"/>
                  </a:lnTo>
                  <a:lnTo>
                    <a:pt x="53" y="45"/>
                  </a:lnTo>
                  <a:lnTo>
                    <a:pt x="53" y="57"/>
                  </a:lnTo>
                  <a:lnTo>
                    <a:pt x="26" y="57"/>
                  </a:lnTo>
                  <a:lnTo>
                    <a:pt x="9" y="58"/>
                  </a:lnTo>
                  <a:lnTo>
                    <a:pt x="0" y="61"/>
                  </a:lnTo>
                  <a:lnTo>
                    <a:pt x="2" y="40"/>
                  </a:lnTo>
                  <a:lnTo>
                    <a:pt x="9" y="32"/>
                  </a:lnTo>
                  <a:lnTo>
                    <a:pt x="19" y="21"/>
                  </a:lnTo>
                  <a:lnTo>
                    <a:pt x="13" y="15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27" y="5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63" name="Freeform 128"/>
            <p:cNvSpPr>
              <a:spLocks/>
            </p:cNvSpPr>
            <p:nvPr/>
          </p:nvSpPr>
          <p:spPr bwMode="ltGray">
            <a:xfrm>
              <a:off x="1126295" y="5034106"/>
              <a:ext cx="311262" cy="175119"/>
            </a:xfrm>
            <a:custGeom>
              <a:avLst/>
              <a:gdLst>
                <a:gd name="T0" fmla="*/ 103 w 162"/>
                <a:gd name="T1" fmla="*/ 0 h 91"/>
                <a:gd name="T2" fmla="*/ 113 w 162"/>
                <a:gd name="T3" fmla="*/ 10 h 91"/>
                <a:gd name="T4" fmla="*/ 113 w 162"/>
                <a:gd name="T5" fmla="*/ 23 h 91"/>
                <a:gd name="T6" fmla="*/ 131 w 162"/>
                <a:gd name="T7" fmla="*/ 31 h 91"/>
                <a:gd name="T8" fmla="*/ 162 w 162"/>
                <a:gd name="T9" fmla="*/ 65 h 91"/>
                <a:gd name="T10" fmla="*/ 104 w 162"/>
                <a:gd name="T11" fmla="*/ 69 h 91"/>
                <a:gd name="T12" fmla="*/ 100 w 162"/>
                <a:gd name="T13" fmla="*/ 75 h 91"/>
                <a:gd name="T14" fmla="*/ 76 w 162"/>
                <a:gd name="T15" fmla="*/ 73 h 91"/>
                <a:gd name="T16" fmla="*/ 68 w 162"/>
                <a:gd name="T17" fmla="*/ 66 h 91"/>
                <a:gd name="T18" fmla="*/ 62 w 162"/>
                <a:gd name="T19" fmla="*/ 65 h 91"/>
                <a:gd name="T20" fmla="*/ 51 w 162"/>
                <a:gd name="T21" fmla="*/ 82 h 91"/>
                <a:gd name="T22" fmla="*/ 26 w 162"/>
                <a:gd name="T23" fmla="*/ 86 h 91"/>
                <a:gd name="T24" fmla="*/ 20 w 162"/>
                <a:gd name="T25" fmla="*/ 91 h 91"/>
                <a:gd name="T26" fmla="*/ 2 w 162"/>
                <a:gd name="T27" fmla="*/ 69 h 91"/>
                <a:gd name="T28" fmla="*/ 0 w 162"/>
                <a:gd name="T29" fmla="*/ 60 h 91"/>
                <a:gd name="T30" fmla="*/ 10 w 162"/>
                <a:gd name="T31" fmla="*/ 41 h 91"/>
                <a:gd name="T32" fmla="*/ 10 w 162"/>
                <a:gd name="T33" fmla="*/ 40 h 91"/>
                <a:gd name="T34" fmla="*/ 50 w 162"/>
                <a:gd name="T35" fmla="*/ 32 h 91"/>
                <a:gd name="T36" fmla="*/ 58 w 162"/>
                <a:gd name="T37" fmla="*/ 26 h 91"/>
                <a:gd name="T38" fmla="*/ 55 w 162"/>
                <a:gd name="T39" fmla="*/ 23 h 91"/>
                <a:gd name="T40" fmla="*/ 75 w 162"/>
                <a:gd name="T41" fmla="*/ 20 h 91"/>
                <a:gd name="T42" fmla="*/ 92 w 162"/>
                <a:gd name="T43" fmla="*/ 2 h 91"/>
                <a:gd name="T44" fmla="*/ 103 w 162"/>
                <a:gd name="T45" fmla="*/ 0 h 9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2"/>
                <a:gd name="T70" fmla="*/ 0 h 91"/>
                <a:gd name="T71" fmla="*/ 162 w 162"/>
                <a:gd name="T72" fmla="*/ 91 h 9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2" h="91">
                  <a:moveTo>
                    <a:pt x="103" y="0"/>
                  </a:moveTo>
                  <a:lnTo>
                    <a:pt x="113" y="10"/>
                  </a:lnTo>
                  <a:lnTo>
                    <a:pt x="113" y="23"/>
                  </a:lnTo>
                  <a:lnTo>
                    <a:pt x="131" y="31"/>
                  </a:lnTo>
                  <a:lnTo>
                    <a:pt x="162" y="65"/>
                  </a:lnTo>
                  <a:lnTo>
                    <a:pt x="104" y="69"/>
                  </a:lnTo>
                  <a:lnTo>
                    <a:pt x="100" y="75"/>
                  </a:lnTo>
                  <a:lnTo>
                    <a:pt x="76" y="73"/>
                  </a:lnTo>
                  <a:lnTo>
                    <a:pt x="68" y="66"/>
                  </a:lnTo>
                  <a:lnTo>
                    <a:pt x="62" y="65"/>
                  </a:lnTo>
                  <a:lnTo>
                    <a:pt x="51" y="82"/>
                  </a:lnTo>
                  <a:lnTo>
                    <a:pt x="26" y="86"/>
                  </a:lnTo>
                  <a:lnTo>
                    <a:pt x="20" y="91"/>
                  </a:lnTo>
                  <a:lnTo>
                    <a:pt x="2" y="69"/>
                  </a:lnTo>
                  <a:lnTo>
                    <a:pt x="0" y="60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50" y="32"/>
                  </a:lnTo>
                  <a:lnTo>
                    <a:pt x="58" y="26"/>
                  </a:lnTo>
                  <a:lnTo>
                    <a:pt x="55" y="23"/>
                  </a:lnTo>
                  <a:lnTo>
                    <a:pt x="75" y="20"/>
                  </a:lnTo>
                  <a:lnTo>
                    <a:pt x="92" y="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64" name="Freeform 129"/>
            <p:cNvSpPr>
              <a:spLocks/>
            </p:cNvSpPr>
            <p:nvPr/>
          </p:nvSpPr>
          <p:spPr bwMode="ltGray">
            <a:xfrm>
              <a:off x="1095553" y="4747546"/>
              <a:ext cx="265149" cy="366160"/>
            </a:xfrm>
            <a:custGeom>
              <a:avLst/>
              <a:gdLst>
                <a:gd name="T0" fmla="*/ 20 w 135"/>
                <a:gd name="T1" fmla="*/ 4 h 191"/>
                <a:gd name="T2" fmla="*/ 20 w 135"/>
                <a:gd name="T3" fmla="*/ 21 h 191"/>
                <a:gd name="T4" fmla="*/ 32 w 135"/>
                <a:gd name="T5" fmla="*/ 34 h 191"/>
                <a:gd name="T6" fmla="*/ 24 w 135"/>
                <a:gd name="T7" fmla="*/ 75 h 191"/>
                <a:gd name="T8" fmla="*/ 0 w 135"/>
                <a:gd name="T9" fmla="*/ 108 h 191"/>
                <a:gd name="T10" fmla="*/ 0 w 135"/>
                <a:gd name="T11" fmla="*/ 116 h 191"/>
                <a:gd name="T12" fmla="*/ 7 w 135"/>
                <a:gd name="T13" fmla="*/ 123 h 191"/>
                <a:gd name="T14" fmla="*/ 14 w 135"/>
                <a:gd name="T15" fmla="*/ 126 h 191"/>
                <a:gd name="T16" fmla="*/ 15 w 135"/>
                <a:gd name="T17" fmla="*/ 126 h 191"/>
                <a:gd name="T18" fmla="*/ 24 w 135"/>
                <a:gd name="T19" fmla="*/ 158 h 191"/>
                <a:gd name="T20" fmla="*/ 13 w 135"/>
                <a:gd name="T21" fmla="*/ 159 h 191"/>
                <a:gd name="T22" fmla="*/ 7 w 135"/>
                <a:gd name="T23" fmla="*/ 167 h 191"/>
                <a:gd name="T24" fmla="*/ 20 w 135"/>
                <a:gd name="T25" fmla="*/ 177 h 191"/>
                <a:gd name="T26" fmla="*/ 24 w 135"/>
                <a:gd name="T27" fmla="*/ 191 h 191"/>
                <a:gd name="T28" fmla="*/ 63 w 135"/>
                <a:gd name="T29" fmla="*/ 183 h 191"/>
                <a:gd name="T30" fmla="*/ 71 w 135"/>
                <a:gd name="T31" fmla="*/ 177 h 191"/>
                <a:gd name="T32" fmla="*/ 69 w 135"/>
                <a:gd name="T33" fmla="*/ 173 h 191"/>
                <a:gd name="T34" fmla="*/ 90 w 135"/>
                <a:gd name="T35" fmla="*/ 170 h 191"/>
                <a:gd name="T36" fmla="*/ 106 w 135"/>
                <a:gd name="T37" fmla="*/ 151 h 191"/>
                <a:gd name="T38" fmla="*/ 118 w 135"/>
                <a:gd name="T39" fmla="*/ 149 h 191"/>
                <a:gd name="T40" fmla="*/ 119 w 135"/>
                <a:gd name="T41" fmla="*/ 143 h 191"/>
                <a:gd name="T42" fmla="*/ 107 w 135"/>
                <a:gd name="T43" fmla="*/ 124 h 191"/>
                <a:gd name="T44" fmla="*/ 121 w 135"/>
                <a:gd name="T45" fmla="*/ 91 h 191"/>
                <a:gd name="T46" fmla="*/ 133 w 135"/>
                <a:gd name="T47" fmla="*/ 91 h 191"/>
                <a:gd name="T48" fmla="*/ 135 w 135"/>
                <a:gd name="T49" fmla="*/ 89 h 191"/>
                <a:gd name="T50" fmla="*/ 135 w 135"/>
                <a:gd name="T51" fmla="*/ 47 h 191"/>
                <a:gd name="T52" fmla="*/ 33 w 135"/>
                <a:gd name="T53" fmla="*/ 0 h 191"/>
                <a:gd name="T54" fmla="*/ 20 w 135"/>
                <a:gd name="T55" fmla="*/ 4 h 19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5"/>
                <a:gd name="T85" fmla="*/ 0 h 191"/>
                <a:gd name="T86" fmla="*/ 135 w 135"/>
                <a:gd name="T87" fmla="*/ 191 h 19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5" h="191">
                  <a:moveTo>
                    <a:pt x="20" y="4"/>
                  </a:moveTo>
                  <a:lnTo>
                    <a:pt x="20" y="21"/>
                  </a:lnTo>
                  <a:lnTo>
                    <a:pt x="32" y="34"/>
                  </a:lnTo>
                  <a:lnTo>
                    <a:pt x="24" y="75"/>
                  </a:lnTo>
                  <a:lnTo>
                    <a:pt x="0" y="108"/>
                  </a:lnTo>
                  <a:lnTo>
                    <a:pt x="0" y="116"/>
                  </a:lnTo>
                  <a:lnTo>
                    <a:pt x="7" y="123"/>
                  </a:lnTo>
                  <a:lnTo>
                    <a:pt x="14" y="126"/>
                  </a:lnTo>
                  <a:lnTo>
                    <a:pt x="15" y="126"/>
                  </a:lnTo>
                  <a:lnTo>
                    <a:pt x="24" y="158"/>
                  </a:lnTo>
                  <a:lnTo>
                    <a:pt x="13" y="159"/>
                  </a:lnTo>
                  <a:lnTo>
                    <a:pt x="7" y="167"/>
                  </a:lnTo>
                  <a:lnTo>
                    <a:pt x="20" y="177"/>
                  </a:lnTo>
                  <a:lnTo>
                    <a:pt x="24" y="191"/>
                  </a:lnTo>
                  <a:lnTo>
                    <a:pt x="63" y="183"/>
                  </a:lnTo>
                  <a:lnTo>
                    <a:pt x="71" y="177"/>
                  </a:lnTo>
                  <a:lnTo>
                    <a:pt x="69" y="173"/>
                  </a:lnTo>
                  <a:lnTo>
                    <a:pt x="90" y="170"/>
                  </a:lnTo>
                  <a:lnTo>
                    <a:pt x="106" y="151"/>
                  </a:lnTo>
                  <a:lnTo>
                    <a:pt x="118" y="149"/>
                  </a:lnTo>
                  <a:lnTo>
                    <a:pt x="119" y="143"/>
                  </a:lnTo>
                  <a:lnTo>
                    <a:pt x="107" y="124"/>
                  </a:lnTo>
                  <a:lnTo>
                    <a:pt x="121" y="91"/>
                  </a:lnTo>
                  <a:lnTo>
                    <a:pt x="133" y="91"/>
                  </a:lnTo>
                  <a:lnTo>
                    <a:pt x="135" y="89"/>
                  </a:lnTo>
                  <a:lnTo>
                    <a:pt x="135" y="47"/>
                  </a:lnTo>
                  <a:lnTo>
                    <a:pt x="33" y="0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65" name="Freeform 130"/>
            <p:cNvSpPr>
              <a:spLocks/>
            </p:cNvSpPr>
            <p:nvPr/>
          </p:nvSpPr>
          <p:spPr bwMode="ltGray">
            <a:xfrm>
              <a:off x="776603" y="4741178"/>
              <a:ext cx="384276" cy="267456"/>
            </a:xfrm>
            <a:custGeom>
              <a:avLst/>
              <a:gdLst>
                <a:gd name="T0" fmla="*/ 170 w 202"/>
                <a:gd name="T1" fmla="*/ 116 h 140"/>
                <a:gd name="T2" fmla="*/ 169 w 202"/>
                <a:gd name="T3" fmla="*/ 110 h 140"/>
                <a:gd name="T4" fmla="*/ 193 w 202"/>
                <a:gd name="T5" fmla="*/ 76 h 140"/>
                <a:gd name="T6" fmla="*/ 202 w 202"/>
                <a:gd name="T7" fmla="*/ 38 h 140"/>
                <a:gd name="T8" fmla="*/ 189 w 202"/>
                <a:gd name="T9" fmla="*/ 25 h 140"/>
                <a:gd name="T10" fmla="*/ 189 w 202"/>
                <a:gd name="T11" fmla="*/ 6 h 140"/>
                <a:gd name="T12" fmla="*/ 177 w 202"/>
                <a:gd name="T13" fmla="*/ 0 h 140"/>
                <a:gd name="T14" fmla="*/ 148 w 202"/>
                <a:gd name="T15" fmla="*/ 0 h 140"/>
                <a:gd name="T16" fmla="*/ 68 w 202"/>
                <a:gd name="T17" fmla="*/ 48 h 140"/>
                <a:gd name="T18" fmla="*/ 51 w 202"/>
                <a:gd name="T19" fmla="*/ 52 h 140"/>
                <a:gd name="T20" fmla="*/ 51 w 202"/>
                <a:gd name="T21" fmla="*/ 88 h 140"/>
                <a:gd name="T22" fmla="*/ 45 w 202"/>
                <a:gd name="T23" fmla="*/ 93 h 140"/>
                <a:gd name="T24" fmla="*/ 0 w 202"/>
                <a:gd name="T25" fmla="*/ 101 h 140"/>
                <a:gd name="T26" fmla="*/ 2 w 202"/>
                <a:gd name="T27" fmla="*/ 114 h 140"/>
                <a:gd name="T28" fmla="*/ 16 w 202"/>
                <a:gd name="T29" fmla="*/ 127 h 140"/>
                <a:gd name="T30" fmla="*/ 24 w 202"/>
                <a:gd name="T31" fmla="*/ 127 h 140"/>
                <a:gd name="T32" fmla="*/ 28 w 202"/>
                <a:gd name="T33" fmla="*/ 136 h 140"/>
                <a:gd name="T34" fmla="*/ 30 w 202"/>
                <a:gd name="T35" fmla="*/ 133 h 140"/>
                <a:gd name="T36" fmla="*/ 35 w 202"/>
                <a:gd name="T37" fmla="*/ 133 h 140"/>
                <a:gd name="T38" fmla="*/ 44 w 202"/>
                <a:gd name="T39" fmla="*/ 140 h 140"/>
                <a:gd name="T40" fmla="*/ 44 w 202"/>
                <a:gd name="T41" fmla="*/ 139 h 140"/>
                <a:gd name="T42" fmla="*/ 45 w 202"/>
                <a:gd name="T43" fmla="*/ 128 h 140"/>
                <a:gd name="T44" fmla="*/ 58 w 202"/>
                <a:gd name="T45" fmla="*/ 117 h 140"/>
                <a:gd name="T46" fmla="*/ 69 w 202"/>
                <a:gd name="T47" fmla="*/ 116 h 140"/>
                <a:gd name="T48" fmla="*/ 88 w 202"/>
                <a:gd name="T49" fmla="*/ 126 h 140"/>
                <a:gd name="T50" fmla="*/ 98 w 202"/>
                <a:gd name="T51" fmla="*/ 120 h 140"/>
                <a:gd name="T52" fmla="*/ 116 w 202"/>
                <a:gd name="T53" fmla="*/ 127 h 140"/>
                <a:gd name="T54" fmla="*/ 132 w 202"/>
                <a:gd name="T55" fmla="*/ 120 h 140"/>
                <a:gd name="T56" fmla="*/ 153 w 202"/>
                <a:gd name="T57" fmla="*/ 123 h 140"/>
                <a:gd name="T58" fmla="*/ 166 w 202"/>
                <a:gd name="T59" fmla="*/ 116 h 140"/>
                <a:gd name="T60" fmla="*/ 170 w 202"/>
                <a:gd name="T61" fmla="*/ 116 h 14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02"/>
                <a:gd name="T94" fmla="*/ 0 h 140"/>
                <a:gd name="T95" fmla="*/ 202 w 202"/>
                <a:gd name="T96" fmla="*/ 140 h 14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02" h="140">
                  <a:moveTo>
                    <a:pt x="170" y="116"/>
                  </a:moveTo>
                  <a:lnTo>
                    <a:pt x="169" y="110"/>
                  </a:lnTo>
                  <a:lnTo>
                    <a:pt x="193" y="76"/>
                  </a:lnTo>
                  <a:lnTo>
                    <a:pt x="202" y="38"/>
                  </a:lnTo>
                  <a:lnTo>
                    <a:pt x="189" y="25"/>
                  </a:lnTo>
                  <a:lnTo>
                    <a:pt x="189" y="6"/>
                  </a:lnTo>
                  <a:lnTo>
                    <a:pt x="177" y="0"/>
                  </a:lnTo>
                  <a:lnTo>
                    <a:pt x="148" y="0"/>
                  </a:lnTo>
                  <a:lnTo>
                    <a:pt x="68" y="48"/>
                  </a:lnTo>
                  <a:lnTo>
                    <a:pt x="51" y="52"/>
                  </a:lnTo>
                  <a:lnTo>
                    <a:pt x="51" y="88"/>
                  </a:lnTo>
                  <a:lnTo>
                    <a:pt x="45" y="93"/>
                  </a:lnTo>
                  <a:lnTo>
                    <a:pt x="0" y="101"/>
                  </a:lnTo>
                  <a:lnTo>
                    <a:pt x="2" y="114"/>
                  </a:lnTo>
                  <a:lnTo>
                    <a:pt x="16" y="127"/>
                  </a:lnTo>
                  <a:lnTo>
                    <a:pt x="24" y="127"/>
                  </a:lnTo>
                  <a:lnTo>
                    <a:pt x="28" y="136"/>
                  </a:lnTo>
                  <a:lnTo>
                    <a:pt x="30" y="133"/>
                  </a:lnTo>
                  <a:lnTo>
                    <a:pt x="35" y="133"/>
                  </a:lnTo>
                  <a:lnTo>
                    <a:pt x="44" y="140"/>
                  </a:lnTo>
                  <a:lnTo>
                    <a:pt x="44" y="139"/>
                  </a:lnTo>
                  <a:lnTo>
                    <a:pt x="45" y="128"/>
                  </a:lnTo>
                  <a:lnTo>
                    <a:pt x="58" y="117"/>
                  </a:lnTo>
                  <a:lnTo>
                    <a:pt x="69" y="116"/>
                  </a:lnTo>
                  <a:lnTo>
                    <a:pt x="88" y="126"/>
                  </a:lnTo>
                  <a:lnTo>
                    <a:pt x="98" y="120"/>
                  </a:lnTo>
                  <a:lnTo>
                    <a:pt x="116" y="127"/>
                  </a:lnTo>
                  <a:lnTo>
                    <a:pt x="132" y="120"/>
                  </a:lnTo>
                  <a:lnTo>
                    <a:pt x="153" y="123"/>
                  </a:lnTo>
                  <a:lnTo>
                    <a:pt x="166" y="116"/>
                  </a:lnTo>
                  <a:lnTo>
                    <a:pt x="170" y="11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66" name="Freeform 131"/>
            <p:cNvSpPr>
              <a:spLocks/>
            </p:cNvSpPr>
            <p:nvPr/>
          </p:nvSpPr>
          <p:spPr bwMode="ltGray">
            <a:xfrm>
              <a:off x="484553" y="4706152"/>
              <a:ext cx="395806" cy="340690"/>
            </a:xfrm>
            <a:custGeom>
              <a:avLst/>
              <a:gdLst>
                <a:gd name="T0" fmla="*/ 90 w 206"/>
                <a:gd name="T1" fmla="*/ 0 h 179"/>
                <a:gd name="T2" fmla="*/ 164 w 206"/>
                <a:gd name="T3" fmla="*/ 45 h 179"/>
                <a:gd name="T4" fmla="*/ 174 w 206"/>
                <a:gd name="T5" fmla="*/ 55 h 179"/>
                <a:gd name="T6" fmla="*/ 192 w 206"/>
                <a:gd name="T7" fmla="*/ 62 h 179"/>
                <a:gd name="T8" fmla="*/ 193 w 206"/>
                <a:gd name="T9" fmla="*/ 73 h 179"/>
                <a:gd name="T10" fmla="*/ 205 w 206"/>
                <a:gd name="T11" fmla="*/ 70 h 179"/>
                <a:gd name="T12" fmla="*/ 206 w 206"/>
                <a:gd name="T13" fmla="*/ 70 h 179"/>
                <a:gd name="T14" fmla="*/ 206 w 206"/>
                <a:gd name="T15" fmla="*/ 107 h 179"/>
                <a:gd name="T16" fmla="*/ 200 w 206"/>
                <a:gd name="T17" fmla="*/ 113 h 179"/>
                <a:gd name="T18" fmla="*/ 155 w 206"/>
                <a:gd name="T19" fmla="*/ 122 h 179"/>
                <a:gd name="T20" fmla="*/ 143 w 206"/>
                <a:gd name="T21" fmla="*/ 124 h 179"/>
                <a:gd name="T22" fmla="*/ 122 w 206"/>
                <a:gd name="T23" fmla="*/ 140 h 179"/>
                <a:gd name="T24" fmla="*/ 105 w 206"/>
                <a:gd name="T25" fmla="*/ 141 h 179"/>
                <a:gd name="T26" fmla="*/ 89 w 206"/>
                <a:gd name="T27" fmla="*/ 162 h 179"/>
                <a:gd name="T28" fmla="*/ 87 w 206"/>
                <a:gd name="T29" fmla="*/ 176 h 179"/>
                <a:gd name="T30" fmla="*/ 76 w 206"/>
                <a:gd name="T31" fmla="*/ 178 h 179"/>
                <a:gd name="T32" fmla="*/ 72 w 206"/>
                <a:gd name="T33" fmla="*/ 174 h 179"/>
                <a:gd name="T34" fmla="*/ 61 w 206"/>
                <a:gd name="T35" fmla="*/ 178 h 179"/>
                <a:gd name="T36" fmla="*/ 52 w 206"/>
                <a:gd name="T37" fmla="*/ 179 h 179"/>
                <a:gd name="T38" fmla="*/ 37 w 206"/>
                <a:gd name="T39" fmla="*/ 151 h 179"/>
                <a:gd name="T40" fmla="*/ 16 w 206"/>
                <a:gd name="T41" fmla="*/ 156 h 179"/>
                <a:gd name="T42" fmla="*/ 8 w 206"/>
                <a:gd name="T43" fmla="*/ 155 h 179"/>
                <a:gd name="T44" fmla="*/ 9 w 206"/>
                <a:gd name="T45" fmla="*/ 153 h 179"/>
                <a:gd name="T46" fmla="*/ 0 w 206"/>
                <a:gd name="T47" fmla="*/ 125 h 179"/>
                <a:gd name="T48" fmla="*/ 9 w 206"/>
                <a:gd name="T49" fmla="*/ 112 h 179"/>
                <a:gd name="T50" fmla="*/ 16 w 206"/>
                <a:gd name="T51" fmla="*/ 120 h 179"/>
                <a:gd name="T52" fmla="*/ 28 w 206"/>
                <a:gd name="T53" fmla="*/ 116 h 179"/>
                <a:gd name="T54" fmla="*/ 82 w 206"/>
                <a:gd name="T55" fmla="*/ 116 h 179"/>
                <a:gd name="T56" fmla="*/ 68 w 206"/>
                <a:gd name="T57" fmla="*/ 0 h 179"/>
                <a:gd name="T58" fmla="*/ 90 w 206"/>
                <a:gd name="T59" fmla="*/ 0 h 17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6"/>
                <a:gd name="T91" fmla="*/ 0 h 179"/>
                <a:gd name="T92" fmla="*/ 206 w 206"/>
                <a:gd name="T93" fmla="*/ 179 h 17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6" h="179">
                  <a:moveTo>
                    <a:pt x="90" y="0"/>
                  </a:moveTo>
                  <a:lnTo>
                    <a:pt x="164" y="45"/>
                  </a:lnTo>
                  <a:lnTo>
                    <a:pt x="174" y="55"/>
                  </a:lnTo>
                  <a:lnTo>
                    <a:pt x="192" y="62"/>
                  </a:lnTo>
                  <a:lnTo>
                    <a:pt x="193" y="73"/>
                  </a:lnTo>
                  <a:lnTo>
                    <a:pt x="205" y="70"/>
                  </a:lnTo>
                  <a:lnTo>
                    <a:pt x="206" y="70"/>
                  </a:lnTo>
                  <a:lnTo>
                    <a:pt x="206" y="107"/>
                  </a:lnTo>
                  <a:lnTo>
                    <a:pt x="200" y="113"/>
                  </a:lnTo>
                  <a:lnTo>
                    <a:pt x="155" y="122"/>
                  </a:lnTo>
                  <a:lnTo>
                    <a:pt x="143" y="124"/>
                  </a:lnTo>
                  <a:lnTo>
                    <a:pt x="122" y="140"/>
                  </a:lnTo>
                  <a:lnTo>
                    <a:pt x="105" y="141"/>
                  </a:lnTo>
                  <a:lnTo>
                    <a:pt x="89" y="162"/>
                  </a:lnTo>
                  <a:lnTo>
                    <a:pt x="87" y="176"/>
                  </a:lnTo>
                  <a:lnTo>
                    <a:pt x="76" y="178"/>
                  </a:lnTo>
                  <a:lnTo>
                    <a:pt x="72" y="174"/>
                  </a:lnTo>
                  <a:lnTo>
                    <a:pt x="61" y="178"/>
                  </a:lnTo>
                  <a:lnTo>
                    <a:pt x="52" y="179"/>
                  </a:lnTo>
                  <a:lnTo>
                    <a:pt x="37" y="151"/>
                  </a:lnTo>
                  <a:lnTo>
                    <a:pt x="16" y="156"/>
                  </a:lnTo>
                  <a:lnTo>
                    <a:pt x="8" y="155"/>
                  </a:lnTo>
                  <a:lnTo>
                    <a:pt x="9" y="153"/>
                  </a:lnTo>
                  <a:lnTo>
                    <a:pt x="0" y="125"/>
                  </a:lnTo>
                  <a:lnTo>
                    <a:pt x="9" y="112"/>
                  </a:lnTo>
                  <a:lnTo>
                    <a:pt x="16" y="120"/>
                  </a:lnTo>
                  <a:lnTo>
                    <a:pt x="28" y="116"/>
                  </a:lnTo>
                  <a:lnTo>
                    <a:pt x="82" y="116"/>
                  </a:lnTo>
                  <a:lnTo>
                    <a:pt x="6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67" name="Freeform 132"/>
            <p:cNvSpPr>
              <a:spLocks/>
            </p:cNvSpPr>
            <p:nvPr/>
          </p:nvSpPr>
          <p:spPr bwMode="ltGray">
            <a:xfrm>
              <a:off x="357743" y="4655208"/>
              <a:ext cx="299735" cy="289746"/>
            </a:xfrm>
            <a:custGeom>
              <a:avLst/>
              <a:gdLst>
                <a:gd name="T0" fmla="*/ 0 w 156"/>
                <a:gd name="T1" fmla="*/ 75 h 151"/>
                <a:gd name="T2" fmla="*/ 6 w 156"/>
                <a:gd name="T3" fmla="*/ 71 h 151"/>
                <a:gd name="T4" fmla="*/ 52 w 156"/>
                <a:gd name="T5" fmla="*/ 71 h 151"/>
                <a:gd name="T6" fmla="*/ 51 w 156"/>
                <a:gd name="T7" fmla="*/ 52 h 151"/>
                <a:gd name="T8" fmla="*/ 65 w 156"/>
                <a:gd name="T9" fmla="*/ 42 h 151"/>
                <a:gd name="T10" fmla="*/ 66 w 156"/>
                <a:gd name="T11" fmla="*/ 13 h 151"/>
                <a:gd name="T12" fmla="*/ 107 w 156"/>
                <a:gd name="T13" fmla="*/ 13 h 151"/>
                <a:gd name="T14" fmla="*/ 107 w 156"/>
                <a:gd name="T15" fmla="*/ 0 h 151"/>
                <a:gd name="T16" fmla="*/ 156 w 156"/>
                <a:gd name="T17" fmla="*/ 27 h 151"/>
                <a:gd name="T18" fmla="*/ 133 w 156"/>
                <a:gd name="T19" fmla="*/ 27 h 151"/>
                <a:gd name="T20" fmla="*/ 147 w 156"/>
                <a:gd name="T21" fmla="*/ 142 h 151"/>
                <a:gd name="T22" fmla="*/ 92 w 156"/>
                <a:gd name="T23" fmla="*/ 142 h 151"/>
                <a:gd name="T24" fmla="*/ 80 w 156"/>
                <a:gd name="T25" fmla="*/ 147 h 151"/>
                <a:gd name="T26" fmla="*/ 73 w 156"/>
                <a:gd name="T27" fmla="*/ 139 h 151"/>
                <a:gd name="T28" fmla="*/ 62 w 156"/>
                <a:gd name="T29" fmla="*/ 151 h 151"/>
                <a:gd name="T30" fmla="*/ 48 w 156"/>
                <a:gd name="T31" fmla="*/ 139 h 151"/>
                <a:gd name="T32" fmla="*/ 30 w 156"/>
                <a:gd name="T33" fmla="*/ 128 h 151"/>
                <a:gd name="T34" fmla="*/ 11 w 156"/>
                <a:gd name="T35" fmla="*/ 129 h 151"/>
                <a:gd name="T36" fmla="*/ 6 w 156"/>
                <a:gd name="T37" fmla="*/ 135 h 151"/>
                <a:gd name="T38" fmla="*/ 13 w 156"/>
                <a:gd name="T39" fmla="*/ 107 h 151"/>
                <a:gd name="T40" fmla="*/ 6 w 156"/>
                <a:gd name="T41" fmla="*/ 95 h 151"/>
                <a:gd name="T42" fmla="*/ 9 w 156"/>
                <a:gd name="T43" fmla="*/ 84 h 151"/>
                <a:gd name="T44" fmla="*/ 0 w 156"/>
                <a:gd name="T45" fmla="*/ 75 h 1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6"/>
                <a:gd name="T70" fmla="*/ 0 h 151"/>
                <a:gd name="T71" fmla="*/ 156 w 156"/>
                <a:gd name="T72" fmla="*/ 151 h 15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6" h="151">
                  <a:moveTo>
                    <a:pt x="0" y="75"/>
                  </a:moveTo>
                  <a:lnTo>
                    <a:pt x="6" y="71"/>
                  </a:lnTo>
                  <a:lnTo>
                    <a:pt x="52" y="71"/>
                  </a:lnTo>
                  <a:lnTo>
                    <a:pt x="51" y="52"/>
                  </a:lnTo>
                  <a:lnTo>
                    <a:pt x="65" y="42"/>
                  </a:lnTo>
                  <a:lnTo>
                    <a:pt x="66" y="13"/>
                  </a:lnTo>
                  <a:lnTo>
                    <a:pt x="107" y="13"/>
                  </a:lnTo>
                  <a:lnTo>
                    <a:pt x="107" y="0"/>
                  </a:lnTo>
                  <a:lnTo>
                    <a:pt x="156" y="27"/>
                  </a:lnTo>
                  <a:lnTo>
                    <a:pt x="133" y="27"/>
                  </a:lnTo>
                  <a:lnTo>
                    <a:pt x="147" y="142"/>
                  </a:lnTo>
                  <a:lnTo>
                    <a:pt x="92" y="142"/>
                  </a:lnTo>
                  <a:lnTo>
                    <a:pt x="80" y="147"/>
                  </a:lnTo>
                  <a:lnTo>
                    <a:pt x="73" y="139"/>
                  </a:lnTo>
                  <a:lnTo>
                    <a:pt x="62" y="151"/>
                  </a:lnTo>
                  <a:lnTo>
                    <a:pt x="48" y="139"/>
                  </a:lnTo>
                  <a:lnTo>
                    <a:pt x="30" y="128"/>
                  </a:lnTo>
                  <a:lnTo>
                    <a:pt x="11" y="129"/>
                  </a:lnTo>
                  <a:lnTo>
                    <a:pt x="6" y="135"/>
                  </a:lnTo>
                  <a:lnTo>
                    <a:pt x="13" y="107"/>
                  </a:lnTo>
                  <a:lnTo>
                    <a:pt x="6" y="95"/>
                  </a:lnTo>
                  <a:lnTo>
                    <a:pt x="9" y="84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68" name="Freeform 133"/>
            <p:cNvSpPr>
              <a:spLocks/>
            </p:cNvSpPr>
            <p:nvPr/>
          </p:nvSpPr>
          <p:spPr bwMode="ltGray">
            <a:xfrm>
              <a:off x="361585" y="4639289"/>
              <a:ext cx="207509" cy="162383"/>
            </a:xfrm>
            <a:custGeom>
              <a:avLst/>
              <a:gdLst>
                <a:gd name="T0" fmla="*/ 0 w 109"/>
                <a:gd name="T1" fmla="*/ 83 h 84"/>
                <a:gd name="T2" fmla="*/ 6 w 109"/>
                <a:gd name="T3" fmla="*/ 79 h 84"/>
                <a:gd name="T4" fmla="*/ 53 w 109"/>
                <a:gd name="T5" fmla="*/ 79 h 84"/>
                <a:gd name="T6" fmla="*/ 50 w 109"/>
                <a:gd name="T7" fmla="*/ 61 h 84"/>
                <a:gd name="T8" fmla="*/ 66 w 109"/>
                <a:gd name="T9" fmla="*/ 51 h 84"/>
                <a:gd name="T10" fmla="*/ 67 w 109"/>
                <a:gd name="T11" fmla="*/ 21 h 84"/>
                <a:gd name="T12" fmla="*/ 108 w 109"/>
                <a:gd name="T13" fmla="*/ 21 h 84"/>
                <a:gd name="T14" fmla="*/ 108 w 109"/>
                <a:gd name="T15" fmla="*/ 7 h 84"/>
                <a:gd name="T16" fmla="*/ 109 w 109"/>
                <a:gd name="T17" fmla="*/ 6 h 84"/>
                <a:gd name="T18" fmla="*/ 108 w 109"/>
                <a:gd name="T19" fmla="*/ 0 h 84"/>
                <a:gd name="T20" fmla="*/ 55 w 109"/>
                <a:gd name="T21" fmla="*/ 0 h 84"/>
                <a:gd name="T22" fmla="*/ 53 w 109"/>
                <a:gd name="T23" fmla="*/ 0 h 84"/>
                <a:gd name="T24" fmla="*/ 42 w 109"/>
                <a:gd name="T25" fmla="*/ 14 h 84"/>
                <a:gd name="T26" fmla="*/ 34 w 109"/>
                <a:gd name="T27" fmla="*/ 21 h 84"/>
                <a:gd name="T28" fmla="*/ 25 w 109"/>
                <a:gd name="T29" fmla="*/ 40 h 84"/>
                <a:gd name="T30" fmla="*/ 1 w 109"/>
                <a:gd name="T31" fmla="*/ 71 h 84"/>
                <a:gd name="T32" fmla="*/ 0 w 109"/>
                <a:gd name="T33" fmla="*/ 84 h 84"/>
                <a:gd name="T34" fmla="*/ 0 w 109"/>
                <a:gd name="T35" fmla="*/ 83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9"/>
                <a:gd name="T55" fmla="*/ 0 h 84"/>
                <a:gd name="T56" fmla="*/ 109 w 109"/>
                <a:gd name="T57" fmla="*/ 84 h 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9" h="84">
                  <a:moveTo>
                    <a:pt x="0" y="83"/>
                  </a:moveTo>
                  <a:lnTo>
                    <a:pt x="6" y="79"/>
                  </a:lnTo>
                  <a:lnTo>
                    <a:pt x="53" y="79"/>
                  </a:lnTo>
                  <a:lnTo>
                    <a:pt x="50" y="61"/>
                  </a:lnTo>
                  <a:lnTo>
                    <a:pt x="66" y="51"/>
                  </a:lnTo>
                  <a:lnTo>
                    <a:pt x="67" y="21"/>
                  </a:lnTo>
                  <a:lnTo>
                    <a:pt x="108" y="21"/>
                  </a:lnTo>
                  <a:lnTo>
                    <a:pt x="108" y="7"/>
                  </a:lnTo>
                  <a:lnTo>
                    <a:pt x="109" y="6"/>
                  </a:lnTo>
                  <a:lnTo>
                    <a:pt x="108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2" y="14"/>
                  </a:lnTo>
                  <a:lnTo>
                    <a:pt x="34" y="21"/>
                  </a:lnTo>
                  <a:lnTo>
                    <a:pt x="25" y="40"/>
                  </a:lnTo>
                  <a:lnTo>
                    <a:pt x="1" y="71"/>
                  </a:lnTo>
                  <a:lnTo>
                    <a:pt x="0" y="84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69" name="Freeform 134"/>
            <p:cNvSpPr>
              <a:spLocks/>
            </p:cNvSpPr>
            <p:nvPr/>
          </p:nvSpPr>
          <p:spPr bwMode="ltGray">
            <a:xfrm>
              <a:off x="353899" y="4903561"/>
              <a:ext cx="149869" cy="95520"/>
            </a:xfrm>
            <a:custGeom>
              <a:avLst/>
              <a:gdLst>
                <a:gd name="T0" fmla="*/ 7 w 79"/>
                <a:gd name="T1" fmla="*/ 40 h 48"/>
                <a:gd name="T2" fmla="*/ 16 w 79"/>
                <a:gd name="T3" fmla="*/ 37 h 48"/>
                <a:gd name="T4" fmla="*/ 27 w 79"/>
                <a:gd name="T5" fmla="*/ 36 h 48"/>
                <a:gd name="T6" fmla="*/ 44 w 79"/>
                <a:gd name="T7" fmla="*/ 37 h 48"/>
                <a:gd name="T8" fmla="*/ 45 w 79"/>
                <a:gd name="T9" fmla="*/ 33 h 48"/>
                <a:gd name="T10" fmla="*/ 28 w 79"/>
                <a:gd name="T11" fmla="*/ 31 h 48"/>
                <a:gd name="T12" fmla="*/ 11 w 79"/>
                <a:gd name="T13" fmla="*/ 33 h 48"/>
                <a:gd name="T14" fmla="*/ 9 w 79"/>
                <a:gd name="T15" fmla="*/ 36 h 48"/>
                <a:gd name="T16" fmla="*/ 7 w 79"/>
                <a:gd name="T17" fmla="*/ 29 h 48"/>
                <a:gd name="T18" fmla="*/ 0 w 79"/>
                <a:gd name="T19" fmla="*/ 21 h 48"/>
                <a:gd name="T20" fmla="*/ 11 w 79"/>
                <a:gd name="T21" fmla="*/ 5 h 48"/>
                <a:gd name="T22" fmla="*/ 15 w 79"/>
                <a:gd name="T23" fmla="*/ 0 h 48"/>
                <a:gd name="T24" fmla="*/ 35 w 79"/>
                <a:gd name="T25" fmla="*/ 0 h 48"/>
                <a:gd name="T26" fmla="*/ 53 w 79"/>
                <a:gd name="T27" fmla="*/ 8 h 48"/>
                <a:gd name="T28" fmla="*/ 68 w 79"/>
                <a:gd name="T29" fmla="*/ 21 h 48"/>
                <a:gd name="T30" fmla="*/ 79 w 79"/>
                <a:gd name="T31" fmla="*/ 47 h 48"/>
                <a:gd name="T32" fmla="*/ 47 w 79"/>
                <a:gd name="T33" fmla="*/ 45 h 48"/>
                <a:gd name="T34" fmla="*/ 8 w 79"/>
                <a:gd name="T35" fmla="*/ 47 h 48"/>
                <a:gd name="T36" fmla="*/ 7 w 79"/>
                <a:gd name="T37" fmla="*/ 48 h 48"/>
                <a:gd name="T38" fmla="*/ 7 w 79"/>
                <a:gd name="T39" fmla="*/ 40 h 4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9"/>
                <a:gd name="T61" fmla="*/ 0 h 48"/>
                <a:gd name="T62" fmla="*/ 79 w 79"/>
                <a:gd name="T63" fmla="*/ 48 h 4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9" h="48">
                  <a:moveTo>
                    <a:pt x="7" y="40"/>
                  </a:moveTo>
                  <a:lnTo>
                    <a:pt x="16" y="37"/>
                  </a:lnTo>
                  <a:lnTo>
                    <a:pt x="27" y="36"/>
                  </a:lnTo>
                  <a:lnTo>
                    <a:pt x="44" y="37"/>
                  </a:lnTo>
                  <a:lnTo>
                    <a:pt x="45" y="33"/>
                  </a:lnTo>
                  <a:lnTo>
                    <a:pt x="28" y="31"/>
                  </a:lnTo>
                  <a:lnTo>
                    <a:pt x="11" y="33"/>
                  </a:lnTo>
                  <a:lnTo>
                    <a:pt x="9" y="36"/>
                  </a:lnTo>
                  <a:lnTo>
                    <a:pt x="7" y="29"/>
                  </a:lnTo>
                  <a:lnTo>
                    <a:pt x="0" y="21"/>
                  </a:lnTo>
                  <a:lnTo>
                    <a:pt x="11" y="5"/>
                  </a:lnTo>
                  <a:lnTo>
                    <a:pt x="15" y="0"/>
                  </a:lnTo>
                  <a:lnTo>
                    <a:pt x="35" y="0"/>
                  </a:lnTo>
                  <a:lnTo>
                    <a:pt x="53" y="8"/>
                  </a:lnTo>
                  <a:lnTo>
                    <a:pt x="68" y="21"/>
                  </a:lnTo>
                  <a:lnTo>
                    <a:pt x="79" y="47"/>
                  </a:lnTo>
                  <a:lnTo>
                    <a:pt x="47" y="45"/>
                  </a:lnTo>
                  <a:lnTo>
                    <a:pt x="8" y="47"/>
                  </a:lnTo>
                  <a:lnTo>
                    <a:pt x="7" y="48"/>
                  </a:lnTo>
                  <a:lnTo>
                    <a:pt x="7" y="4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70" name="Freeform 135"/>
            <p:cNvSpPr>
              <a:spLocks/>
            </p:cNvSpPr>
            <p:nvPr/>
          </p:nvSpPr>
          <p:spPr bwMode="ltGray">
            <a:xfrm>
              <a:off x="373114" y="4992713"/>
              <a:ext cx="73011" cy="44576"/>
            </a:xfrm>
            <a:custGeom>
              <a:avLst/>
              <a:gdLst>
                <a:gd name="T0" fmla="*/ 21 w 38"/>
                <a:gd name="T1" fmla="*/ 23 h 23"/>
                <a:gd name="T2" fmla="*/ 36 w 38"/>
                <a:gd name="T3" fmla="*/ 12 h 23"/>
                <a:gd name="T4" fmla="*/ 38 w 38"/>
                <a:gd name="T5" fmla="*/ 0 h 23"/>
                <a:gd name="T6" fmla="*/ 0 w 38"/>
                <a:gd name="T7" fmla="*/ 4 h 23"/>
                <a:gd name="T8" fmla="*/ 0 w 38"/>
                <a:gd name="T9" fmla="*/ 5 h 23"/>
                <a:gd name="T10" fmla="*/ 14 w 38"/>
                <a:gd name="T11" fmla="*/ 12 h 23"/>
                <a:gd name="T12" fmla="*/ 14 w 38"/>
                <a:gd name="T13" fmla="*/ 18 h 23"/>
                <a:gd name="T14" fmla="*/ 21 w 38"/>
                <a:gd name="T15" fmla="*/ 23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"/>
                <a:gd name="T25" fmla="*/ 0 h 23"/>
                <a:gd name="T26" fmla="*/ 38 w 38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" h="23">
                  <a:moveTo>
                    <a:pt x="21" y="23"/>
                  </a:moveTo>
                  <a:lnTo>
                    <a:pt x="36" y="12"/>
                  </a:lnTo>
                  <a:lnTo>
                    <a:pt x="3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14" y="12"/>
                  </a:lnTo>
                  <a:lnTo>
                    <a:pt x="14" y="18"/>
                  </a:lnTo>
                  <a:lnTo>
                    <a:pt x="21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71" name="Freeform 136"/>
            <p:cNvSpPr>
              <a:spLocks/>
            </p:cNvSpPr>
            <p:nvPr/>
          </p:nvSpPr>
          <p:spPr bwMode="ltGray">
            <a:xfrm>
              <a:off x="415383" y="4992713"/>
              <a:ext cx="176767" cy="117809"/>
            </a:xfrm>
            <a:custGeom>
              <a:avLst/>
              <a:gdLst>
                <a:gd name="T0" fmla="*/ 82 w 92"/>
                <a:gd name="T1" fmla="*/ 59 h 63"/>
                <a:gd name="T2" fmla="*/ 87 w 92"/>
                <a:gd name="T3" fmla="*/ 55 h 63"/>
                <a:gd name="T4" fmla="*/ 85 w 92"/>
                <a:gd name="T5" fmla="*/ 51 h 63"/>
                <a:gd name="T6" fmla="*/ 92 w 92"/>
                <a:gd name="T7" fmla="*/ 48 h 63"/>
                <a:gd name="T8" fmla="*/ 85 w 92"/>
                <a:gd name="T9" fmla="*/ 35 h 63"/>
                <a:gd name="T10" fmla="*/ 89 w 92"/>
                <a:gd name="T11" fmla="*/ 29 h 63"/>
                <a:gd name="T12" fmla="*/ 74 w 92"/>
                <a:gd name="T13" fmla="*/ 2 h 63"/>
                <a:gd name="T14" fmla="*/ 53 w 92"/>
                <a:gd name="T15" fmla="*/ 8 h 63"/>
                <a:gd name="T16" fmla="*/ 45 w 92"/>
                <a:gd name="T17" fmla="*/ 4 h 63"/>
                <a:gd name="T18" fmla="*/ 46 w 92"/>
                <a:gd name="T19" fmla="*/ 4 h 63"/>
                <a:gd name="T20" fmla="*/ 16 w 92"/>
                <a:gd name="T21" fmla="*/ 0 h 63"/>
                <a:gd name="T22" fmla="*/ 15 w 92"/>
                <a:gd name="T23" fmla="*/ 11 h 63"/>
                <a:gd name="T24" fmla="*/ 0 w 92"/>
                <a:gd name="T25" fmla="*/ 20 h 63"/>
                <a:gd name="T26" fmla="*/ 23 w 92"/>
                <a:gd name="T27" fmla="*/ 41 h 63"/>
                <a:gd name="T28" fmla="*/ 32 w 92"/>
                <a:gd name="T29" fmla="*/ 32 h 63"/>
                <a:gd name="T30" fmla="*/ 45 w 92"/>
                <a:gd name="T31" fmla="*/ 31 h 63"/>
                <a:gd name="T32" fmla="*/ 56 w 92"/>
                <a:gd name="T33" fmla="*/ 42 h 63"/>
                <a:gd name="T34" fmla="*/ 54 w 92"/>
                <a:gd name="T35" fmla="*/ 51 h 63"/>
                <a:gd name="T36" fmla="*/ 60 w 92"/>
                <a:gd name="T37" fmla="*/ 51 h 63"/>
                <a:gd name="T38" fmla="*/ 67 w 92"/>
                <a:gd name="T39" fmla="*/ 48 h 63"/>
                <a:gd name="T40" fmla="*/ 75 w 92"/>
                <a:gd name="T41" fmla="*/ 63 h 63"/>
                <a:gd name="T42" fmla="*/ 82 w 92"/>
                <a:gd name="T43" fmla="*/ 59 h 6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2"/>
                <a:gd name="T67" fmla="*/ 0 h 63"/>
                <a:gd name="T68" fmla="*/ 92 w 92"/>
                <a:gd name="T69" fmla="*/ 63 h 6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2" h="63">
                  <a:moveTo>
                    <a:pt x="82" y="59"/>
                  </a:moveTo>
                  <a:lnTo>
                    <a:pt x="87" y="55"/>
                  </a:lnTo>
                  <a:lnTo>
                    <a:pt x="85" y="51"/>
                  </a:lnTo>
                  <a:lnTo>
                    <a:pt x="92" y="48"/>
                  </a:lnTo>
                  <a:lnTo>
                    <a:pt x="85" y="35"/>
                  </a:lnTo>
                  <a:lnTo>
                    <a:pt x="89" y="29"/>
                  </a:lnTo>
                  <a:lnTo>
                    <a:pt x="74" y="2"/>
                  </a:lnTo>
                  <a:lnTo>
                    <a:pt x="53" y="8"/>
                  </a:lnTo>
                  <a:lnTo>
                    <a:pt x="45" y="4"/>
                  </a:lnTo>
                  <a:lnTo>
                    <a:pt x="46" y="4"/>
                  </a:lnTo>
                  <a:lnTo>
                    <a:pt x="16" y="0"/>
                  </a:lnTo>
                  <a:lnTo>
                    <a:pt x="15" y="11"/>
                  </a:lnTo>
                  <a:lnTo>
                    <a:pt x="0" y="20"/>
                  </a:lnTo>
                  <a:lnTo>
                    <a:pt x="23" y="41"/>
                  </a:lnTo>
                  <a:lnTo>
                    <a:pt x="32" y="32"/>
                  </a:lnTo>
                  <a:lnTo>
                    <a:pt x="45" y="31"/>
                  </a:lnTo>
                  <a:lnTo>
                    <a:pt x="56" y="42"/>
                  </a:lnTo>
                  <a:lnTo>
                    <a:pt x="54" y="51"/>
                  </a:lnTo>
                  <a:lnTo>
                    <a:pt x="60" y="51"/>
                  </a:lnTo>
                  <a:lnTo>
                    <a:pt x="67" y="48"/>
                  </a:lnTo>
                  <a:lnTo>
                    <a:pt x="75" y="63"/>
                  </a:lnTo>
                  <a:lnTo>
                    <a:pt x="82" y="5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72" name="Freeform 137"/>
            <p:cNvSpPr>
              <a:spLocks/>
            </p:cNvSpPr>
            <p:nvPr/>
          </p:nvSpPr>
          <p:spPr bwMode="ltGray">
            <a:xfrm>
              <a:off x="457655" y="5053210"/>
              <a:ext cx="76855" cy="66863"/>
            </a:xfrm>
            <a:custGeom>
              <a:avLst/>
              <a:gdLst>
                <a:gd name="T0" fmla="*/ 0 w 40"/>
                <a:gd name="T1" fmla="*/ 11 h 36"/>
                <a:gd name="T2" fmla="*/ 12 w 40"/>
                <a:gd name="T3" fmla="*/ 0 h 36"/>
                <a:gd name="T4" fmla="*/ 25 w 40"/>
                <a:gd name="T5" fmla="*/ 0 h 36"/>
                <a:gd name="T6" fmla="*/ 36 w 40"/>
                <a:gd name="T7" fmla="*/ 12 h 36"/>
                <a:gd name="T8" fmla="*/ 35 w 40"/>
                <a:gd name="T9" fmla="*/ 19 h 36"/>
                <a:gd name="T10" fmla="*/ 40 w 40"/>
                <a:gd name="T11" fmla="*/ 19 h 36"/>
                <a:gd name="T12" fmla="*/ 25 w 40"/>
                <a:gd name="T13" fmla="*/ 35 h 36"/>
                <a:gd name="T14" fmla="*/ 24 w 40"/>
                <a:gd name="T15" fmla="*/ 36 h 36"/>
                <a:gd name="T16" fmla="*/ 12 w 40"/>
                <a:gd name="T17" fmla="*/ 32 h 36"/>
                <a:gd name="T18" fmla="*/ 5 w 40"/>
                <a:gd name="T19" fmla="*/ 25 h 36"/>
                <a:gd name="T20" fmla="*/ 0 w 40"/>
                <a:gd name="T21" fmla="*/ 11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36"/>
                <a:gd name="T35" fmla="*/ 40 w 40"/>
                <a:gd name="T36" fmla="*/ 36 h 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36">
                  <a:moveTo>
                    <a:pt x="0" y="11"/>
                  </a:moveTo>
                  <a:lnTo>
                    <a:pt x="12" y="0"/>
                  </a:lnTo>
                  <a:lnTo>
                    <a:pt x="25" y="0"/>
                  </a:lnTo>
                  <a:lnTo>
                    <a:pt x="36" y="12"/>
                  </a:lnTo>
                  <a:lnTo>
                    <a:pt x="35" y="19"/>
                  </a:lnTo>
                  <a:lnTo>
                    <a:pt x="40" y="19"/>
                  </a:lnTo>
                  <a:lnTo>
                    <a:pt x="25" y="35"/>
                  </a:lnTo>
                  <a:lnTo>
                    <a:pt x="24" y="36"/>
                  </a:lnTo>
                  <a:lnTo>
                    <a:pt x="12" y="32"/>
                  </a:lnTo>
                  <a:lnTo>
                    <a:pt x="5" y="25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73" name="Freeform 138"/>
            <p:cNvSpPr>
              <a:spLocks/>
            </p:cNvSpPr>
            <p:nvPr/>
          </p:nvSpPr>
          <p:spPr bwMode="ltGray">
            <a:xfrm>
              <a:off x="507610" y="5085050"/>
              <a:ext cx="92226" cy="92335"/>
            </a:xfrm>
            <a:custGeom>
              <a:avLst/>
              <a:gdLst>
                <a:gd name="T0" fmla="*/ 47 w 49"/>
                <a:gd name="T1" fmla="*/ 46 h 46"/>
                <a:gd name="T2" fmla="*/ 49 w 49"/>
                <a:gd name="T3" fmla="*/ 32 h 46"/>
                <a:gd name="T4" fmla="*/ 37 w 49"/>
                <a:gd name="T5" fmla="*/ 23 h 46"/>
                <a:gd name="T6" fmla="*/ 35 w 49"/>
                <a:gd name="T7" fmla="*/ 10 h 46"/>
                <a:gd name="T8" fmla="*/ 28 w 49"/>
                <a:gd name="T9" fmla="*/ 14 h 46"/>
                <a:gd name="T10" fmla="*/ 20 w 49"/>
                <a:gd name="T11" fmla="*/ 0 h 46"/>
                <a:gd name="T12" fmla="*/ 14 w 49"/>
                <a:gd name="T13" fmla="*/ 1 h 46"/>
                <a:gd name="T14" fmla="*/ 0 w 49"/>
                <a:gd name="T15" fmla="*/ 16 h 46"/>
                <a:gd name="T16" fmla="*/ 0 w 49"/>
                <a:gd name="T17" fmla="*/ 17 h 46"/>
                <a:gd name="T18" fmla="*/ 37 w 49"/>
                <a:gd name="T19" fmla="*/ 45 h 46"/>
                <a:gd name="T20" fmla="*/ 47 w 49"/>
                <a:gd name="T21" fmla="*/ 46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9"/>
                <a:gd name="T34" fmla="*/ 0 h 46"/>
                <a:gd name="T35" fmla="*/ 49 w 49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9" h="46">
                  <a:moveTo>
                    <a:pt x="47" y="46"/>
                  </a:moveTo>
                  <a:lnTo>
                    <a:pt x="49" y="32"/>
                  </a:lnTo>
                  <a:lnTo>
                    <a:pt x="37" y="23"/>
                  </a:lnTo>
                  <a:lnTo>
                    <a:pt x="35" y="10"/>
                  </a:lnTo>
                  <a:lnTo>
                    <a:pt x="28" y="14"/>
                  </a:lnTo>
                  <a:lnTo>
                    <a:pt x="20" y="0"/>
                  </a:lnTo>
                  <a:lnTo>
                    <a:pt x="14" y="1"/>
                  </a:lnTo>
                  <a:lnTo>
                    <a:pt x="0" y="16"/>
                  </a:lnTo>
                  <a:lnTo>
                    <a:pt x="0" y="17"/>
                  </a:lnTo>
                  <a:lnTo>
                    <a:pt x="37" y="45"/>
                  </a:lnTo>
                  <a:lnTo>
                    <a:pt x="47" y="4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74" name="Freeform 139"/>
            <p:cNvSpPr>
              <a:spLocks/>
            </p:cNvSpPr>
            <p:nvPr/>
          </p:nvSpPr>
          <p:spPr bwMode="ltGray">
            <a:xfrm>
              <a:off x="572938" y="5040474"/>
              <a:ext cx="142181" cy="136911"/>
            </a:xfrm>
            <a:custGeom>
              <a:avLst/>
              <a:gdLst>
                <a:gd name="T0" fmla="*/ 67 w 75"/>
                <a:gd name="T1" fmla="*/ 62 h 70"/>
                <a:gd name="T2" fmla="*/ 71 w 75"/>
                <a:gd name="T3" fmla="*/ 61 h 70"/>
                <a:gd name="T4" fmla="*/ 67 w 75"/>
                <a:gd name="T5" fmla="*/ 45 h 70"/>
                <a:gd name="T6" fmla="*/ 75 w 75"/>
                <a:gd name="T7" fmla="*/ 27 h 70"/>
                <a:gd name="T8" fmla="*/ 73 w 75"/>
                <a:gd name="T9" fmla="*/ 12 h 70"/>
                <a:gd name="T10" fmla="*/ 61 w 75"/>
                <a:gd name="T11" fmla="*/ 6 h 70"/>
                <a:gd name="T12" fmla="*/ 45 w 75"/>
                <a:gd name="T13" fmla="*/ 8 h 70"/>
                <a:gd name="T14" fmla="*/ 41 w 75"/>
                <a:gd name="T15" fmla="*/ 3 h 70"/>
                <a:gd name="T16" fmla="*/ 30 w 75"/>
                <a:gd name="T17" fmla="*/ 4 h 70"/>
                <a:gd name="T18" fmla="*/ 25 w 75"/>
                <a:gd name="T19" fmla="*/ 0 h 70"/>
                <a:gd name="T20" fmla="*/ 15 w 75"/>
                <a:gd name="T21" fmla="*/ 4 h 70"/>
                <a:gd name="T22" fmla="*/ 6 w 75"/>
                <a:gd name="T23" fmla="*/ 4 h 70"/>
                <a:gd name="T24" fmla="*/ 3 w 75"/>
                <a:gd name="T25" fmla="*/ 11 h 70"/>
                <a:gd name="T26" fmla="*/ 9 w 75"/>
                <a:gd name="T27" fmla="*/ 25 h 70"/>
                <a:gd name="T28" fmla="*/ 3 w 75"/>
                <a:gd name="T29" fmla="*/ 25 h 70"/>
                <a:gd name="T30" fmla="*/ 5 w 75"/>
                <a:gd name="T31" fmla="*/ 32 h 70"/>
                <a:gd name="T32" fmla="*/ 0 w 75"/>
                <a:gd name="T33" fmla="*/ 35 h 70"/>
                <a:gd name="T34" fmla="*/ 1 w 75"/>
                <a:gd name="T35" fmla="*/ 46 h 70"/>
                <a:gd name="T36" fmla="*/ 14 w 75"/>
                <a:gd name="T37" fmla="*/ 56 h 70"/>
                <a:gd name="T38" fmla="*/ 13 w 75"/>
                <a:gd name="T39" fmla="*/ 70 h 70"/>
                <a:gd name="T40" fmla="*/ 31 w 75"/>
                <a:gd name="T41" fmla="*/ 64 h 70"/>
                <a:gd name="T42" fmla="*/ 58 w 75"/>
                <a:gd name="T43" fmla="*/ 61 h 70"/>
                <a:gd name="T44" fmla="*/ 67 w 75"/>
                <a:gd name="T45" fmla="*/ 64 h 70"/>
                <a:gd name="T46" fmla="*/ 67 w 75"/>
                <a:gd name="T47" fmla="*/ 62 h 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5"/>
                <a:gd name="T73" fmla="*/ 0 h 70"/>
                <a:gd name="T74" fmla="*/ 75 w 75"/>
                <a:gd name="T75" fmla="*/ 70 h 7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5" h="70">
                  <a:moveTo>
                    <a:pt x="67" y="62"/>
                  </a:moveTo>
                  <a:lnTo>
                    <a:pt x="71" y="61"/>
                  </a:lnTo>
                  <a:lnTo>
                    <a:pt x="67" y="45"/>
                  </a:lnTo>
                  <a:lnTo>
                    <a:pt x="75" y="27"/>
                  </a:lnTo>
                  <a:lnTo>
                    <a:pt x="73" y="12"/>
                  </a:lnTo>
                  <a:lnTo>
                    <a:pt x="61" y="6"/>
                  </a:lnTo>
                  <a:lnTo>
                    <a:pt x="45" y="8"/>
                  </a:lnTo>
                  <a:lnTo>
                    <a:pt x="41" y="3"/>
                  </a:lnTo>
                  <a:lnTo>
                    <a:pt x="30" y="4"/>
                  </a:lnTo>
                  <a:lnTo>
                    <a:pt x="25" y="0"/>
                  </a:lnTo>
                  <a:lnTo>
                    <a:pt x="15" y="4"/>
                  </a:lnTo>
                  <a:lnTo>
                    <a:pt x="6" y="4"/>
                  </a:lnTo>
                  <a:lnTo>
                    <a:pt x="3" y="11"/>
                  </a:lnTo>
                  <a:lnTo>
                    <a:pt x="9" y="25"/>
                  </a:lnTo>
                  <a:lnTo>
                    <a:pt x="3" y="25"/>
                  </a:lnTo>
                  <a:lnTo>
                    <a:pt x="5" y="32"/>
                  </a:lnTo>
                  <a:lnTo>
                    <a:pt x="0" y="35"/>
                  </a:lnTo>
                  <a:lnTo>
                    <a:pt x="1" y="46"/>
                  </a:lnTo>
                  <a:lnTo>
                    <a:pt x="14" y="56"/>
                  </a:lnTo>
                  <a:lnTo>
                    <a:pt x="13" y="70"/>
                  </a:lnTo>
                  <a:lnTo>
                    <a:pt x="31" y="64"/>
                  </a:lnTo>
                  <a:lnTo>
                    <a:pt x="58" y="61"/>
                  </a:lnTo>
                  <a:lnTo>
                    <a:pt x="67" y="64"/>
                  </a:lnTo>
                  <a:lnTo>
                    <a:pt x="67" y="6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75" name="Freeform 140"/>
            <p:cNvSpPr>
              <a:spLocks/>
            </p:cNvSpPr>
            <p:nvPr/>
          </p:nvSpPr>
          <p:spPr bwMode="ltGray">
            <a:xfrm>
              <a:off x="649793" y="4938586"/>
              <a:ext cx="176767" cy="127360"/>
            </a:xfrm>
            <a:custGeom>
              <a:avLst/>
              <a:gdLst>
                <a:gd name="T0" fmla="*/ 0 w 93"/>
                <a:gd name="T1" fmla="*/ 56 h 67"/>
                <a:gd name="T2" fmla="*/ 2 w 93"/>
                <a:gd name="T3" fmla="*/ 41 h 67"/>
                <a:gd name="T4" fmla="*/ 17 w 93"/>
                <a:gd name="T5" fmla="*/ 20 h 67"/>
                <a:gd name="T6" fmla="*/ 33 w 93"/>
                <a:gd name="T7" fmla="*/ 16 h 67"/>
                <a:gd name="T8" fmla="*/ 55 w 93"/>
                <a:gd name="T9" fmla="*/ 0 h 67"/>
                <a:gd name="T10" fmla="*/ 64 w 93"/>
                <a:gd name="T11" fmla="*/ 0 h 67"/>
                <a:gd name="T12" fmla="*/ 67 w 93"/>
                <a:gd name="T13" fmla="*/ 11 h 67"/>
                <a:gd name="T14" fmla="*/ 82 w 93"/>
                <a:gd name="T15" fmla="*/ 27 h 67"/>
                <a:gd name="T16" fmla="*/ 88 w 93"/>
                <a:gd name="T17" fmla="*/ 26 h 67"/>
                <a:gd name="T18" fmla="*/ 93 w 93"/>
                <a:gd name="T19" fmla="*/ 36 h 67"/>
                <a:gd name="T20" fmla="*/ 75 w 93"/>
                <a:gd name="T21" fmla="*/ 48 h 67"/>
                <a:gd name="T22" fmla="*/ 61 w 93"/>
                <a:gd name="T23" fmla="*/ 46 h 67"/>
                <a:gd name="T24" fmla="*/ 30 w 93"/>
                <a:gd name="T25" fmla="*/ 48 h 67"/>
                <a:gd name="T26" fmla="*/ 28 w 93"/>
                <a:gd name="T27" fmla="*/ 52 h 67"/>
                <a:gd name="T28" fmla="*/ 31 w 93"/>
                <a:gd name="T29" fmla="*/ 67 h 67"/>
                <a:gd name="T30" fmla="*/ 20 w 93"/>
                <a:gd name="T31" fmla="*/ 61 h 67"/>
                <a:gd name="T32" fmla="*/ 4 w 93"/>
                <a:gd name="T33" fmla="*/ 62 h 67"/>
                <a:gd name="T34" fmla="*/ 0 w 93"/>
                <a:gd name="T35" fmla="*/ 56 h 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"/>
                <a:gd name="T55" fmla="*/ 0 h 67"/>
                <a:gd name="T56" fmla="*/ 93 w 93"/>
                <a:gd name="T57" fmla="*/ 67 h 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" h="67">
                  <a:moveTo>
                    <a:pt x="0" y="56"/>
                  </a:moveTo>
                  <a:lnTo>
                    <a:pt x="2" y="41"/>
                  </a:lnTo>
                  <a:lnTo>
                    <a:pt x="17" y="20"/>
                  </a:lnTo>
                  <a:lnTo>
                    <a:pt x="33" y="16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7" y="11"/>
                  </a:lnTo>
                  <a:lnTo>
                    <a:pt x="82" y="27"/>
                  </a:lnTo>
                  <a:lnTo>
                    <a:pt x="88" y="26"/>
                  </a:lnTo>
                  <a:lnTo>
                    <a:pt x="93" y="36"/>
                  </a:lnTo>
                  <a:lnTo>
                    <a:pt x="75" y="48"/>
                  </a:lnTo>
                  <a:lnTo>
                    <a:pt x="61" y="46"/>
                  </a:lnTo>
                  <a:lnTo>
                    <a:pt x="30" y="48"/>
                  </a:lnTo>
                  <a:lnTo>
                    <a:pt x="28" y="52"/>
                  </a:lnTo>
                  <a:lnTo>
                    <a:pt x="31" y="67"/>
                  </a:lnTo>
                  <a:lnTo>
                    <a:pt x="20" y="61"/>
                  </a:lnTo>
                  <a:lnTo>
                    <a:pt x="4" y="62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76" name="Freeform 141"/>
            <p:cNvSpPr>
              <a:spLocks/>
            </p:cNvSpPr>
            <p:nvPr/>
          </p:nvSpPr>
          <p:spPr bwMode="ltGray">
            <a:xfrm>
              <a:off x="703592" y="5024553"/>
              <a:ext cx="103753" cy="143281"/>
            </a:xfrm>
            <a:custGeom>
              <a:avLst/>
              <a:gdLst>
                <a:gd name="T0" fmla="*/ 6 w 56"/>
                <a:gd name="T1" fmla="*/ 19 h 74"/>
                <a:gd name="T2" fmla="*/ 2 w 56"/>
                <a:gd name="T3" fmla="*/ 4 h 74"/>
                <a:gd name="T4" fmla="*/ 4 w 56"/>
                <a:gd name="T5" fmla="*/ 1 h 74"/>
                <a:gd name="T6" fmla="*/ 37 w 56"/>
                <a:gd name="T7" fmla="*/ 0 h 74"/>
                <a:gd name="T8" fmla="*/ 48 w 56"/>
                <a:gd name="T9" fmla="*/ 23 h 74"/>
                <a:gd name="T10" fmla="*/ 48 w 56"/>
                <a:gd name="T11" fmla="*/ 50 h 74"/>
                <a:gd name="T12" fmla="*/ 55 w 56"/>
                <a:gd name="T13" fmla="*/ 58 h 74"/>
                <a:gd name="T14" fmla="*/ 56 w 56"/>
                <a:gd name="T15" fmla="*/ 58 h 74"/>
                <a:gd name="T16" fmla="*/ 14 w 56"/>
                <a:gd name="T17" fmla="*/ 74 h 74"/>
                <a:gd name="T18" fmla="*/ 0 w 56"/>
                <a:gd name="T19" fmla="*/ 70 h 74"/>
                <a:gd name="T20" fmla="*/ 0 w 56"/>
                <a:gd name="T21" fmla="*/ 69 h 74"/>
                <a:gd name="T22" fmla="*/ 4 w 56"/>
                <a:gd name="T23" fmla="*/ 69 h 74"/>
                <a:gd name="T24" fmla="*/ 0 w 56"/>
                <a:gd name="T25" fmla="*/ 52 h 74"/>
                <a:gd name="T26" fmla="*/ 8 w 56"/>
                <a:gd name="T27" fmla="*/ 32 h 74"/>
                <a:gd name="T28" fmla="*/ 6 w 56"/>
                <a:gd name="T29" fmla="*/ 19 h 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6"/>
                <a:gd name="T46" fmla="*/ 0 h 74"/>
                <a:gd name="T47" fmla="*/ 56 w 56"/>
                <a:gd name="T48" fmla="*/ 74 h 7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6" h="74">
                  <a:moveTo>
                    <a:pt x="6" y="19"/>
                  </a:moveTo>
                  <a:lnTo>
                    <a:pt x="2" y="4"/>
                  </a:lnTo>
                  <a:lnTo>
                    <a:pt x="4" y="1"/>
                  </a:lnTo>
                  <a:lnTo>
                    <a:pt x="37" y="0"/>
                  </a:lnTo>
                  <a:lnTo>
                    <a:pt x="48" y="23"/>
                  </a:lnTo>
                  <a:lnTo>
                    <a:pt x="48" y="50"/>
                  </a:lnTo>
                  <a:lnTo>
                    <a:pt x="55" y="58"/>
                  </a:lnTo>
                  <a:lnTo>
                    <a:pt x="56" y="58"/>
                  </a:lnTo>
                  <a:lnTo>
                    <a:pt x="14" y="74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4" y="69"/>
                  </a:lnTo>
                  <a:lnTo>
                    <a:pt x="0" y="52"/>
                  </a:lnTo>
                  <a:lnTo>
                    <a:pt x="8" y="32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77" name="Freeform 142"/>
            <p:cNvSpPr>
              <a:spLocks/>
            </p:cNvSpPr>
            <p:nvPr/>
          </p:nvSpPr>
          <p:spPr bwMode="ltGray">
            <a:xfrm>
              <a:off x="768917" y="5024553"/>
              <a:ext cx="46113" cy="117809"/>
            </a:xfrm>
            <a:custGeom>
              <a:avLst/>
              <a:gdLst>
                <a:gd name="T0" fmla="*/ 13 w 24"/>
                <a:gd name="T1" fmla="*/ 1 h 61"/>
                <a:gd name="T2" fmla="*/ 0 w 24"/>
                <a:gd name="T3" fmla="*/ 0 h 61"/>
                <a:gd name="T4" fmla="*/ 9 w 24"/>
                <a:gd name="T5" fmla="*/ 25 h 61"/>
                <a:gd name="T6" fmla="*/ 10 w 24"/>
                <a:gd name="T7" fmla="*/ 51 h 61"/>
                <a:gd name="T8" fmla="*/ 15 w 24"/>
                <a:gd name="T9" fmla="*/ 61 h 61"/>
                <a:gd name="T10" fmla="*/ 17 w 24"/>
                <a:gd name="T11" fmla="*/ 61 h 61"/>
                <a:gd name="T12" fmla="*/ 24 w 24"/>
                <a:gd name="T13" fmla="*/ 58 h 61"/>
                <a:gd name="T14" fmla="*/ 23 w 24"/>
                <a:gd name="T15" fmla="*/ 31 h 61"/>
                <a:gd name="T16" fmla="*/ 19 w 24"/>
                <a:gd name="T17" fmla="*/ 16 h 61"/>
                <a:gd name="T18" fmla="*/ 11 w 24"/>
                <a:gd name="T19" fmla="*/ 8 h 61"/>
                <a:gd name="T20" fmla="*/ 13 w 24"/>
                <a:gd name="T21" fmla="*/ 1 h 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61"/>
                <a:gd name="T35" fmla="*/ 24 w 24"/>
                <a:gd name="T36" fmla="*/ 61 h 6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61">
                  <a:moveTo>
                    <a:pt x="13" y="1"/>
                  </a:moveTo>
                  <a:lnTo>
                    <a:pt x="0" y="0"/>
                  </a:lnTo>
                  <a:lnTo>
                    <a:pt x="9" y="25"/>
                  </a:lnTo>
                  <a:lnTo>
                    <a:pt x="10" y="51"/>
                  </a:lnTo>
                  <a:lnTo>
                    <a:pt x="15" y="61"/>
                  </a:lnTo>
                  <a:lnTo>
                    <a:pt x="17" y="61"/>
                  </a:lnTo>
                  <a:lnTo>
                    <a:pt x="24" y="58"/>
                  </a:lnTo>
                  <a:lnTo>
                    <a:pt x="23" y="31"/>
                  </a:lnTo>
                  <a:lnTo>
                    <a:pt x="19" y="16"/>
                  </a:lnTo>
                  <a:lnTo>
                    <a:pt x="11" y="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78" name="Freeform 143"/>
            <p:cNvSpPr>
              <a:spLocks/>
            </p:cNvSpPr>
            <p:nvPr/>
          </p:nvSpPr>
          <p:spPr bwMode="ltGray">
            <a:xfrm>
              <a:off x="791974" y="4999081"/>
              <a:ext cx="73014" cy="136913"/>
            </a:xfrm>
            <a:custGeom>
              <a:avLst/>
              <a:gdLst>
                <a:gd name="T0" fmla="*/ 20 w 38"/>
                <a:gd name="T1" fmla="*/ 5 h 71"/>
                <a:gd name="T2" fmla="*/ 3 w 38"/>
                <a:gd name="T3" fmla="*/ 15 h 71"/>
                <a:gd name="T4" fmla="*/ 0 w 38"/>
                <a:gd name="T5" fmla="*/ 22 h 71"/>
                <a:gd name="T6" fmla="*/ 9 w 38"/>
                <a:gd name="T7" fmla="*/ 29 h 71"/>
                <a:gd name="T8" fmla="*/ 12 w 38"/>
                <a:gd name="T9" fmla="*/ 44 h 71"/>
                <a:gd name="T10" fmla="*/ 13 w 38"/>
                <a:gd name="T11" fmla="*/ 71 h 71"/>
                <a:gd name="T12" fmla="*/ 27 w 38"/>
                <a:gd name="T13" fmla="*/ 71 h 71"/>
                <a:gd name="T14" fmla="*/ 26 w 38"/>
                <a:gd name="T15" fmla="*/ 71 h 71"/>
                <a:gd name="T16" fmla="*/ 27 w 38"/>
                <a:gd name="T17" fmla="*/ 46 h 71"/>
                <a:gd name="T18" fmla="*/ 38 w 38"/>
                <a:gd name="T19" fmla="*/ 20 h 71"/>
                <a:gd name="T20" fmla="*/ 36 w 38"/>
                <a:gd name="T21" fmla="*/ 5 h 71"/>
                <a:gd name="T22" fmla="*/ 36 w 38"/>
                <a:gd name="T23" fmla="*/ 6 h 71"/>
                <a:gd name="T24" fmla="*/ 28 w 38"/>
                <a:gd name="T25" fmla="*/ 0 h 71"/>
                <a:gd name="T26" fmla="*/ 21 w 38"/>
                <a:gd name="T27" fmla="*/ 0 h 71"/>
                <a:gd name="T28" fmla="*/ 20 w 38"/>
                <a:gd name="T29" fmla="*/ 5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8"/>
                <a:gd name="T46" fmla="*/ 0 h 71"/>
                <a:gd name="T47" fmla="*/ 38 w 38"/>
                <a:gd name="T48" fmla="*/ 71 h 7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8" h="71">
                  <a:moveTo>
                    <a:pt x="20" y="5"/>
                  </a:moveTo>
                  <a:lnTo>
                    <a:pt x="3" y="15"/>
                  </a:lnTo>
                  <a:lnTo>
                    <a:pt x="0" y="22"/>
                  </a:lnTo>
                  <a:lnTo>
                    <a:pt x="9" y="29"/>
                  </a:lnTo>
                  <a:lnTo>
                    <a:pt x="12" y="44"/>
                  </a:lnTo>
                  <a:lnTo>
                    <a:pt x="13" y="71"/>
                  </a:lnTo>
                  <a:lnTo>
                    <a:pt x="27" y="71"/>
                  </a:lnTo>
                  <a:lnTo>
                    <a:pt x="26" y="71"/>
                  </a:lnTo>
                  <a:lnTo>
                    <a:pt x="27" y="46"/>
                  </a:lnTo>
                  <a:lnTo>
                    <a:pt x="38" y="20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79" name="Freeform 144"/>
            <p:cNvSpPr>
              <a:spLocks/>
            </p:cNvSpPr>
            <p:nvPr/>
          </p:nvSpPr>
          <p:spPr bwMode="ltGray">
            <a:xfrm>
              <a:off x="838087" y="4964058"/>
              <a:ext cx="288208" cy="210144"/>
            </a:xfrm>
            <a:custGeom>
              <a:avLst/>
              <a:gdLst>
                <a:gd name="T0" fmla="*/ 70 w 149"/>
                <a:gd name="T1" fmla="*/ 104 h 109"/>
                <a:gd name="T2" fmla="*/ 88 w 149"/>
                <a:gd name="T3" fmla="*/ 80 h 109"/>
                <a:gd name="T4" fmla="*/ 98 w 149"/>
                <a:gd name="T5" fmla="*/ 78 h 109"/>
                <a:gd name="T6" fmla="*/ 105 w 149"/>
                <a:gd name="T7" fmla="*/ 84 h 109"/>
                <a:gd name="T8" fmla="*/ 111 w 149"/>
                <a:gd name="T9" fmla="*/ 80 h 109"/>
                <a:gd name="T10" fmla="*/ 127 w 149"/>
                <a:gd name="T11" fmla="*/ 56 h 109"/>
                <a:gd name="T12" fmla="*/ 135 w 149"/>
                <a:gd name="T13" fmla="*/ 33 h 109"/>
                <a:gd name="T14" fmla="*/ 149 w 149"/>
                <a:gd name="T15" fmla="*/ 24 h 109"/>
                <a:gd name="T16" fmla="*/ 143 w 149"/>
                <a:gd name="T17" fmla="*/ 15 h 109"/>
                <a:gd name="T18" fmla="*/ 143 w 149"/>
                <a:gd name="T19" fmla="*/ 7 h 109"/>
                <a:gd name="T20" fmla="*/ 136 w 149"/>
                <a:gd name="T21" fmla="*/ 0 h 109"/>
                <a:gd name="T22" fmla="*/ 132 w 149"/>
                <a:gd name="T23" fmla="*/ 0 h 109"/>
                <a:gd name="T24" fmla="*/ 121 w 149"/>
                <a:gd name="T25" fmla="*/ 7 h 109"/>
                <a:gd name="T26" fmla="*/ 98 w 149"/>
                <a:gd name="T27" fmla="*/ 5 h 109"/>
                <a:gd name="T28" fmla="*/ 82 w 149"/>
                <a:gd name="T29" fmla="*/ 13 h 109"/>
                <a:gd name="T30" fmla="*/ 64 w 149"/>
                <a:gd name="T31" fmla="*/ 5 h 109"/>
                <a:gd name="T32" fmla="*/ 54 w 149"/>
                <a:gd name="T33" fmla="*/ 9 h 109"/>
                <a:gd name="T34" fmla="*/ 35 w 149"/>
                <a:gd name="T35" fmla="*/ 0 h 109"/>
                <a:gd name="T36" fmla="*/ 23 w 149"/>
                <a:gd name="T37" fmla="*/ 0 h 109"/>
                <a:gd name="T38" fmla="*/ 12 w 149"/>
                <a:gd name="T39" fmla="*/ 13 h 109"/>
                <a:gd name="T40" fmla="*/ 11 w 149"/>
                <a:gd name="T41" fmla="*/ 24 h 109"/>
                <a:gd name="T42" fmla="*/ 13 w 149"/>
                <a:gd name="T43" fmla="*/ 37 h 109"/>
                <a:gd name="T44" fmla="*/ 0 w 149"/>
                <a:gd name="T45" fmla="*/ 63 h 109"/>
                <a:gd name="T46" fmla="*/ 0 w 149"/>
                <a:gd name="T47" fmla="*/ 86 h 109"/>
                <a:gd name="T48" fmla="*/ 22 w 149"/>
                <a:gd name="T49" fmla="*/ 86 h 109"/>
                <a:gd name="T50" fmla="*/ 28 w 149"/>
                <a:gd name="T51" fmla="*/ 89 h 109"/>
                <a:gd name="T52" fmla="*/ 33 w 149"/>
                <a:gd name="T53" fmla="*/ 105 h 109"/>
                <a:gd name="T54" fmla="*/ 41 w 149"/>
                <a:gd name="T55" fmla="*/ 109 h 109"/>
                <a:gd name="T56" fmla="*/ 70 w 149"/>
                <a:gd name="T57" fmla="*/ 104 h 10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9"/>
                <a:gd name="T88" fmla="*/ 0 h 109"/>
                <a:gd name="T89" fmla="*/ 149 w 149"/>
                <a:gd name="T90" fmla="*/ 109 h 10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9" h="109">
                  <a:moveTo>
                    <a:pt x="70" y="104"/>
                  </a:moveTo>
                  <a:lnTo>
                    <a:pt x="88" y="80"/>
                  </a:lnTo>
                  <a:lnTo>
                    <a:pt x="98" y="78"/>
                  </a:lnTo>
                  <a:lnTo>
                    <a:pt x="105" y="84"/>
                  </a:lnTo>
                  <a:lnTo>
                    <a:pt x="111" y="80"/>
                  </a:lnTo>
                  <a:lnTo>
                    <a:pt x="127" y="56"/>
                  </a:lnTo>
                  <a:lnTo>
                    <a:pt x="135" y="33"/>
                  </a:lnTo>
                  <a:lnTo>
                    <a:pt x="149" y="24"/>
                  </a:lnTo>
                  <a:lnTo>
                    <a:pt x="143" y="15"/>
                  </a:lnTo>
                  <a:lnTo>
                    <a:pt x="143" y="7"/>
                  </a:lnTo>
                  <a:lnTo>
                    <a:pt x="136" y="0"/>
                  </a:lnTo>
                  <a:lnTo>
                    <a:pt x="132" y="0"/>
                  </a:lnTo>
                  <a:lnTo>
                    <a:pt x="121" y="7"/>
                  </a:lnTo>
                  <a:lnTo>
                    <a:pt x="98" y="5"/>
                  </a:lnTo>
                  <a:lnTo>
                    <a:pt x="82" y="13"/>
                  </a:lnTo>
                  <a:lnTo>
                    <a:pt x="64" y="5"/>
                  </a:lnTo>
                  <a:lnTo>
                    <a:pt x="54" y="9"/>
                  </a:lnTo>
                  <a:lnTo>
                    <a:pt x="35" y="0"/>
                  </a:lnTo>
                  <a:lnTo>
                    <a:pt x="23" y="0"/>
                  </a:lnTo>
                  <a:lnTo>
                    <a:pt x="12" y="13"/>
                  </a:lnTo>
                  <a:lnTo>
                    <a:pt x="11" y="24"/>
                  </a:lnTo>
                  <a:lnTo>
                    <a:pt x="13" y="37"/>
                  </a:lnTo>
                  <a:lnTo>
                    <a:pt x="0" y="63"/>
                  </a:lnTo>
                  <a:lnTo>
                    <a:pt x="0" y="86"/>
                  </a:lnTo>
                  <a:lnTo>
                    <a:pt x="22" y="86"/>
                  </a:lnTo>
                  <a:lnTo>
                    <a:pt x="28" y="89"/>
                  </a:lnTo>
                  <a:lnTo>
                    <a:pt x="33" y="105"/>
                  </a:lnTo>
                  <a:lnTo>
                    <a:pt x="41" y="109"/>
                  </a:lnTo>
                  <a:lnTo>
                    <a:pt x="70" y="10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0" name="Freeform 145"/>
            <p:cNvSpPr>
              <a:spLocks/>
            </p:cNvSpPr>
            <p:nvPr/>
          </p:nvSpPr>
          <p:spPr bwMode="ltGray">
            <a:xfrm>
              <a:off x="976426" y="4976794"/>
              <a:ext cx="192138" cy="257903"/>
            </a:xfrm>
            <a:custGeom>
              <a:avLst/>
              <a:gdLst>
                <a:gd name="T0" fmla="*/ 0 w 99"/>
                <a:gd name="T1" fmla="*/ 96 h 131"/>
                <a:gd name="T2" fmla="*/ 16 w 99"/>
                <a:gd name="T3" fmla="*/ 73 h 131"/>
                <a:gd name="T4" fmla="*/ 28 w 99"/>
                <a:gd name="T5" fmla="*/ 71 h 131"/>
                <a:gd name="T6" fmla="*/ 34 w 99"/>
                <a:gd name="T7" fmla="*/ 77 h 131"/>
                <a:gd name="T8" fmla="*/ 41 w 99"/>
                <a:gd name="T9" fmla="*/ 73 h 131"/>
                <a:gd name="T10" fmla="*/ 56 w 99"/>
                <a:gd name="T11" fmla="*/ 49 h 131"/>
                <a:gd name="T12" fmla="*/ 63 w 99"/>
                <a:gd name="T13" fmla="*/ 25 h 131"/>
                <a:gd name="T14" fmla="*/ 77 w 99"/>
                <a:gd name="T15" fmla="*/ 15 h 131"/>
                <a:gd name="T16" fmla="*/ 71 w 99"/>
                <a:gd name="T17" fmla="*/ 7 h 131"/>
                <a:gd name="T18" fmla="*/ 71 w 99"/>
                <a:gd name="T19" fmla="*/ 0 h 131"/>
                <a:gd name="T20" fmla="*/ 78 w 99"/>
                <a:gd name="T21" fmla="*/ 3 h 131"/>
                <a:gd name="T22" fmla="*/ 88 w 99"/>
                <a:gd name="T23" fmla="*/ 33 h 131"/>
                <a:gd name="T24" fmla="*/ 77 w 99"/>
                <a:gd name="T25" fmla="*/ 36 h 131"/>
                <a:gd name="T26" fmla="*/ 71 w 99"/>
                <a:gd name="T27" fmla="*/ 43 h 131"/>
                <a:gd name="T28" fmla="*/ 85 w 99"/>
                <a:gd name="T29" fmla="*/ 52 h 131"/>
                <a:gd name="T30" fmla="*/ 88 w 99"/>
                <a:gd name="T31" fmla="*/ 65 h 131"/>
                <a:gd name="T32" fmla="*/ 88 w 99"/>
                <a:gd name="T33" fmla="*/ 66 h 131"/>
                <a:gd name="T34" fmla="*/ 77 w 99"/>
                <a:gd name="T35" fmla="*/ 86 h 131"/>
                <a:gd name="T36" fmla="*/ 80 w 99"/>
                <a:gd name="T37" fmla="*/ 95 h 131"/>
                <a:gd name="T38" fmla="*/ 99 w 99"/>
                <a:gd name="T39" fmla="*/ 119 h 131"/>
                <a:gd name="T40" fmla="*/ 98 w 99"/>
                <a:gd name="T41" fmla="*/ 131 h 131"/>
                <a:gd name="T42" fmla="*/ 63 w 99"/>
                <a:gd name="T43" fmla="*/ 126 h 131"/>
                <a:gd name="T44" fmla="*/ 62 w 99"/>
                <a:gd name="T45" fmla="*/ 126 h 131"/>
                <a:gd name="T46" fmla="*/ 36 w 99"/>
                <a:gd name="T47" fmla="*/ 124 h 131"/>
                <a:gd name="T48" fmla="*/ 35 w 99"/>
                <a:gd name="T49" fmla="*/ 124 h 131"/>
                <a:gd name="T50" fmla="*/ 16 w 99"/>
                <a:gd name="T51" fmla="*/ 126 h 131"/>
                <a:gd name="T52" fmla="*/ 20 w 99"/>
                <a:gd name="T53" fmla="*/ 115 h 131"/>
                <a:gd name="T54" fmla="*/ 13 w 99"/>
                <a:gd name="T55" fmla="*/ 106 h 131"/>
                <a:gd name="T56" fmla="*/ 7 w 99"/>
                <a:gd name="T57" fmla="*/ 105 h 131"/>
                <a:gd name="T58" fmla="*/ 0 w 99"/>
                <a:gd name="T59" fmla="*/ 98 h 131"/>
                <a:gd name="T60" fmla="*/ 0 w 99"/>
                <a:gd name="T61" fmla="*/ 96 h 1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9"/>
                <a:gd name="T94" fmla="*/ 0 h 131"/>
                <a:gd name="T95" fmla="*/ 99 w 99"/>
                <a:gd name="T96" fmla="*/ 131 h 13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9" h="131">
                  <a:moveTo>
                    <a:pt x="0" y="96"/>
                  </a:moveTo>
                  <a:lnTo>
                    <a:pt x="16" y="73"/>
                  </a:lnTo>
                  <a:lnTo>
                    <a:pt x="28" y="71"/>
                  </a:lnTo>
                  <a:lnTo>
                    <a:pt x="34" y="77"/>
                  </a:lnTo>
                  <a:lnTo>
                    <a:pt x="41" y="73"/>
                  </a:lnTo>
                  <a:lnTo>
                    <a:pt x="56" y="49"/>
                  </a:lnTo>
                  <a:lnTo>
                    <a:pt x="63" y="25"/>
                  </a:lnTo>
                  <a:lnTo>
                    <a:pt x="77" y="15"/>
                  </a:lnTo>
                  <a:lnTo>
                    <a:pt x="71" y="7"/>
                  </a:lnTo>
                  <a:lnTo>
                    <a:pt x="71" y="0"/>
                  </a:lnTo>
                  <a:lnTo>
                    <a:pt x="78" y="3"/>
                  </a:lnTo>
                  <a:lnTo>
                    <a:pt x="88" y="33"/>
                  </a:lnTo>
                  <a:lnTo>
                    <a:pt x="77" y="36"/>
                  </a:lnTo>
                  <a:lnTo>
                    <a:pt x="71" y="43"/>
                  </a:lnTo>
                  <a:lnTo>
                    <a:pt x="85" y="52"/>
                  </a:lnTo>
                  <a:lnTo>
                    <a:pt x="88" y="65"/>
                  </a:lnTo>
                  <a:lnTo>
                    <a:pt x="88" y="66"/>
                  </a:lnTo>
                  <a:lnTo>
                    <a:pt x="77" y="86"/>
                  </a:lnTo>
                  <a:lnTo>
                    <a:pt x="80" y="95"/>
                  </a:lnTo>
                  <a:lnTo>
                    <a:pt x="99" y="119"/>
                  </a:lnTo>
                  <a:lnTo>
                    <a:pt x="98" y="131"/>
                  </a:lnTo>
                  <a:lnTo>
                    <a:pt x="63" y="126"/>
                  </a:lnTo>
                  <a:lnTo>
                    <a:pt x="62" y="126"/>
                  </a:lnTo>
                  <a:lnTo>
                    <a:pt x="36" y="124"/>
                  </a:lnTo>
                  <a:lnTo>
                    <a:pt x="35" y="124"/>
                  </a:lnTo>
                  <a:lnTo>
                    <a:pt x="16" y="126"/>
                  </a:lnTo>
                  <a:lnTo>
                    <a:pt x="20" y="115"/>
                  </a:lnTo>
                  <a:lnTo>
                    <a:pt x="13" y="106"/>
                  </a:lnTo>
                  <a:lnTo>
                    <a:pt x="7" y="105"/>
                  </a:lnTo>
                  <a:lnTo>
                    <a:pt x="0" y="98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1" name="Freeform 146"/>
            <p:cNvSpPr>
              <a:spLocks/>
            </p:cNvSpPr>
            <p:nvPr/>
          </p:nvSpPr>
          <p:spPr bwMode="ltGray">
            <a:xfrm>
              <a:off x="995641" y="5225146"/>
              <a:ext cx="42269" cy="35023"/>
            </a:xfrm>
            <a:custGeom>
              <a:avLst/>
              <a:gdLst>
                <a:gd name="T0" fmla="*/ 24 w 24"/>
                <a:gd name="T1" fmla="*/ 0 h 19"/>
                <a:gd name="T2" fmla="*/ 24 w 24"/>
                <a:gd name="T3" fmla="*/ 15 h 19"/>
                <a:gd name="T4" fmla="*/ 5 w 24"/>
                <a:gd name="T5" fmla="*/ 19 h 19"/>
                <a:gd name="T6" fmla="*/ 0 w 24"/>
                <a:gd name="T7" fmla="*/ 16 h 19"/>
                <a:gd name="T8" fmla="*/ 6 w 24"/>
                <a:gd name="T9" fmla="*/ 1 h 19"/>
                <a:gd name="T10" fmla="*/ 24 w 24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9"/>
                <a:gd name="T20" fmla="*/ 24 w 24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9">
                  <a:moveTo>
                    <a:pt x="24" y="0"/>
                  </a:moveTo>
                  <a:lnTo>
                    <a:pt x="24" y="15"/>
                  </a:lnTo>
                  <a:lnTo>
                    <a:pt x="5" y="19"/>
                  </a:lnTo>
                  <a:lnTo>
                    <a:pt x="0" y="16"/>
                  </a:lnTo>
                  <a:lnTo>
                    <a:pt x="6" y="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2" name="Freeform 147"/>
            <p:cNvSpPr>
              <a:spLocks/>
            </p:cNvSpPr>
            <p:nvPr/>
          </p:nvSpPr>
          <p:spPr bwMode="ltGray">
            <a:xfrm>
              <a:off x="984112" y="5225146"/>
              <a:ext cx="138339" cy="140096"/>
            </a:xfrm>
            <a:custGeom>
              <a:avLst/>
              <a:gdLst>
                <a:gd name="T0" fmla="*/ 10 w 71"/>
                <a:gd name="T1" fmla="*/ 14 h 72"/>
                <a:gd name="T2" fmla="*/ 31 w 71"/>
                <a:gd name="T3" fmla="*/ 13 h 72"/>
                <a:gd name="T4" fmla="*/ 31 w 71"/>
                <a:gd name="T5" fmla="*/ 0 h 72"/>
                <a:gd name="T6" fmla="*/ 57 w 71"/>
                <a:gd name="T7" fmla="*/ 0 h 72"/>
                <a:gd name="T8" fmla="*/ 55 w 71"/>
                <a:gd name="T9" fmla="*/ 13 h 72"/>
                <a:gd name="T10" fmla="*/ 64 w 71"/>
                <a:gd name="T11" fmla="*/ 8 h 72"/>
                <a:gd name="T12" fmla="*/ 71 w 71"/>
                <a:gd name="T13" fmla="*/ 13 h 72"/>
                <a:gd name="T14" fmla="*/ 67 w 71"/>
                <a:gd name="T15" fmla="*/ 23 h 72"/>
                <a:gd name="T16" fmla="*/ 68 w 71"/>
                <a:gd name="T17" fmla="*/ 50 h 72"/>
                <a:gd name="T18" fmla="*/ 49 w 71"/>
                <a:gd name="T19" fmla="*/ 47 h 72"/>
                <a:gd name="T20" fmla="*/ 36 w 71"/>
                <a:gd name="T21" fmla="*/ 56 h 72"/>
                <a:gd name="T22" fmla="*/ 36 w 71"/>
                <a:gd name="T23" fmla="*/ 67 h 72"/>
                <a:gd name="T24" fmla="*/ 31 w 71"/>
                <a:gd name="T25" fmla="*/ 67 h 72"/>
                <a:gd name="T26" fmla="*/ 29 w 71"/>
                <a:gd name="T27" fmla="*/ 72 h 72"/>
                <a:gd name="T28" fmla="*/ 15 w 71"/>
                <a:gd name="T29" fmla="*/ 57 h 72"/>
                <a:gd name="T30" fmla="*/ 0 w 71"/>
                <a:gd name="T31" fmla="*/ 34 h 72"/>
                <a:gd name="T32" fmla="*/ 5 w 71"/>
                <a:gd name="T33" fmla="*/ 29 h 72"/>
                <a:gd name="T34" fmla="*/ 9 w 71"/>
                <a:gd name="T35" fmla="*/ 18 h 72"/>
                <a:gd name="T36" fmla="*/ 10 w 71"/>
                <a:gd name="T37" fmla="*/ 14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1"/>
                <a:gd name="T58" fmla="*/ 0 h 72"/>
                <a:gd name="T59" fmla="*/ 71 w 71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1" h="72">
                  <a:moveTo>
                    <a:pt x="10" y="14"/>
                  </a:moveTo>
                  <a:lnTo>
                    <a:pt x="31" y="13"/>
                  </a:lnTo>
                  <a:lnTo>
                    <a:pt x="31" y="0"/>
                  </a:lnTo>
                  <a:lnTo>
                    <a:pt x="57" y="0"/>
                  </a:lnTo>
                  <a:lnTo>
                    <a:pt x="55" y="13"/>
                  </a:lnTo>
                  <a:lnTo>
                    <a:pt x="64" y="8"/>
                  </a:lnTo>
                  <a:lnTo>
                    <a:pt x="71" y="13"/>
                  </a:lnTo>
                  <a:lnTo>
                    <a:pt x="67" y="23"/>
                  </a:lnTo>
                  <a:lnTo>
                    <a:pt x="68" y="50"/>
                  </a:lnTo>
                  <a:lnTo>
                    <a:pt x="49" y="47"/>
                  </a:lnTo>
                  <a:lnTo>
                    <a:pt x="36" y="56"/>
                  </a:lnTo>
                  <a:lnTo>
                    <a:pt x="36" y="67"/>
                  </a:lnTo>
                  <a:lnTo>
                    <a:pt x="31" y="67"/>
                  </a:lnTo>
                  <a:lnTo>
                    <a:pt x="29" y="72"/>
                  </a:lnTo>
                  <a:lnTo>
                    <a:pt x="15" y="57"/>
                  </a:lnTo>
                  <a:lnTo>
                    <a:pt x="0" y="34"/>
                  </a:lnTo>
                  <a:lnTo>
                    <a:pt x="5" y="29"/>
                  </a:lnTo>
                  <a:lnTo>
                    <a:pt x="9" y="18"/>
                  </a:lnTo>
                  <a:lnTo>
                    <a:pt x="10" y="1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3" name="Freeform 148"/>
            <p:cNvSpPr>
              <a:spLocks/>
            </p:cNvSpPr>
            <p:nvPr/>
          </p:nvSpPr>
          <p:spPr bwMode="ltGray">
            <a:xfrm>
              <a:off x="1034069" y="5193306"/>
              <a:ext cx="195980" cy="184672"/>
            </a:xfrm>
            <a:custGeom>
              <a:avLst/>
              <a:gdLst>
                <a:gd name="T0" fmla="*/ 65 w 98"/>
                <a:gd name="T1" fmla="*/ 9 h 96"/>
                <a:gd name="T2" fmla="*/ 64 w 98"/>
                <a:gd name="T3" fmla="*/ 21 h 96"/>
                <a:gd name="T4" fmla="*/ 29 w 98"/>
                <a:gd name="T5" fmla="*/ 16 h 96"/>
                <a:gd name="T6" fmla="*/ 26 w 98"/>
                <a:gd name="T7" fmla="*/ 16 h 96"/>
                <a:gd name="T8" fmla="*/ 26 w 98"/>
                <a:gd name="T9" fmla="*/ 27 h 96"/>
                <a:gd name="T10" fmla="*/ 35 w 98"/>
                <a:gd name="T11" fmla="*/ 24 h 96"/>
                <a:gd name="T12" fmla="*/ 42 w 98"/>
                <a:gd name="T13" fmla="*/ 27 h 96"/>
                <a:gd name="T14" fmla="*/ 37 w 98"/>
                <a:gd name="T15" fmla="*/ 39 h 96"/>
                <a:gd name="T16" fmla="*/ 38 w 98"/>
                <a:gd name="T17" fmla="*/ 66 h 96"/>
                <a:gd name="T18" fmla="*/ 21 w 98"/>
                <a:gd name="T19" fmla="*/ 62 h 96"/>
                <a:gd name="T20" fmla="*/ 5 w 98"/>
                <a:gd name="T21" fmla="*/ 71 h 96"/>
                <a:gd name="T22" fmla="*/ 6 w 98"/>
                <a:gd name="T23" fmla="*/ 80 h 96"/>
                <a:gd name="T24" fmla="*/ 2 w 98"/>
                <a:gd name="T25" fmla="*/ 81 h 96"/>
                <a:gd name="T26" fmla="*/ 0 w 98"/>
                <a:gd name="T27" fmla="*/ 87 h 96"/>
                <a:gd name="T28" fmla="*/ 16 w 98"/>
                <a:gd name="T29" fmla="*/ 96 h 96"/>
                <a:gd name="T30" fmla="*/ 22 w 98"/>
                <a:gd name="T31" fmla="*/ 91 h 96"/>
                <a:gd name="T32" fmla="*/ 25 w 98"/>
                <a:gd name="T33" fmla="*/ 93 h 96"/>
                <a:gd name="T34" fmla="*/ 42 w 98"/>
                <a:gd name="T35" fmla="*/ 92 h 96"/>
                <a:gd name="T36" fmla="*/ 45 w 98"/>
                <a:gd name="T37" fmla="*/ 96 h 96"/>
                <a:gd name="T38" fmla="*/ 62 w 98"/>
                <a:gd name="T39" fmla="*/ 84 h 96"/>
                <a:gd name="T40" fmla="*/ 68 w 98"/>
                <a:gd name="T41" fmla="*/ 65 h 96"/>
                <a:gd name="T42" fmla="*/ 87 w 98"/>
                <a:gd name="T43" fmla="*/ 49 h 96"/>
                <a:gd name="T44" fmla="*/ 98 w 98"/>
                <a:gd name="T45" fmla="*/ 0 h 96"/>
                <a:gd name="T46" fmla="*/ 71 w 98"/>
                <a:gd name="T47" fmla="*/ 4 h 96"/>
                <a:gd name="T48" fmla="*/ 65 w 98"/>
                <a:gd name="T49" fmla="*/ 9 h 9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8"/>
                <a:gd name="T76" fmla="*/ 0 h 96"/>
                <a:gd name="T77" fmla="*/ 98 w 98"/>
                <a:gd name="T78" fmla="*/ 96 h 9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8" h="96">
                  <a:moveTo>
                    <a:pt x="65" y="9"/>
                  </a:moveTo>
                  <a:lnTo>
                    <a:pt x="64" y="21"/>
                  </a:lnTo>
                  <a:lnTo>
                    <a:pt x="29" y="16"/>
                  </a:lnTo>
                  <a:lnTo>
                    <a:pt x="26" y="16"/>
                  </a:lnTo>
                  <a:lnTo>
                    <a:pt x="26" y="27"/>
                  </a:lnTo>
                  <a:lnTo>
                    <a:pt x="35" y="24"/>
                  </a:lnTo>
                  <a:lnTo>
                    <a:pt x="42" y="27"/>
                  </a:lnTo>
                  <a:lnTo>
                    <a:pt x="37" y="39"/>
                  </a:lnTo>
                  <a:lnTo>
                    <a:pt x="38" y="66"/>
                  </a:lnTo>
                  <a:lnTo>
                    <a:pt x="21" y="62"/>
                  </a:lnTo>
                  <a:lnTo>
                    <a:pt x="5" y="71"/>
                  </a:lnTo>
                  <a:lnTo>
                    <a:pt x="6" y="80"/>
                  </a:lnTo>
                  <a:lnTo>
                    <a:pt x="2" y="81"/>
                  </a:lnTo>
                  <a:lnTo>
                    <a:pt x="0" y="87"/>
                  </a:lnTo>
                  <a:lnTo>
                    <a:pt x="16" y="96"/>
                  </a:lnTo>
                  <a:lnTo>
                    <a:pt x="22" y="91"/>
                  </a:lnTo>
                  <a:lnTo>
                    <a:pt x="25" y="93"/>
                  </a:lnTo>
                  <a:lnTo>
                    <a:pt x="42" y="92"/>
                  </a:lnTo>
                  <a:lnTo>
                    <a:pt x="45" y="96"/>
                  </a:lnTo>
                  <a:lnTo>
                    <a:pt x="62" y="84"/>
                  </a:lnTo>
                  <a:lnTo>
                    <a:pt x="68" y="65"/>
                  </a:lnTo>
                  <a:lnTo>
                    <a:pt x="87" y="49"/>
                  </a:lnTo>
                  <a:lnTo>
                    <a:pt x="98" y="0"/>
                  </a:lnTo>
                  <a:lnTo>
                    <a:pt x="71" y="4"/>
                  </a:lnTo>
                  <a:lnTo>
                    <a:pt x="65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4" name="Freeform 149"/>
            <p:cNvSpPr>
              <a:spLocks/>
            </p:cNvSpPr>
            <p:nvPr/>
          </p:nvSpPr>
          <p:spPr bwMode="ltGray">
            <a:xfrm>
              <a:off x="1080182" y="5158281"/>
              <a:ext cx="453446" cy="407553"/>
            </a:xfrm>
            <a:custGeom>
              <a:avLst/>
              <a:gdLst>
                <a:gd name="T0" fmla="*/ 190 w 238"/>
                <a:gd name="T1" fmla="*/ 0 h 212"/>
                <a:gd name="T2" fmla="*/ 131 w 238"/>
                <a:gd name="T3" fmla="*/ 5 h 212"/>
                <a:gd name="T4" fmla="*/ 126 w 238"/>
                <a:gd name="T5" fmla="*/ 11 h 212"/>
                <a:gd name="T6" fmla="*/ 100 w 238"/>
                <a:gd name="T7" fmla="*/ 8 h 212"/>
                <a:gd name="T8" fmla="*/ 95 w 238"/>
                <a:gd name="T9" fmla="*/ 0 h 212"/>
                <a:gd name="T10" fmla="*/ 89 w 238"/>
                <a:gd name="T11" fmla="*/ 0 h 212"/>
                <a:gd name="T12" fmla="*/ 76 w 238"/>
                <a:gd name="T13" fmla="*/ 16 h 212"/>
                <a:gd name="T14" fmla="*/ 65 w 238"/>
                <a:gd name="T15" fmla="*/ 69 h 212"/>
                <a:gd name="T16" fmla="*/ 48 w 238"/>
                <a:gd name="T17" fmla="*/ 84 h 212"/>
                <a:gd name="T18" fmla="*/ 41 w 238"/>
                <a:gd name="T19" fmla="*/ 104 h 212"/>
                <a:gd name="T20" fmla="*/ 24 w 238"/>
                <a:gd name="T21" fmla="*/ 115 h 212"/>
                <a:gd name="T22" fmla="*/ 23 w 238"/>
                <a:gd name="T23" fmla="*/ 112 h 212"/>
                <a:gd name="T24" fmla="*/ 5 w 238"/>
                <a:gd name="T25" fmla="*/ 113 h 212"/>
                <a:gd name="T26" fmla="*/ 0 w 238"/>
                <a:gd name="T27" fmla="*/ 125 h 212"/>
                <a:gd name="T28" fmla="*/ 0 w 238"/>
                <a:gd name="T29" fmla="*/ 134 h 212"/>
                <a:gd name="T30" fmla="*/ 12 w 238"/>
                <a:gd name="T31" fmla="*/ 126 h 212"/>
                <a:gd name="T32" fmla="*/ 42 w 238"/>
                <a:gd name="T33" fmla="*/ 126 h 212"/>
                <a:gd name="T34" fmla="*/ 52 w 238"/>
                <a:gd name="T35" fmla="*/ 129 h 212"/>
                <a:gd name="T36" fmla="*/ 55 w 238"/>
                <a:gd name="T37" fmla="*/ 143 h 212"/>
                <a:gd name="T38" fmla="*/ 68 w 238"/>
                <a:gd name="T39" fmla="*/ 153 h 212"/>
                <a:gd name="T40" fmla="*/ 84 w 238"/>
                <a:gd name="T41" fmla="*/ 151 h 212"/>
                <a:gd name="T42" fmla="*/ 89 w 238"/>
                <a:gd name="T43" fmla="*/ 141 h 212"/>
                <a:gd name="T44" fmla="*/ 104 w 238"/>
                <a:gd name="T45" fmla="*/ 139 h 212"/>
                <a:gd name="T46" fmla="*/ 104 w 238"/>
                <a:gd name="T47" fmla="*/ 143 h 212"/>
                <a:gd name="T48" fmla="*/ 118 w 238"/>
                <a:gd name="T49" fmla="*/ 147 h 212"/>
                <a:gd name="T50" fmla="*/ 118 w 238"/>
                <a:gd name="T51" fmla="*/ 170 h 212"/>
                <a:gd name="T52" fmla="*/ 122 w 238"/>
                <a:gd name="T53" fmla="*/ 180 h 212"/>
                <a:gd name="T54" fmla="*/ 119 w 238"/>
                <a:gd name="T55" fmla="*/ 187 h 212"/>
                <a:gd name="T56" fmla="*/ 122 w 238"/>
                <a:gd name="T57" fmla="*/ 190 h 212"/>
                <a:gd name="T58" fmla="*/ 147 w 238"/>
                <a:gd name="T59" fmla="*/ 185 h 212"/>
                <a:gd name="T60" fmla="*/ 172 w 238"/>
                <a:gd name="T61" fmla="*/ 197 h 212"/>
                <a:gd name="T62" fmla="*/ 184 w 238"/>
                <a:gd name="T63" fmla="*/ 194 h 212"/>
                <a:gd name="T64" fmla="*/ 205 w 238"/>
                <a:gd name="T65" fmla="*/ 208 h 212"/>
                <a:gd name="T66" fmla="*/ 215 w 238"/>
                <a:gd name="T67" fmla="*/ 212 h 212"/>
                <a:gd name="T68" fmla="*/ 215 w 238"/>
                <a:gd name="T69" fmla="*/ 199 h 212"/>
                <a:gd name="T70" fmla="*/ 208 w 238"/>
                <a:gd name="T71" fmla="*/ 200 h 212"/>
                <a:gd name="T72" fmla="*/ 204 w 238"/>
                <a:gd name="T73" fmla="*/ 196 h 212"/>
                <a:gd name="T74" fmla="*/ 206 w 238"/>
                <a:gd name="T75" fmla="*/ 163 h 212"/>
                <a:gd name="T76" fmla="*/ 209 w 238"/>
                <a:gd name="T77" fmla="*/ 157 h 212"/>
                <a:gd name="T78" fmla="*/ 228 w 238"/>
                <a:gd name="T79" fmla="*/ 153 h 212"/>
                <a:gd name="T80" fmla="*/ 231 w 238"/>
                <a:gd name="T81" fmla="*/ 153 h 212"/>
                <a:gd name="T82" fmla="*/ 216 w 238"/>
                <a:gd name="T83" fmla="*/ 130 h 212"/>
                <a:gd name="T84" fmla="*/ 215 w 238"/>
                <a:gd name="T85" fmla="*/ 109 h 212"/>
                <a:gd name="T86" fmla="*/ 214 w 238"/>
                <a:gd name="T87" fmla="*/ 98 h 212"/>
                <a:gd name="T88" fmla="*/ 211 w 238"/>
                <a:gd name="T89" fmla="*/ 90 h 212"/>
                <a:gd name="T90" fmla="*/ 209 w 238"/>
                <a:gd name="T91" fmla="*/ 87 h 212"/>
                <a:gd name="T92" fmla="*/ 219 w 238"/>
                <a:gd name="T93" fmla="*/ 75 h 212"/>
                <a:gd name="T94" fmla="*/ 221 w 238"/>
                <a:gd name="T95" fmla="*/ 54 h 212"/>
                <a:gd name="T96" fmla="*/ 228 w 238"/>
                <a:gd name="T97" fmla="*/ 47 h 212"/>
                <a:gd name="T98" fmla="*/ 238 w 238"/>
                <a:gd name="T99" fmla="*/ 34 h 212"/>
                <a:gd name="T100" fmla="*/ 231 w 238"/>
                <a:gd name="T101" fmla="*/ 29 h 212"/>
                <a:gd name="T102" fmla="*/ 234 w 238"/>
                <a:gd name="T103" fmla="*/ 18 h 212"/>
                <a:gd name="T104" fmla="*/ 220 w 238"/>
                <a:gd name="T105" fmla="*/ 8 h 212"/>
                <a:gd name="T106" fmla="*/ 198 w 238"/>
                <a:gd name="T107" fmla="*/ 8 h 212"/>
                <a:gd name="T108" fmla="*/ 190 w 238"/>
                <a:gd name="T109" fmla="*/ 0 h 21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38"/>
                <a:gd name="T166" fmla="*/ 0 h 212"/>
                <a:gd name="T167" fmla="*/ 238 w 238"/>
                <a:gd name="T168" fmla="*/ 212 h 21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38" h="212">
                  <a:moveTo>
                    <a:pt x="190" y="0"/>
                  </a:moveTo>
                  <a:lnTo>
                    <a:pt x="131" y="5"/>
                  </a:lnTo>
                  <a:lnTo>
                    <a:pt x="126" y="11"/>
                  </a:lnTo>
                  <a:lnTo>
                    <a:pt x="100" y="8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76" y="16"/>
                  </a:lnTo>
                  <a:lnTo>
                    <a:pt x="65" y="69"/>
                  </a:lnTo>
                  <a:lnTo>
                    <a:pt x="48" y="84"/>
                  </a:lnTo>
                  <a:lnTo>
                    <a:pt x="41" y="104"/>
                  </a:lnTo>
                  <a:lnTo>
                    <a:pt x="24" y="115"/>
                  </a:lnTo>
                  <a:lnTo>
                    <a:pt x="23" y="112"/>
                  </a:lnTo>
                  <a:lnTo>
                    <a:pt x="5" y="113"/>
                  </a:lnTo>
                  <a:lnTo>
                    <a:pt x="0" y="125"/>
                  </a:lnTo>
                  <a:lnTo>
                    <a:pt x="0" y="134"/>
                  </a:lnTo>
                  <a:lnTo>
                    <a:pt x="12" y="126"/>
                  </a:lnTo>
                  <a:lnTo>
                    <a:pt x="42" y="126"/>
                  </a:lnTo>
                  <a:lnTo>
                    <a:pt x="52" y="129"/>
                  </a:lnTo>
                  <a:lnTo>
                    <a:pt x="55" y="143"/>
                  </a:lnTo>
                  <a:lnTo>
                    <a:pt x="68" y="153"/>
                  </a:lnTo>
                  <a:lnTo>
                    <a:pt x="84" y="151"/>
                  </a:lnTo>
                  <a:lnTo>
                    <a:pt x="89" y="141"/>
                  </a:lnTo>
                  <a:lnTo>
                    <a:pt x="104" y="139"/>
                  </a:lnTo>
                  <a:lnTo>
                    <a:pt x="104" y="143"/>
                  </a:lnTo>
                  <a:lnTo>
                    <a:pt x="118" y="147"/>
                  </a:lnTo>
                  <a:lnTo>
                    <a:pt x="118" y="170"/>
                  </a:lnTo>
                  <a:lnTo>
                    <a:pt x="122" y="180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47" y="185"/>
                  </a:lnTo>
                  <a:lnTo>
                    <a:pt x="172" y="197"/>
                  </a:lnTo>
                  <a:lnTo>
                    <a:pt x="184" y="194"/>
                  </a:lnTo>
                  <a:lnTo>
                    <a:pt x="205" y="208"/>
                  </a:lnTo>
                  <a:lnTo>
                    <a:pt x="215" y="212"/>
                  </a:lnTo>
                  <a:lnTo>
                    <a:pt x="215" y="199"/>
                  </a:lnTo>
                  <a:lnTo>
                    <a:pt x="208" y="200"/>
                  </a:lnTo>
                  <a:lnTo>
                    <a:pt x="204" y="196"/>
                  </a:lnTo>
                  <a:lnTo>
                    <a:pt x="206" y="163"/>
                  </a:lnTo>
                  <a:lnTo>
                    <a:pt x="209" y="157"/>
                  </a:lnTo>
                  <a:lnTo>
                    <a:pt x="228" y="153"/>
                  </a:lnTo>
                  <a:lnTo>
                    <a:pt x="231" y="153"/>
                  </a:lnTo>
                  <a:lnTo>
                    <a:pt x="216" y="130"/>
                  </a:lnTo>
                  <a:lnTo>
                    <a:pt x="215" y="109"/>
                  </a:lnTo>
                  <a:lnTo>
                    <a:pt x="214" y="98"/>
                  </a:lnTo>
                  <a:lnTo>
                    <a:pt x="211" y="90"/>
                  </a:lnTo>
                  <a:lnTo>
                    <a:pt x="209" y="87"/>
                  </a:lnTo>
                  <a:lnTo>
                    <a:pt x="219" y="75"/>
                  </a:lnTo>
                  <a:lnTo>
                    <a:pt x="221" y="54"/>
                  </a:lnTo>
                  <a:lnTo>
                    <a:pt x="228" y="47"/>
                  </a:lnTo>
                  <a:lnTo>
                    <a:pt x="238" y="34"/>
                  </a:lnTo>
                  <a:lnTo>
                    <a:pt x="231" y="29"/>
                  </a:lnTo>
                  <a:lnTo>
                    <a:pt x="234" y="18"/>
                  </a:lnTo>
                  <a:lnTo>
                    <a:pt x="220" y="8"/>
                  </a:lnTo>
                  <a:lnTo>
                    <a:pt x="198" y="8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5" name="Freeform 150"/>
            <p:cNvSpPr>
              <a:spLocks/>
            </p:cNvSpPr>
            <p:nvPr/>
          </p:nvSpPr>
          <p:spPr bwMode="ltGray">
            <a:xfrm>
              <a:off x="1479829" y="5295195"/>
              <a:ext cx="42269" cy="35023"/>
            </a:xfrm>
            <a:custGeom>
              <a:avLst/>
              <a:gdLst>
                <a:gd name="T0" fmla="*/ 21 w 24"/>
                <a:gd name="T1" fmla="*/ 14 h 19"/>
                <a:gd name="T2" fmla="*/ 0 w 24"/>
                <a:gd name="T3" fmla="*/ 19 h 19"/>
                <a:gd name="T4" fmla="*/ 0 w 24"/>
                <a:gd name="T5" fmla="*/ 14 h 19"/>
                <a:gd name="T6" fmla="*/ 8 w 24"/>
                <a:gd name="T7" fmla="*/ 3 h 19"/>
                <a:gd name="T8" fmla="*/ 20 w 24"/>
                <a:gd name="T9" fmla="*/ 0 h 19"/>
                <a:gd name="T10" fmla="*/ 24 w 24"/>
                <a:gd name="T11" fmla="*/ 9 h 19"/>
                <a:gd name="T12" fmla="*/ 21 w 24"/>
                <a:gd name="T13" fmla="*/ 14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9"/>
                <a:gd name="T23" fmla="*/ 24 w 2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9">
                  <a:moveTo>
                    <a:pt x="21" y="14"/>
                  </a:moveTo>
                  <a:lnTo>
                    <a:pt x="0" y="19"/>
                  </a:lnTo>
                  <a:lnTo>
                    <a:pt x="0" y="14"/>
                  </a:lnTo>
                  <a:lnTo>
                    <a:pt x="8" y="3"/>
                  </a:lnTo>
                  <a:lnTo>
                    <a:pt x="20" y="0"/>
                  </a:lnTo>
                  <a:lnTo>
                    <a:pt x="24" y="9"/>
                  </a:lnTo>
                  <a:lnTo>
                    <a:pt x="21" y="1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6" name="Freeform 151"/>
            <p:cNvSpPr>
              <a:spLocks/>
            </p:cNvSpPr>
            <p:nvPr/>
          </p:nvSpPr>
          <p:spPr bwMode="ltGray">
            <a:xfrm>
              <a:off x="1483671" y="5327035"/>
              <a:ext cx="34586" cy="38208"/>
            </a:xfrm>
            <a:custGeom>
              <a:avLst/>
              <a:gdLst>
                <a:gd name="T0" fmla="*/ 18 w 19"/>
                <a:gd name="T1" fmla="*/ 0 h 21"/>
                <a:gd name="T2" fmla="*/ 19 w 19"/>
                <a:gd name="T3" fmla="*/ 10 h 21"/>
                <a:gd name="T4" fmla="*/ 6 w 19"/>
                <a:gd name="T5" fmla="*/ 21 h 21"/>
                <a:gd name="T6" fmla="*/ 4 w 19"/>
                <a:gd name="T7" fmla="*/ 21 h 21"/>
                <a:gd name="T8" fmla="*/ 2 w 19"/>
                <a:gd name="T9" fmla="*/ 10 h 21"/>
                <a:gd name="T10" fmla="*/ 0 w 19"/>
                <a:gd name="T11" fmla="*/ 3 h 21"/>
                <a:gd name="T12" fmla="*/ 18 w 19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21"/>
                <a:gd name="T23" fmla="*/ 19 w 19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21">
                  <a:moveTo>
                    <a:pt x="18" y="0"/>
                  </a:moveTo>
                  <a:lnTo>
                    <a:pt x="19" y="10"/>
                  </a:lnTo>
                  <a:lnTo>
                    <a:pt x="6" y="21"/>
                  </a:lnTo>
                  <a:lnTo>
                    <a:pt x="4" y="21"/>
                  </a:lnTo>
                  <a:lnTo>
                    <a:pt x="2" y="10"/>
                  </a:lnTo>
                  <a:lnTo>
                    <a:pt x="0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7" name="Freeform 152"/>
            <p:cNvSpPr>
              <a:spLocks/>
            </p:cNvSpPr>
            <p:nvPr/>
          </p:nvSpPr>
          <p:spPr bwMode="ltGray">
            <a:xfrm>
              <a:off x="1483671" y="5327035"/>
              <a:ext cx="34586" cy="38208"/>
            </a:xfrm>
            <a:custGeom>
              <a:avLst/>
              <a:gdLst>
                <a:gd name="T0" fmla="*/ 18 w 19"/>
                <a:gd name="T1" fmla="*/ 0 h 21"/>
                <a:gd name="T2" fmla="*/ 19 w 19"/>
                <a:gd name="T3" fmla="*/ 10 h 21"/>
                <a:gd name="T4" fmla="*/ 6 w 19"/>
                <a:gd name="T5" fmla="*/ 21 h 21"/>
                <a:gd name="T6" fmla="*/ 4 w 19"/>
                <a:gd name="T7" fmla="*/ 21 h 21"/>
                <a:gd name="T8" fmla="*/ 2 w 19"/>
                <a:gd name="T9" fmla="*/ 10 h 21"/>
                <a:gd name="T10" fmla="*/ 0 w 19"/>
                <a:gd name="T11" fmla="*/ 3 h 21"/>
                <a:gd name="T12" fmla="*/ 18 w 19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21"/>
                <a:gd name="T23" fmla="*/ 19 w 19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21">
                  <a:moveTo>
                    <a:pt x="18" y="0"/>
                  </a:moveTo>
                  <a:lnTo>
                    <a:pt x="19" y="10"/>
                  </a:lnTo>
                  <a:lnTo>
                    <a:pt x="6" y="21"/>
                  </a:lnTo>
                  <a:lnTo>
                    <a:pt x="4" y="21"/>
                  </a:lnTo>
                  <a:lnTo>
                    <a:pt x="2" y="10"/>
                  </a:ln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8" name="Freeform 153"/>
            <p:cNvSpPr>
              <a:spLocks/>
            </p:cNvSpPr>
            <p:nvPr/>
          </p:nvSpPr>
          <p:spPr bwMode="ltGray">
            <a:xfrm>
              <a:off x="1487515" y="5292010"/>
              <a:ext cx="268993" cy="238801"/>
            </a:xfrm>
            <a:custGeom>
              <a:avLst/>
              <a:gdLst>
                <a:gd name="T0" fmla="*/ 43 w 139"/>
                <a:gd name="T1" fmla="*/ 98 h 124"/>
                <a:gd name="T2" fmla="*/ 21 w 139"/>
                <a:gd name="T3" fmla="*/ 87 h 124"/>
                <a:gd name="T4" fmla="*/ 15 w 139"/>
                <a:gd name="T5" fmla="*/ 82 h 124"/>
                <a:gd name="T6" fmla="*/ 0 w 139"/>
                <a:gd name="T7" fmla="*/ 60 h 124"/>
                <a:gd name="T8" fmla="*/ 0 w 139"/>
                <a:gd name="T9" fmla="*/ 39 h 124"/>
                <a:gd name="T10" fmla="*/ 1 w 139"/>
                <a:gd name="T11" fmla="*/ 39 h 124"/>
                <a:gd name="T12" fmla="*/ 15 w 139"/>
                <a:gd name="T13" fmla="*/ 26 h 124"/>
                <a:gd name="T14" fmla="*/ 14 w 139"/>
                <a:gd name="T15" fmla="*/ 16 h 124"/>
                <a:gd name="T16" fmla="*/ 16 w 139"/>
                <a:gd name="T17" fmla="*/ 9 h 124"/>
                <a:gd name="T18" fmla="*/ 12 w 139"/>
                <a:gd name="T19" fmla="*/ 0 h 124"/>
                <a:gd name="T20" fmla="*/ 28 w 139"/>
                <a:gd name="T21" fmla="*/ 0 h 124"/>
                <a:gd name="T22" fmla="*/ 56 w 139"/>
                <a:gd name="T23" fmla="*/ 0 h 124"/>
                <a:gd name="T24" fmla="*/ 60 w 139"/>
                <a:gd name="T25" fmla="*/ 0 h 124"/>
                <a:gd name="T26" fmla="*/ 102 w 139"/>
                <a:gd name="T27" fmla="*/ 22 h 124"/>
                <a:gd name="T28" fmla="*/ 106 w 139"/>
                <a:gd name="T29" fmla="*/ 31 h 124"/>
                <a:gd name="T30" fmla="*/ 125 w 139"/>
                <a:gd name="T31" fmla="*/ 42 h 124"/>
                <a:gd name="T32" fmla="*/ 124 w 139"/>
                <a:gd name="T33" fmla="*/ 41 h 124"/>
                <a:gd name="T34" fmla="*/ 117 w 139"/>
                <a:gd name="T35" fmla="*/ 59 h 124"/>
                <a:gd name="T36" fmla="*/ 127 w 139"/>
                <a:gd name="T37" fmla="*/ 70 h 124"/>
                <a:gd name="T38" fmla="*/ 125 w 139"/>
                <a:gd name="T39" fmla="*/ 91 h 124"/>
                <a:gd name="T40" fmla="*/ 131 w 139"/>
                <a:gd name="T41" fmla="*/ 102 h 124"/>
                <a:gd name="T42" fmla="*/ 139 w 139"/>
                <a:gd name="T43" fmla="*/ 111 h 124"/>
                <a:gd name="T44" fmla="*/ 139 w 139"/>
                <a:gd name="T45" fmla="*/ 109 h 124"/>
                <a:gd name="T46" fmla="*/ 123 w 139"/>
                <a:gd name="T47" fmla="*/ 120 h 124"/>
                <a:gd name="T48" fmla="*/ 88 w 139"/>
                <a:gd name="T49" fmla="*/ 124 h 124"/>
                <a:gd name="T50" fmla="*/ 68 w 139"/>
                <a:gd name="T51" fmla="*/ 122 h 124"/>
                <a:gd name="T52" fmla="*/ 62 w 139"/>
                <a:gd name="T53" fmla="*/ 102 h 124"/>
                <a:gd name="T54" fmla="*/ 56 w 139"/>
                <a:gd name="T55" fmla="*/ 99 h 124"/>
                <a:gd name="T56" fmla="*/ 43 w 139"/>
                <a:gd name="T57" fmla="*/ 98 h 12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39"/>
                <a:gd name="T88" fmla="*/ 0 h 124"/>
                <a:gd name="T89" fmla="*/ 139 w 139"/>
                <a:gd name="T90" fmla="*/ 124 h 12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39" h="124">
                  <a:moveTo>
                    <a:pt x="43" y="98"/>
                  </a:moveTo>
                  <a:lnTo>
                    <a:pt x="21" y="87"/>
                  </a:lnTo>
                  <a:lnTo>
                    <a:pt x="15" y="82"/>
                  </a:lnTo>
                  <a:lnTo>
                    <a:pt x="0" y="60"/>
                  </a:lnTo>
                  <a:lnTo>
                    <a:pt x="0" y="39"/>
                  </a:lnTo>
                  <a:lnTo>
                    <a:pt x="1" y="39"/>
                  </a:lnTo>
                  <a:lnTo>
                    <a:pt x="15" y="26"/>
                  </a:lnTo>
                  <a:lnTo>
                    <a:pt x="14" y="16"/>
                  </a:lnTo>
                  <a:lnTo>
                    <a:pt x="16" y="9"/>
                  </a:lnTo>
                  <a:lnTo>
                    <a:pt x="12" y="0"/>
                  </a:lnTo>
                  <a:lnTo>
                    <a:pt x="28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102" y="22"/>
                  </a:lnTo>
                  <a:lnTo>
                    <a:pt x="106" y="31"/>
                  </a:lnTo>
                  <a:lnTo>
                    <a:pt x="125" y="42"/>
                  </a:lnTo>
                  <a:lnTo>
                    <a:pt x="124" y="41"/>
                  </a:lnTo>
                  <a:lnTo>
                    <a:pt x="117" y="59"/>
                  </a:lnTo>
                  <a:lnTo>
                    <a:pt x="127" y="70"/>
                  </a:lnTo>
                  <a:lnTo>
                    <a:pt x="125" y="91"/>
                  </a:lnTo>
                  <a:lnTo>
                    <a:pt x="131" y="102"/>
                  </a:lnTo>
                  <a:lnTo>
                    <a:pt x="139" y="111"/>
                  </a:lnTo>
                  <a:lnTo>
                    <a:pt x="139" y="109"/>
                  </a:lnTo>
                  <a:lnTo>
                    <a:pt x="123" y="120"/>
                  </a:lnTo>
                  <a:lnTo>
                    <a:pt x="88" y="124"/>
                  </a:lnTo>
                  <a:lnTo>
                    <a:pt x="68" y="122"/>
                  </a:lnTo>
                  <a:lnTo>
                    <a:pt x="62" y="102"/>
                  </a:lnTo>
                  <a:lnTo>
                    <a:pt x="56" y="99"/>
                  </a:lnTo>
                  <a:lnTo>
                    <a:pt x="43" y="9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9" name="Freeform 154"/>
            <p:cNvSpPr>
              <a:spLocks/>
            </p:cNvSpPr>
            <p:nvPr/>
          </p:nvSpPr>
          <p:spPr bwMode="ltGray">
            <a:xfrm>
              <a:off x="1306904" y="5457578"/>
              <a:ext cx="280523" cy="213329"/>
            </a:xfrm>
            <a:custGeom>
              <a:avLst/>
              <a:gdLst>
                <a:gd name="T0" fmla="*/ 25 w 148"/>
                <a:gd name="T1" fmla="*/ 31 h 112"/>
                <a:gd name="T2" fmla="*/ 52 w 148"/>
                <a:gd name="T3" fmla="*/ 41 h 112"/>
                <a:gd name="T4" fmla="*/ 64 w 148"/>
                <a:gd name="T5" fmla="*/ 39 h 112"/>
                <a:gd name="T6" fmla="*/ 84 w 148"/>
                <a:gd name="T7" fmla="*/ 54 h 112"/>
                <a:gd name="T8" fmla="*/ 95 w 148"/>
                <a:gd name="T9" fmla="*/ 56 h 112"/>
                <a:gd name="T10" fmla="*/ 96 w 148"/>
                <a:gd name="T11" fmla="*/ 44 h 112"/>
                <a:gd name="T12" fmla="*/ 88 w 148"/>
                <a:gd name="T13" fmla="*/ 46 h 112"/>
                <a:gd name="T14" fmla="*/ 83 w 148"/>
                <a:gd name="T15" fmla="*/ 40 h 112"/>
                <a:gd name="T16" fmla="*/ 86 w 148"/>
                <a:gd name="T17" fmla="*/ 10 h 112"/>
                <a:gd name="T18" fmla="*/ 90 w 148"/>
                <a:gd name="T19" fmla="*/ 3 h 112"/>
                <a:gd name="T20" fmla="*/ 108 w 148"/>
                <a:gd name="T21" fmla="*/ 0 h 112"/>
                <a:gd name="T22" fmla="*/ 112 w 148"/>
                <a:gd name="T23" fmla="*/ 0 h 112"/>
                <a:gd name="T24" fmla="*/ 117 w 148"/>
                <a:gd name="T25" fmla="*/ 4 h 112"/>
                <a:gd name="T26" fmla="*/ 140 w 148"/>
                <a:gd name="T27" fmla="*/ 13 h 112"/>
                <a:gd name="T28" fmla="*/ 148 w 148"/>
                <a:gd name="T29" fmla="*/ 28 h 112"/>
                <a:gd name="T30" fmla="*/ 144 w 148"/>
                <a:gd name="T31" fmla="*/ 38 h 112"/>
                <a:gd name="T32" fmla="*/ 146 w 148"/>
                <a:gd name="T33" fmla="*/ 48 h 112"/>
                <a:gd name="T34" fmla="*/ 137 w 148"/>
                <a:gd name="T35" fmla="*/ 62 h 112"/>
                <a:gd name="T36" fmla="*/ 143 w 148"/>
                <a:gd name="T37" fmla="*/ 66 h 112"/>
                <a:gd name="T38" fmla="*/ 140 w 148"/>
                <a:gd name="T39" fmla="*/ 66 h 112"/>
                <a:gd name="T40" fmla="*/ 103 w 148"/>
                <a:gd name="T41" fmla="*/ 78 h 112"/>
                <a:gd name="T42" fmla="*/ 104 w 148"/>
                <a:gd name="T43" fmla="*/ 84 h 112"/>
                <a:gd name="T44" fmla="*/ 90 w 148"/>
                <a:gd name="T45" fmla="*/ 86 h 112"/>
                <a:gd name="T46" fmla="*/ 83 w 148"/>
                <a:gd name="T47" fmla="*/ 96 h 112"/>
                <a:gd name="T48" fmla="*/ 59 w 148"/>
                <a:gd name="T49" fmla="*/ 112 h 112"/>
                <a:gd name="T50" fmla="*/ 39 w 148"/>
                <a:gd name="T51" fmla="*/ 110 h 112"/>
                <a:gd name="T52" fmla="*/ 39 w 148"/>
                <a:gd name="T53" fmla="*/ 109 h 112"/>
                <a:gd name="T54" fmla="*/ 25 w 148"/>
                <a:gd name="T55" fmla="*/ 104 h 112"/>
                <a:gd name="T56" fmla="*/ 15 w 148"/>
                <a:gd name="T57" fmla="*/ 108 h 112"/>
                <a:gd name="T58" fmla="*/ 1 w 148"/>
                <a:gd name="T59" fmla="*/ 96 h 112"/>
                <a:gd name="T60" fmla="*/ 0 w 148"/>
                <a:gd name="T61" fmla="*/ 56 h 112"/>
                <a:gd name="T62" fmla="*/ 26 w 148"/>
                <a:gd name="T63" fmla="*/ 55 h 112"/>
                <a:gd name="T64" fmla="*/ 25 w 148"/>
                <a:gd name="T65" fmla="*/ 31 h 11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8"/>
                <a:gd name="T100" fmla="*/ 0 h 112"/>
                <a:gd name="T101" fmla="*/ 148 w 148"/>
                <a:gd name="T102" fmla="*/ 112 h 11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8" h="112">
                  <a:moveTo>
                    <a:pt x="25" y="31"/>
                  </a:moveTo>
                  <a:lnTo>
                    <a:pt x="52" y="41"/>
                  </a:lnTo>
                  <a:lnTo>
                    <a:pt x="64" y="39"/>
                  </a:lnTo>
                  <a:lnTo>
                    <a:pt x="84" y="54"/>
                  </a:lnTo>
                  <a:lnTo>
                    <a:pt x="95" y="56"/>
                  </a:lnTo>
                  <a:lnTo>
                    <a:pt x="96" y="44"/>
                  </a:lnTo>
                  <a:lnTo>
                    <a:pt x="88" y="46"/>
                  </a:lnTo>
                  <a:lnTo>
                    <a:pt x="83" y="40"/>
                  </a:lnTo>
                  <a:lnTo>
                    <a:pt x="86" y="10"/>
                  </a:lnTo>
                  <a:lnTo>
                    <a:pt x="9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7" y="4"/>
                  </a:lnTo>
                  <a:lnTo>
                    <a:pt x="140" y="13"/>
                  </a:lnTo>
                  <a:lnTo>
                    <a:pt x="148" y="28"/>
                  </a:lnTo>
                  <a:lnTo>
                    <a:pt x="144" y="38"/>
                  </a:lnTo>
                  <a:lnTo>
                    <a:pt x="146" y="48"/>
                  </a:lnTo>
                  <a:lnTo>
                    <a:pt x="137" y="62"/>
                  </a:lnTo>
                  <a:lnTo>
                    <a:pt x="143" y="66"/>
                  </a:lnTo>
                  <a:lnTo>
                    <a:pt x="140" y="66"/>
                  </a:lnTo>
                  <a:lnTo>
                    <a:pt x="103" y="78"/>
                  </a:lnTo>
                  <a:lnTo>
                    <a:pt x="104" y="84"/>
                  </a:lnTo>
                  <a:lnTo>
                    <a:pt x="90" y="86"/>
                  </a:lnTo>
                  <a:lnTo>
                    <a:pt x="83" y="96"/>
                  </a:lnTo>
                  <a:lnTo>
                    <a:pt x="59" y="112"/>
                  </a:lnTo>
                  <a:lnTo>
                    <a:pt x="39" y="110"/>
                  </a:lnTo>
                  <a:lnTo>
                    <a:pt x="39" y="109"/>
                  </a:lnTo>
                  <a:lnTo>
                    <a:pt x="25" y="104"/>
                  </a:lnTo>
                  <a:lnTo>
                    <a:pt x="15" y="108"/>
                  </a:lnTo>
                  <a:lnTo>
                    <a:pt x="1" y="96"/>
                  </a:lnTo>
                  <a:lnTo>
                    <a:pt x="0" y="56"/>
                  </a:lnTo>
                  <a:lnTo>
                    <a:pt x="26" y="55"/>
                  </a:lnTo>
                  <a:lnTo>
                    <a:pt x="25" y="3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90" name="Freeform 155"/>
            <p:cNvSpPr>
              <a:spLocks/>
            </p:cNvSpPr>
            <p:nvPr/>
          </p:nvSpPr>
          <p:spPr bwMode="ltGray">
            <a:xfrm>
              <a:off x="1057126" y="5648618"/>
              <a:ext cx="330477" cy="292929"/>
            </a:xfrm>
            <a:custGeom>
              <a:avLst/>
              <a:gdLst>
                <a:gd name="T0" fmla="*/ 60 w 171"/>
                <a:gd name="T1" fmla="*/ 148 h 153"/>
                <a:gd name="T2" fmla="*/ 46 w 171"/>
                <a:gd name="T3" fmla="*/ 133 h 153"/>
                <a:gd name="T4" fmla="*/ 35 w 171"/>
                <a:gd name="T5" fmla="*/ 88 h 153"/>
                <a:gd name="T6" fmla="*/ 35 w 171"/>
                <a:gd name="T7" fmla="*/ 69 h 153"/>
                <a:gd name="T8" fmla="*/ 1 w 171"/>
                <a:gd name="T9" fmla="*/ 13 h 153"/>
                <a:gd name="T10" fmla="*/ 0 w 171"/>
                <a:gd name="T11" fmla="*/ 5 h 153"/>
                <a:gd name="T12" fmla="*/ 21 w 171"/>
                <a:gd name="T13" fmla="*/ 0 h 153"/>
                <a:gd name="T14" fmla="*/ 30 w 171"/>
                <a:gd name="T15" fmla="*/ 5 h 153"/>
                <a:gd name="T16" fmla="*/ 85 w 171"/>
                <a:gd name="T17" fmla="*/ 5 h 153"/>
                <a:gd name="T18" fmla="*/ 95 w 171"/>
                <a:gd name="T19" fmla="*/ 9 h 153"/>
                <a:gd name="T20" fmla="*/ 126 w 171"/>
                <a:gd name="T21" fmla="*/ 13 h 153"/>
                <a:gd name="T22" fmla="*/ 146 w 171"/>
                <a:gd name="T23" fmla="*/ 7 h 153"/>
                <a:gd name="T24" fmla="*/ 158 w 171"/>
                <a:gd name="T25" fmla="*/ 5 h 153"/>
                <a:gd name="T26" fmla="*/ 171 w 171"/>
                <a:gd name="T27" fmla="*/ 9 h 153"/>
                <a:gd name="T28" fmla="*/ 150 w 171"/>
                <a:gd name="T29" fmla="*/ 20 h 153"/>
                <a:gd name="T30" fmla="*/ 144 w 171"/>
                <a:gd name="T31" fmla="*/ 14 h 153"/>
                <a:gd name="T32" fmla="*/ 119 w 171"/>
                <a:gd name="T33" fmla="*/ 16 h 153"/>
                <a:gd name="T34" fmla="*/ 116 w 171"/>
                <a:gd name="T35" fmla="*/ 60 h 153"/>
                <a:gd name="T36" fmla="*/ 103 w 171"/>
                <a:gd name="T37" fmla="*/ 64 h 153"/>
                <a:gd name="T38" fmla="*/ 103 w 171"/>
                <a:gd name="T39" fmla="*/ 97 h 153"/>
                <a:gd name="T40" fmla="*/ 103 w 171"/>
                <a:gd name="T41" fmla="*/ 145 h 153"/>
                <a:gd name="T42" fmla="*/ 92 w 171"/>
                <a:gd name="T43" fmla="*/ 153 h 153"/>
                <a:gd name="T44" fmla="*/ 77 w 171"/>
                <a:gd name="T45" fmla="*/ 153 h 153"/>
                <a:gd name="T46" fmla="*/ 64 w 171"/>
                <a:gd name="T47" fmla="*/ 144 h 153"/>
                <a:gd name="T48" fmla="*/ 60 w 171"/>
                <a:gd name="T49" fmla="*/ 148 h 1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1"/>
                <a:gd name="T76" fmla="*/ 0 h 153"/>
                <a:gd name="T77" fmla="*/ 171 w 171"/>
                <a:gd name="T78" fmla="*/ 153 h 1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1" h="153">
                  <a:moveTo>
                    <a:pt x="60" y="148"/>
                  </a:moveTo>
                  <a:lnTo>
                    <a:pt x="46" y="133"/>
                  </a:lnTo>
                  <a:lnTo>
                    <a:pt x="35" y="88"/>
                  </a:lnTo>
                  <a:lnTo>
                    <a:pt x="35" y="69"/>
                  </a:lnTo>
                  <a:lnTo>
                    <a:pt x="1" y="13"/>
                  </a:lnTo>
                  <a:lnTo>
                    <a:pt x="0" y="5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85" y="5"/>
                  </a:lnTo>
                  <a:lnTo>
                    <a:pt x="95" y="9"/>
                  </a:lnTo>
                  <a:lnTo>
                    <a:pt x="126" y="13"/>
                  </a:lnTo>
                  <a:lnTo>
                    <a:pt x="146" y="7"/>
                  </a:lnTo>
                  <a:lnTo>
                    <a:pt x="158" y="5"/>
                  </a:lnTo>
                  <a:lnTo>
                    <a:pt x="171" y="9"/>
                  </a:lnTo>
                  <a:lnTo>
                    <a:pt x="150" y="20"/>
                  </a:lnTo>
                  <a:lnTo>
                    <a:pt x="144" y="14"/>
                  </a:lnTo>
                  <a:lnTo>
                    <a:pt x="119" y="16"/>
                  </a:lnTo>
                  <a:lnTo>
                    <a:pt x="116" y="60"/>
                  </a:lnTo>
                  <a:lnTo>
                    <a:pt x="103" y="64"/>
                  </a:lnTo>
                  <a:lnTo>
                    <a:pt x="103" y="97"/>
                  </a:lnTo>
                  <a:lnTo>
                    <a:pt x="103" y="145"/>
                  </a:lnTo>
                  <a:lnTo>
                    <a:pt x="92" y="153"/>
                  </a:lnTo>
                  <a:lnTo>
                    <a:pt x="77" y="153"/>
                  </a:lnTo>
                  <a:lnTo>
                    <a:pt x="64" y="144"/>
                  </a:lnTo>
                  <a:lnTo>
                    <a:pt x="60" y="14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91" name="Freeform 156"/>
            <p:cNvSpPr>
              <a:spLocks/>
            </p:cNvSpPr>
            <p:nvPr/>
          </p:nvSpPr>
          <p:spPr bwMode="ltGray">
            <a:xfrm>
              <a:off x="1060967" y="5400266"/>
              <a:ext cx="299735" cy="270641"/>
            </a:xfrm>
            <a:custGeom>
              <a:avLst/>
              <a:gdLst>
                <a:gd name="T0" fmla="*/ 0 w 156"/>
                <a:gd name="T1" fmla="*/ 135 h 143"/>
                <a:gd name="T2" fmla="*/ 20 w 156"/>
                <a:gd name="T3" fmla="*/ 130 h 143"/>
                <a:gd name="T4" fmla="*/ 30 w 156"/>
                <a:gd name="T5" fmla="*/ 135 h 143"/>
                <a:gd name="T6" fmla="*/ 84 w 156"/>
                <a:gd name="T7" fmla="*/ 135 h 143"/>
                <a:gd name="T8" fmla="*/ 93 w 156"/>
                <a:gd name="T9" fmla="*/ 139 h 143"/>
                <a:gd name="T10" fmla="*/ 124 w 156"/>
                <a:gd name="T11" fmla="*/ 143 h 143"/>
                <a:gd name="T12" fmla="*/ 144 w 156"/>
                <a:gd name="T13" fmla="*/ 138 h 143"/>
                <a:gd name="T14" fmla="*/ 131 w 156"/>
                <a:gd name="T15" fmla="*/ 125 h 143"/>
                <a:gd name="T16" fmla="*/ 129 w 156"/>
                <a:gd name="T17" fmla="*/ 85 h 143"/>
                <a:gd name="T18" fmla="*/ 156 w 156"/>
                <a:gd name="T19" fmla="*/ 81 h 143"/>
                <a:gd name="T20" fmla="*/ 155 w 156"/>
                <a:gd name="T21" fmla="*/ 58 h 143"/>
                <a:gd name="T22" fmla="*/ 131 w 156"/>
                <a:gd name="T23" fmla="*/ 63 h 143"/>
                <a:gd name="T24" fmla="*/ 129 w 156"/>
                <a:gd name="T25" fmla="*/ 60 h 143"/>
                <a:gd name="T26" fmla="*/ 132 w 156"/>
                <a:gd name="T27" fmla="*/ 52 h 143"/>
                <a:gd name="T28" fmla="*/ 126 w 156"/>
                <a:gd name="T29" fmla="*/ 43 h 143"/>
                <a:gd name="T30" fmla="*/ 126 w 156"/>
                <a:gd name="T31" fmla="*/ 20 h 143"/>
                <a:gd name="T32" fmla="*/ 114 w 156"/>
                <a:gd name="T33" fmla="*/ 15 h 143"/>
                <a:gd name="T34" fmla="*/ 114 w 156"/>
                <a:gd name="T35" fmla="*/ 12 h 143"/>
                <a:gd name="T36" fmla="*/ 98 w 156"/>
                <a:gd name="T37" fmla="*/ 14 h 143"/>
                <a:gd name="T38" fmla="*/ 94 w 156"/>
                <a:gd name="T39" fmla="*/ 24 h 143"/>
                <a:gd name="T40" fmla="*/ 78 w 156"/>
                <a:gd name="T41" fmla="*/ 26 h 143"/>
                <a:gd name="T42" fmla="*/ 65 w 156"/>
                <a:gd name="T43" fmla="*/ 16 h 143"/>
                <a:gd name="T44" fmla="*/ 62 w 156"/>
                <a:gd name="T45" fmla="*/ 3 h 143"/>
                <a:gd name="T46" fmla="*/ 54 w 156"/>
                <a:gd name="T47" fmla="*/ 0 h 143"/>
                <a:gd name="T48" fmla="*/ 23 w 156"/>
                <a:gd name="T49" fmla="*/ 0 h 143"/>
                <a:gd name="T50" fmla="*/ 11 w 156"/>
                <a:gd name="T51" fmla="*/ 6 h 143"/>
                <a:gd name="T52" fmla="*/ 15 w 156"/>
                <a:gd name="T53" fmla="*/ 28 h 143"/>
                <a:gd name="T54" fmla="*/ 16 w 156"/>
                <a:gd name="T55" fmla="*/ 38 h 143"/>
                <a:gd name="T56" fmla="*/ 27 w 156"/>
                <a:gd name="T57" fmla="*/ 63 h 143"/>
                <a:gd name="T58" fmla="*/ 21 w 156"/>
                <a:gd name="T59" fmla="*/ 79 h 143"/>
                <a:gd name="T60" fmla="*/ 12 w 156"/>
                <a:gd name="T61" fmla="*/ 86 h 143"/>
                <a:gd name="T62" fmla="*/ 1 w 156"/>
                <a:gd name="T63" fmla="*/ 118 h 143"/>
                <a:gd name="T64" fmla="*/ 0 w 156"/>
                <a:gd name="T65" fmla="*/ 135 h 1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6"/>
                <a:gd name="T100" fmla="*/ 0 h 143"/>
                <a:gd name="T101" fmla="*/ 156 w 156"/>
                <a:gd name="T102" fmla="*/ 143 h 14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6" h="143">
                  <a:moveTo>
                    <a:pt x="0" y="135"/>
                  </a:moveTo>
                  <a:lnTo>
                    <a:pt x="20" y="130"/>
                  </a:lnTo>
                  <a:lnTo>
                    <a:pt x="30" y="135"/>
                  </a:lnTo>
                  <a:lnTo>
                    <a:pt x="84" y="135"/>
                  </a:lnTo>
                  <a:lnTo>
                    <a:pt x="93" y="139"/>
                  </a:lnTo>
                  <a:lnTo>
                    <a:pt x="124" y="143"/>
                  </a:lnTo>
                  <a:lnTo>
                    <a:pt x="144" y="138"/>
                  </a:lnTo>
                  <a:lnTo>
                    <a:pt x="131" y="125"/>
                  </a:lnTo>
                  <a:lnTo>
                    <a:pt x="129" y="85"/>
                  </a:lnTo>
                  <a:lnTo>
                    <a:pt x="156" y="81"/>
                  </a:lnTo>
                  <a:lnTo>
                    <a:pt x="155" y="58"/>
                  </a:lnTo>
                  <a:lnTo>
                    <a:pt x="131" y="63"/>
                  </a:lnTo>
                  <a:lnTo>
                    <a:pt x="129" y="60"/>
                  </a:lnTo>
                  <a:lnTo>
                    <a:pt x="132" y="52"/>
                  </a:lnTo>
                  <a:lnTo>
                    <a:pt x="126" y="43"/>
                  </a:lnTo>
                  <a:lnTo>
                    <a:pt x="126" y="20"/>
                  </a:lnTo>
                  <a:lnTo>
                    <a:pt x="114" y="15"/>
                  </a:lnTo>
                  <a:lnTo>
                    <a:pt x="114" y="12"/>
                  </a:lnTo>
                  <a:lnTo>
                    <a:pt x="98" y="14"/>
                  </a:lnTo>
                  <a:lnTo>
                    <a:pt x="94" y="24"/>
                  </a:lnTo>
                  <a:lnTo>
                    <a:pt x="78" y="26"/>
                  </a:lnTo>
                  <a:lnTo>
                    <a:pt x="65" y="16"/>
                  </a:lnTo>
                  <a:lnTo>
                    <a:pt x="62" y="3"/>
                  </a:lnTo>
                  <a:lnTo>
                    <a:pt x="54" y="0"/>
                  </a:lnTo>
                  <a:lnTo>
                    <a:pt x="23" y="0"/>
                  </a:lnTo>
                  <a:lnTo>
                    <a:pt x="11" y="6"/>
                  </a:lnTo>
                  <a:lnTo>
                    <a:pt x="15" y="28"/>
                  </a:lnTo>
                  <a:lnTo>
                    <a:pt x="16" y="38"/>
                  </a:lnTo>
                  <a:lnTo>
                    <a:pt x="27" y="63"/>
                  </a:lnTo>
                  <a:lnTo>
                    <a:pt x="21" y="79"/>
                  </a:lnTo>
                  <a:lnTo>
                    <a:pt x="12" y="86"/>
                  </a:lnTo>
                  <a:lnTo>
                    <a:pt x="1" y="118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92" name="Freeform 157"/>
            <p:cNvSpPr>
              <a:spLocks/>
            </p:cNvSpPr>
            <p:nvPr/>
          </p:nvSpPr>
          <p:spPr bwMode="ltGray">
            <a:xfrm>
              <a:off x="1072497" y="5368426"/>
              <a:ext cx="34584" cy="35025"/>
            </a:xfrm>
            <a:custGeom>
              <a:avLst/>
              <a:gdLst>
                <a:gd name="T0" fmla="*/ 19 w 19"/>
                <a:gd name="T1" fmla="*/ 4 h 19"/>
                <a:gd name="T2" fmla="*/ 6 w 19"/>
                <a:gd name="T3" fmla="*/ 19 h 19"/>
                <a:gd name="T4" fmla="*/ 0 w 19"/>
                <a:gd name="T5" fmla="*/ 6 h 19"/>
                <a:gd name="T6" fmla="*/ 11 w 19"/>
                <a:gd name="T7" fmla="*/ 0 h 19"/>
                <a:gd name="T8" fmla="*/ 19 w 19"/>
                <a:gd name="T9" fmla="*/ 4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19" y="4"/>
                  </a:moveTo>
                  <a:lnTo>
                    <a:pt x="6" y="19"/>
                  </a:lnTo>
                  <a:lnTo>
                    <a:pt x="0" y="6"/>
                  </a:lnTo>
                  <a:lnTo>
                    <a:pt x="11" y="0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93" name="Freeform 158"/>
            <p:cNvSpPr>
              <a:spLocks/>
            </p:cNvSpPr>
            <p:nvPr/>
          </p:nvSpPr>
          <p:spPr bwMode="ltGray">
            <a:xfrm>
              <a:off x="1172408" y="5769610"/>
              <a:ext cx="395803" cy="315218"/>
            </a:xfrm>
            <a:custGeom>
              <a:avLst/>
              <a:gdLst>
                <a:gd name="T0" fmla="*/ 191 w 208"/>
                <a:gd name="T1" fmla="*/ 6 h 164"/>
                <a:gd name="T2" fmla="*/ 196 w 208"/>
                <a:gd name="T3" fmla="*/ 46 h 164"/>
                <a:gd name="T4" fmla="*/ 185 w 208"/>
                <a:gd name="T5" fmla="*/ 46 h 164"/>
                <a:gd name="T6" fmla="*/ 182 w 208"/>
                <a:gd name="T7" fmla="*/ 59 h 164"/>
                <a:gd name="T8" fmla="*/ 190 w 208"/>
                <a:gd name="T9" fmla="*/ 64 h 164"/>
                <a:gd name="T10" fmla="*/ 197 w 208"/>
                <a:gd name="T11" fmla="*/ 58 h 164"/>
                <a:gd name="T12" fmla="*/ 206 w 208"/>
                <a:gd name="T13" fmla="*/ 58 h 164"/>
                <a:gd name="T14" fmla="*/ 208 w 208"/>
                <a:gd name="T15" fmla="*/ 57 h 164"/>
                <a:gd name="T16" fmla="*/ 208 w 208"/>
                <a:gd name="T17" fmla="*/ 61 h 164"/>
                <a:gd name="T18" fmla="*/ 201 w 208"/>
                <a:gd name="T19" fmla="*/ 82 h 164"/>
                <a:gd name="T20" fmla="*/ 190 w 208"/>
                <a:gd name="T21" fmla="*/ 89 h 164"/>
                <a:gd name="T22" fmla="*/ 176 w 208"/>
                <a:gd name="T23" fmla="*/ 112 h 164"/>
                <a:gd name="T24" fmla="*/ 152 w 208"/>
                <a:gd name="T25" fmla="*/ 137 h 164"/>
                <a:gd name="T26" fmla="*/ 135 w 208"/>
                <a:gd name="T27" fmla="*/ 148 h 164"/>
                <a:gd name="T28" fmla="*/ 104 w 208"/>
                <a:gd name="T29" fmla="*/ 156 h 164"/>
                <a:gd name="T30" fmla="*/ 90 w 208"/>
                <a:gd name="T31" fmla="*/ 153 h 164"/>
                <a:gd name="T32" fmla="*/ 72 w 208"/>
                <a:gd name="T33" fmla="*/ 155 h 164"/>
                <a:gd name="T34" fmla="*/ 47 w 208"/>
                <a:gd name="T35" fmla="*/ 164 h 164"/>
                <a:gd name="T36" fmla="*/ 39 w 208"/>
                <a:gd name="T37" fmla="*/ 164 h 164"/>
                <a:gd name="T38" fmla="*/ 29 w 208"/>
                <a:gd name="T39" fmla="*/ 155 h 164"/>
                <a:gd name="T40" fmla="*/ 24 w 208"/>
                <a:gd name="T41" fmla="*/ 156 h 164"/>
                <a:gd name="T42" fmla="*/ 16 w 208"/>
                <a:gd name="T43" fmla="*/ 139 h 164"/>
                <a:gd name="T44" fmla="*/ 24 w 208"/>
                <a:gd name="T45" fmla="*/ 135 h 164"/>
                <a:gd name="T46" fmla="*/ 23 w 208"/>
                <a:gd name="T47" fmla="*/ 127 h 164"/>
                <a:gd name="T48" fmla="*/ 4 w 208"/>
                <a:gd name="T49" fmla="*/ 86 h 164"/>
                <a:gd name="T50" fmla="*/ 0 w 208"/>
                <a:gd name="T51" fmla="*/ 83 h 164"/>
                <a:gd name="T52" fmla="*/ 4 w 208"/>
                <a:gd name="T53" fmla="*/ 77 h 164"/>
                <a:gd name="T54" fmla="*/ 15 w 208"/>
                <a:gd name="T55" fmla="*/ 86 h 164"/>
                <a:gd name="T56" fmla="*/ 32 w 208"/>
                <a:gd name="T57" fmla="*/ 86 h 164"/>
                <a:gd name="T58" fmla="*/ 43 w 208"/>
                <a:gd name="T59" fmla="*/ 80 h 164"/>
                <a:gd name="T60" fmla="*/ 43 w 208"/>
                <a:gd name="T61" fmla="*/ 34 h 164"/>
                <a:gd name="T62" fmla="*/ 52 w 208"/>
                <a:gd name="T63" fmla="*/ 42 h 164"/>
                <a:gd name="T64" fmla="*/ 52 w 208"/>
                <a:gd name="T65" fmla="*/ 54 h 164"/>
                <a:gd name="T66" fmla="*/ 72 w 208"/>
                <a:gd name="T67" fmla="*/ 57 h 164"/>
                <a:gd name="T68" fmla="*/ 89 w 208"/>
                <a:gd name="T69" fmla="*/ 41 h 164"/>
                <a:gd name="T70" fmla="*/ 101 w 208"/>
                <a:gd name="T71" fmla="*/ 44 h 164"/>
                <a:gd name="T72" fmla="*/ 111 w 208"/>
                <a:gd name="T73" fmla="*/ 44 h 164"/>
                <a:gd name="T74" fmla="*/ 139 w 208"/>
                <a:gd name="T75" fmla="*/ 14 h 164"/>
                <a:gd name="T76" fmla="*/ 162 w 208"/>
                <a:gd name="T77" fmla="*/ 0 h 164"/>
                <a:gd name="T78" fmla="*/ 184 w 208"/>
                <a:gd name="T79" fmla="*/ 2 h 164"/>
                <a:gd name="T80" fmla="*/ 191 w 208"/>
                <a:gd name="T81" fmla="*/ 6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08"/>
                <a:gd name="T124" fmla="*/ 0 h 164"/>
                <a:gd name="T125" fmla="*/ 208 w 208"/>
                <a:gd name="T126" fmla="*/ 164 h 16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08" h="164">
                  <a:moveTo>
                    <a:pt x="191" y="6"/>
                  </a:moveTo>
                  <a:lnTo>
                    <a:pt x="196" y="46"/>
                  </a:lnTo>
                  <a:lnTo>
                    <a:pt x="185" y="46"/>
                  </a:lnTo>
                  <a:lnTo>
                    <a:pt x="182" y="59"/>
                  </a:lnTo>
                  <a:lnTo>
                    <a:pt x="190" y="64"/>
                  </a:lnTo>
                  <a:lnTo>
                    <a:pt x="197" y="58"/>
                  </a:lnTo>
                  <a:lnTo>
                    <a:pt x="206" y="58"/>
                  </a:lnTo>
                  <a:lnTo>
                    <a:pt x="208" y="57"/>
                  </a:lnTo>
                  <a:lnTo>
                    <a:pt x="208" y="61"/>
                  </a:lnTo>
                  <a:lnTo>
                    <a:pt x="201" y="82"/>
                  </a:lnTo>
                  <a:lnTo>
                    <a:pt x="190" y="89"/>
                  </a:lnTo>
                  <a:lnTo>
                    <a:pt x="176" y="112"/>
                  </a:lnTo>
                  <a:lnTo>
                    <a:pt x="152" y="137"/>
                  </a:lnTo>
                  <a:lnTo>
                    <a:pt x="135" y="148"/>
                  </a:lnTo>
                  <a:lnTo>
                    <a:pt x="104" y="156"/>
                  </a:lnTo>
                  <a:lnTo>
                    <a:pt x="90" y="153"/>
                  </a:lnTo>
                  <a:lnTo>
                    <a:pt x="72" y="155"/>
                  </a:lnTo>
                  <a:lnTo>
                    <a:pt x="47" y="164"/>
                  </a:lnTo>
                  <a:lnTo>
                    <a:pt x="39" y="164"/>
                  </a:lnTo>
                  <a:lnTo>
                    <a:pt x="29" y="155"/>
                  </a:lnTo>
                  <a:lnTo>
                    <a:pt x="24" y="156"/>
                  </a:lnTo>
                  <a:lnTo>
                    <a:pt x="16" y="139"/>
                  </a:lnTo>
                  <a:lnTo>
                    <a:pt x="24" y="135"/>
                  </a:lnTo>
                  <a:lnTo>
                    <a:pt x="23" y="127"/>
                  </a:lnTo>
                  <a:lnTo>
                    <a:pt x="4" y="86"/>
                  </a:lnTo>
                  <a:lnTo>
                    <a:pt x="0" y="83"/>
                  </a:lnTo>
                  <a:lnTo>
                    <a:pt x="4" y="77"/>
                  </a:lnTo>
                  <a:lnTo>
                    <a:pt x="15" y="86"/>
                  </a:lnTo>
                  <a:lnTo>
                    <a:pt x="32" y="86"/>
                  </a:lnTo>
                  <a:lnTo>
                    <a:pt x="43" y="80"/>
                  </a:lnTo>
                  <a:lnTo>
                    <a:pt x="43" y="34"/>
                  </a:lnTo>
                  <a:lnTo>
                    <a:pt x="52" y="42"/>
                  </a:lnTo>
                  <a:lnTo>
                    <a:pt x="52" y="54"/>
                  </a:lnTo>
                  <a:lnTo>
                    <a:pt x="72" y="57"/>
                  </a:lnTo>
                  <a:lnTo>
                    <a:pt x="89" y="41"/>
                  </a:lnTo>
                  <a:lnTo>
                    <a:pt x="101" y="44"/>
                  </a:lnTo>
                  <a:lnTo>
                    <a:pt x="111" y="44"/>
                  </a:lnTo>
                  <a:lnTo>
                    <a:pt x="139" y="14"/>
                  </a:lnTo>
                  <a:lnTo>
                    <a:pt x="162" y="0"/>
                  </a:lnTo>
                  <a:lnTo>
                    <a:pt x="184" y="2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94" name="Freeform 159"/>
            <p:cNvSpPr>
              <a:spLocks/>
            </p:cNvSpPr>
            <p:nvPr/>
          </p:nvSpPr>
          <p:spPr bwMode="ltGray">
            <a:xfrm>
              <a:off x="1253105" y="5670907"/>
              <a:ext cx="230566" cy="213327"/>
            </a:xfrm>
            <a:custGeom>
              <a:avLst/>
              <a:gdLst>
                <a:gd name="T0" fmla="*/ 0 w 120"/>
                <a:gd name="T1" fmla="*/ 86 h 110"/>
                <a:gd name="T2" fmla="*/ 9 w 120"/>
                <a:gd name="T3" fmla="*/ 95 h 110"/>
                <a:gd name="T4" fmla="*/ 9 w 120"/>
                <a:gd name="T5" fmla="*/ 108 h 110"/>
                <a:gd name="T6" fmla="*/ 29 w 120"/>
                <a:gd name="T7" fmla="*/ 110 h 110"/>
                <a:gd name="T8" fmla="*/ 46 w 120"/>
                <a:gd name="T9" fmla="*/ 93 h 110"/>
                <a:gd name="T10" fmla="*/ 58 w 120"/>
                <a:gd name="T11" fmla="*/ 97 h 110"/>
                <a:gd name="T12" fmla="*/ 68 w 120"/>
                <a:gd name="T13" fmla="*/ 97 h 110"/>
                <a:gd name="T14" fmla="*/ 96 w 120"/>
                <a:gd name="T15" fmla="*/ 67 h 110"/>
                <a:gd name="T16" fmla="*/ 120 w 120"/>
                <a:gd name="T17" fmla="*/ 51 h 110"/>
                <a:gd name="T18" fmla="*/ 104 w 120"/>
                <a:gd name="T19" fmla="*/ 47 h 110"/>
                <a:gd name="T20" fmla="*/ 98 w 120"/>
                <a:gd name="T21" fmla="*/ 34 h 110"/>
                <a:gd name="T22" fmla="*/ 78 w 120"/>
                <a:gd name="T23" fmla="*/ 18 h 110"/>
                <a:gd name="T24" fmla="*/ 66 w 120"/>
                <a:gd name="T25" fmla="*/ 0 h 110"/>
                <a:gd name="T26" fmla="*/ 46 w 120"/>
                <a:gd name="T27" fmla="*/ 9 h 110"/>
                <a:gd name="T28" fmla="*/ 39 w 120"/>
                <a:gd name="T29" fmla="*/ 3 h 110"/>
                <a:gd name="T30" fmla="*/ 14 w 120"/>
                <a:gd name="T31" fmla="*/ 7 h 110"/>
                <a:gd name="T32" fmla="*/ 13 w 120"/>
                <a:gd name="T33" fmla="*/ 48 h 110"/>
                <a:gd name="T34" fmla="*/ 0 w 120"/>
                <a:gd name="T35" fmla="*/ 54 h 110"/>
                <a:gd name="T36" fmla="*/ 0 w 120"/>
                <a:gd name="T37" fmla="*/ 86 h 1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0"/>
                <a:gd name="T58" fmla="*/ 0 h 110"/>
                <a:gd name="T59" fmla="*/ 120 w 120"/>
                <a:gd name="T60" fmla="*/ 110 h 11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0" h="110">
                  <a:moveTo>
                    <a:pt x="0" y="86"/>
                  </a:moveTo>
                  <a:lnTo>
                    <a:pt x="9" y="95"/>
                  </a:lnTo>
                  <a:lnTo>
                    <a:pt x="9" y="108"/>
                  </a:lnTo>
                  <a:lnTo>
                    <a:pt x="29" y="110"/>
                  </a:lnTo>
                  <a:lnTo>
                    <a:pt x="46" y="93"/>
                  </a:lnTo>
                  <a:lnTo>
                    <a:pt x="58" y="97"/>
                  </a:lnTo>
                  <a:lnTo>
                    <a:pt x="68" y="97"/>
                  </a:lnTo>
                  <a:lnTo>
                    <a:pt x="96" y="67"/>
                  </a:lnTo>
                  <a:lnTo>
                    <a:pt x="120" y="51"/>
                  </a:lnTo>
                  <a:lnTo>
                    <a:pt x="104" y="47"/>
                  </a:lnTo>
                  <a:lnTo>
                    <a:pt x="98" y="34"/>
                  </a:lnTo>
                  <a:lnTo>
                    <a:pt x="78" y="18"/>
                  </a:lnTo>
                  <a:lnTo>
                    <a:pt x="66" y="0"/>
                  </a:lnTo>
                  <a:lnTo>
                    <a:pt x="46" y="9"/>
                  </a:lnTo>
                  <a:lnTo>
                    <a:pt x="39" y="3"/>
                  </a:lnTo>
                  <a:lnTo>
                    <a:pt x="14" y="7"/>
                  </a:lnTo>
                  <a:lnTo>
                    <a:pt x="13" y="48"/>
                  </a:lnTo>
                  <a:lnTo>
                    <a:pt x="0" y="5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95" name="Freeform 160"/>
            <p:cNvSpPr>
              <a:spLocks/>
            </p:cNvSpPr>
            <p:nvPr/>
          </p:nvSpPr>
          <p:spPr bwMode="ltGray">
            <a:xfrm>
              <a:off x="1379918" y="5616778"/>
              <a:ext cx="195980" cy="165568"/>
            </a:xfrm>
            <a:custGeom>
              <a:avLst/>
              <a:gdLst>
                <a:gd name="T0" fmla="*/ 65 w 101"/>
                <a:gd name="T1" fmla="*/ 0 h 87"/>
                <a:gd name="T2" fmla="*/ 51 w 101"/>
                <a:gd name="T3" fmla="*/ 0 h 87"/>
                <a:gd name="T4" fmla="*/ 43 w 101"/>
                <a:gd name="T5" fmla="*/ 11 h 87"/>
                <a:gd name="T6" fmla="*/ 20 w 101"/>
                <a:gd name="T7" fmla="*/ 28 h 87"/>
                <a:gd name="T8" fmla="*/ 0 w 101"/>
                <a:gd name="T9" fmla="*/ 25 h 87"/>
                <a:gd name="T10" fmla="*/ 0 w 101"/>
                <a:gd name="T11" fmla="*/ 24 h 87"/>
                <a:gd name="T12" fmla="*/ 12 w 101"/>
                <a:gd name="T13" fmla="*/ 44 h 87"/>
                <a:gd name="T14" fmla="*/ 32 w 101"/>
                <a:gd name="T15" fmla="*/ 62 h 87"/>
                <a:gd name="T16" fmla="*/ 36 w 101"/>
                <a:gd name="T17" fmla="*/ 73 h 87"/>
                <a:gd name="T18" fmla="*/ 53 w 101"/>
                <a:gd name="T19" fmla="*/ 79 h 87"/>
                <a:gd name="T20" fmla="*/ 74 w 101"/>
                <a:gd name="T21" fmla="*/ 83 h 87"/>
                <a:gd name="T22" fmla="*/ 82 w 101"/>
                <a:gd name="T23" fmla="*/ 87 h 87"/>
                <a:gd name="T24" fmla="*/ 100 w 101"/>
                <a:gd name="T25" fmla="*/ 53 h 87"/>
                <a:gd name="T26" fmla="*/ 101 w 101"/>
                <a:gd name="T27" fmla="*/ 22 h 87"/>
                <a:gd name="T28" fmla="*/ 97 w 101"/>
                <a:gd name="T29" fmla="*/ 11 h 87"/>
                <a:gd name="T30" fmla="*/ 79 w 101"/>
                <a:gd name="T31" fmla="*/ 4 h 87"/>
                <a:gd name="T32" fmla="*/ 65 w 101"/>
                <a:gd name="T33" fmla="*/ 3 h 87"/>
                <a:gd name="T34" fmla="*/ 65 w 101"/>
                <a:gd name="T35" fmla="*/ 0 h 8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1"/>
                <a:gd name="T55" fmla="*/ 0 h 87"/>
                <a:gd name="T56" fmla="*/ 101 w 101"/>
                <a:gd name="T57" fmla="*/ 87 h 8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1" h="87">
                  <a:moveTo>
                    <a:pt x="65" y="0"/>
                  </a:moveTo>
                  <a:lnTo>
                    <a:pt x="51" y="0"/>
                  </a:lnTo>
                  <a:lnTo>
                    <a:pt x="43" y="11"/>
                  </a:lnTo>
                  <a:lnTo>
                    <a:pt x="20" y="28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12" y="44"/>
                  </a:lnTo>
                  <a:lnTo>
                    <a:pt x="32" y="62"/>
                  </a:lnTo>
                  <a:lnTo>
                    <a:pt x="36" y="73"/>
                  </a:lnTo>
                  <a:lnTo>
                    <a:pt x="53" y="79"/>
                  </a:lnTo>
                  <a:lnTo>
                    <a:pt x="74" y="83"/>
                  </a:lnTo>
                  <a:lnTo>
                    <a:pt x="82" y="87"/>
                  </a:lnTo>
                  <a:lnTo>
                    <a:pt x="100" y="53"/>
                  </a:lnTo>
                  <a:lnTo>
                    <a:pt x="101" y="22"/>
                  </a:lnTo>
                  <a:lnTo>
                    <a:pt x="97" y="11"/>
                  </a:lnTo>
                  <a:lnTo>
                    <a:pt x="79" y="4"/>
                  </a:lnTo>
                  <a:lnTo>
                    <a:pt x="6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96" name="Freeform 161"/>
            <p:cNvSpPr>
              <a:spLocks/>
            </p:cNvSpPr>
            <p:nvPr/>
          </p:nvSpPr>
          <p:spPr bwMode="ltGray">
            <a:xfrm>
              <a:off x="1502886" y="5505339"/>
              <a:ext cx="257464" cy="378896"/>
            </a:xfrm>
            <a:custGeom>
              <a:avLst/>
              <a:gdLst>
                <a:gd name="T0" fmla="*/ 35 w 134"/>
                <a:gd name="T1" fmla="*/ 196 h 197"/>
                <a:gd name="T2" fmla="*/ 35 w 134"/>
                <a:gd name="T3" fmla="*/ 191 h 197"/>
                <a:gd name="T4" fmla="*/ 32 w 134"/>
                <a:gd name="T5" fmla="*/ 189 h 197"/>
                <a:gd name="T6" fmla="*/ 35 w 134"/>
                <a:gd name="T7" fmla="*/ 182 h 197"/>
                <a:gd name="T8" fmla="*/ 60 w 134"/>
                <a:gd name="T9" fmla="*/ 172 h 197"/>
                <a:gd name="T10" fmla="*/ 68 w 134"/>
                <a:gd name="T11" fmla="*/ 162 h 197"/>
                <a:gd name="T12" fmla="*/ 68 w 134"/>
                <a:gd name="T13" fmla="*/ 143 h 197"/>
                <a:gd name="T14" fmla="*/ 59 w 134"/>
                <a:gd name="T15" fmla="*/ 113 h 197"/>
                <a:gd name="T16" fmla="*/ 92 w 134"/>
                <a:gd name="T17" fmla="*/ 83 h 197"/>
                <a:gd name="T18" fmla="*/ 113 w 134"/>
                <a:gd name="T19" fmla="*/ 77 h 197"/>
                <a:gd name="T20" fmla="*/ 134 w 134"/>
                <a:gd name="T21" fmla="*/ 55 h 197"/>
                <a:gd name="T22" fmla="*/ 130 w 134"/>
                <a:gd name="T23" fmla="*/ 0 h 197"/>
                <a:gd name="T24" fmla="*/ 114 w 134"/>
                <a:gd name="T25" fmla="*/ 9 h 197"/>
                <a:gd name="T26" fmla="*/ 81 w 134"/>
                <a:gd name="T27" fmla="*/ 14 h 197"/>
                <a:gd name="T28" fmla="*/ 61 w 134"/>
                <a:gd name="T29" fmla="*/ 13 h 197"/>
                <a:gd name="T30" fmla="*/ 55 w 134"/>
                <a:gd name="T31" fmla="*/ 19 h 197"/>
                <a:gd name="T32" fmla="*/ 60 w 134"/>
                <a:gd name="T33" fmla="*/ 34 h 197"/>
                <a:gd name="T34" fmla="*/ 74 w 134"/>
                <a:gd name="T35" fmla="*/ 51 h 197"/>
                <a:gd name="T36" fmla="*/ 72 w 134"/>
                <a:gd name="T37" fmla="*/ 62 h 197"/>
                <a:gd name="T38" fmla="*/ 63 w 134"/>
                <a:gd name="T39" fmla="*/ 75 h 197"/>
                <a:gd name="T40" fmla="*/ 54 w 134"/>
                <a:gd name="T41" fmla="*/ 63 h 197"/>
                <a:gd name="T42" fmla="*/ 55 w 134"/>
                <a:gd name="T43" fmla="*/ 48 h 197"/>
                <a:gd name="T44" fmla="*/ 44 w 134"/>
                <a:gd name="T45" fmla="*/ 48 h 197"/>
                <a:gd name="T46" fmla="*/ 39 w 134"/>
                <a:gd name="T47" fmla="*/ 42 h 197"/>
                <a:gd name="T48" fmla="*/ 38 w 134"/>
                <a:gd name="T49" fmla="*/ 42 h 197"/>
                <a:gd name="T50" fmla="*/ 0 w 134"/>
                <a:gd name="T51" fmla="*/ 52 h 197"/>
                <a:gd name="T52" fmla="*/ 0 w 134"/>
                <a:gd name="T53" fmla="*/ 59 h 197"/>
                <a:gd name="T54" fmla="*/ 1 w 134"/>
                <a:gd name="T55" fmla="*/ 61 h 197"/>
                <a:gd name="T56" fmla="*/ 1 w 134"/>
                <a:gd name="T57" fmla="*/ 63 h 197"/>
                <a:gd name="T58" fmla="*/ 15 w 134"/>
                <a:gd name="T59" fmla="*/ 64 h 197"/>
                <a:gd name="T60" fmla="*/ 33 w 134"/>
                <a:gd name="T61" fmla="*/ 72 h 197"/>
                <a:gd name="T62" fmla="*/ 36 w 134"/>
                <a:gd name="T63" fmla="*/ 82 h 197"/>
                <a:gd name="T64" fmla="*/ 35 w 134"/>
                <a:gd name="T65" fmla="*/ 113 h 197"/>
                <a:gd name="T66" fmla="*/ 18 w 134"/>
                <a:gd name="T67" fmla="*/ 146 h 197"/>
                <a:gd name="T68" fmla="*/ 22 w 134"/>
                <a:gd name="T69" fmla="*/ 184 h 197"/>
                <a:gd name="T70" fmla="*/ 24 w 134"/>
                <a:gd name="T71" fmla="*/ 197 h 197"/>
                <a:gd name="T72" fmla="*/ 35 w 134"/>
                <a:gd name="T73" fmla="*/ 196 h 19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34"/>
                <a:gd name="T112" fmla="*/ 0 h 197"/>
                <a:gd name="T113" fmla="*/ 134 w 134"/>
                <a:gd name="T114" fmla="*/ 197 h 19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34" h="197">
                  <a:moveTo>
                    <a:pt x="35" y="196"/>
                  </a:moveTo>
                  <a:lnTo>
                    <a:pt x="35" y="191"/>
                  </a:lnTo>
                  <a:lnTo>
                    <a:pt x="32" y="189"/>
                  </a:lnTo>
                  <a:lnTo>
                    <a:pt x="35" y="182"/>
                  </a:lnTo>
                  <a:lnTo>
                    <a:pt x="60" y="172"/>
                  </a:lnTo>
                  <a:lnTo>
                    <a:pt x="68" y="162"/>
                  </a:lnTo>
                  <a:lnTo>
                    <a:pt x="68" y="143"/>
                  </a:lnTo>
                  <a:lnTo>
                    <a:pt x="59" y="113"/>
                  </a:lnTo>
                  <a:lnTo>
                    <a:pt x="92" y="83"/>
                  </a:lnTo>
                  <a:lnTo>
                    <a:pt x="113" y="77"/>
                  </a:lnTo>
                  <a:lnTo>
                    <a:pt x="134" y="55"/>
                  </a:lnTo>
                  <a:lnTo>
                    <a:pt x="130" y="0"/>
                  </a:lnTo>
                  <a:lnTo>
                    <a:pt x="114" y="9"/>
                  </a:lnTo>
                  <a:lnTo>
                    <a:pt x="81" y="14"/>
                  </a:lnTo>
                  <a:lnTo>
                    <a:pt x="61" y="13"/>
                  </a:lnTo>
                  <a:lnTo>
                    <a:pt x="55" y="19"/>
                  </a:lnTo>
                  <a:lnTo>
                    <a:pt x="60" y="34"/>
                  </a:lnTo>
                  <a:lnTo>
                    <a:pt x="74" y="51"/>
                  </a:lnTo>
                  <a:lnTo>
                    <a:pt x="72" y="62"/>
                  </a:lnTo>
                  <a:lnTo>
                    <a:pt x="63" y="75"/>
                  </a:lnTo>
                  <a:lnTo>
                    <a:pt x="54" y="63"/>
                  </a:lnTo>
                  <a:lnTo>
                    <a:pt x="55" y="48"/>
                  </a:lnTo>
                  <a:lnTo>
                    <a:pt x="44" y="48"/>
                  </a:lnTo>
                  <a:lnTo>
                    <a:pt x="39" y="42"/>
                  </a:lnTo>
                  <a:lnTo>
                    <a:pt x="38" y="4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15" y="64"/>
                  </a:lnTo>
                  <a:lnTo>
                    <a:pt x="33" y="72"/>
                  </a:lnTo>
                  <a:lnTo>
                    <a:pt x="36" y="82"/>
                  </a:lnTo>
                  <a:lnTo>
                    <a:pt x="35" y="113"/>
                  </a:lnTo>
                  <a:lnTo>
                    <a:pt x="18" y="146"/>
                  </a:lnTo>
                  <a:lnTo>
                    <a:pt x="22" y="184"/>
                  </a:lnTo>
                  <a:lnTo>
                    <a:pt x="24" y="197"/>
                  </a:lnTo>
                  <a:lnTo>
                    <a:pt x="35" y="19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97" name="Freeform 162"/>
            <p:cNvSpPr>
              <a:spLocks/>
            </p:cNvSpPr>
            <p:nvPr/>
          </p:nvSpPr>
          <p:spPr bwMode="ltGray">
            <a:xfrm>
              <a:off x="1564370" y="5486235"/>
              <a:ext cx="84541" cy="159200"/>
            </a:xfrm>
            <a:custGeom>
              <a:avLst/>
              <a:gdLst>
                <a:gd name="T0" fmla="*/ 6 w 44"/>
                <a:gd name="T1" fmla="*/ 52 h 84"/>
                <a:gd name="T2" fmla="*/ 0 w 44"/>
                <a:gd name="T3" fmla="*/ 48 h 84"/>
                <a:gd name="T4" fmla="*/ 11 w 44"/>
                <a:gd name="T5" fmla="*/ 33 h 84"/>
                <a:gd name="T6" fmla="*/ 6 w 44"/>
                <a:gd name="T7" fmla="*/ 24 h 84"/>
                <a:gd name="T8" fmla="*/ 12 w 44"/>
                <a:gd name="T9" fmla="*/ 13 h 84"/>
                <a:gd name="T10" fmla="*/ 3 w 44"/>
                <a:gd name="T11" fmla="*/ 0 h 84"/>
                <a:gd name="T12" fmla="*/ 17 w 44"/>
                <a:gd name="T13" fmla="*/ 1 h 84"/>
                <a:gd name="T14" fmla="*/ 22 w 44"/>
                <a:gd name="T15" fmla="*/ 4 h 84"/>
                <a:gd name="T16" fmla="*/ 29 w 44"/>
                <a:gd name="T17" fmla="*/ 24 h 84"/>
                <a:gd name="T18" fmla="*/ 22 w 44"/>
                <a:gd name="T19" fmla="*/ 31 h 84"/>
                <a:gd name="T20" fmla="*/ 29 w 44"/>
                <a:gd name="T21" fmla="*/ 45 h 84"/>
                <a:gd name="T22" fmla="*/ 44 w 44"/>
                <a:gd name="T23" fmla="*/ 61 h 84"/>
                <a:gd name="T24" fmla="*/ 42 w 44"/>
                <a:gd name="T25" fmla="*/ 72 h 84"/>
                <a:gd name="T26" fmla="*/ 32 w 44"/>
                <a:gd name="T27" fmla="*/ 84 h 84"/>
                <a:gd name="T28" fmla="*/ 22 w 44"/>
                <a:gd name="T29" fmla="*/ 73 h 84"/>
                <a:gd name="T30" fmla="*/ 24 w 44"/>
                <a:gd name="T31" fmla="*/ 58 h 84"/>
                <a:gd name="T32" fmla="*/ 11 w 44"/>
                <a:gd name="T33" fmla="*/ 58 h 84"/>
                <a:gd name="T34" fmla="*/ 6 w 44"/>
                <a:gd name="T35" fmla="*/ 52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"/>
                <a:gd name="T55" fmla="*/ 0 h 84"/>
                <a:gd name="T56" fmla="*/ 44 w 44"/>
                <a:gd name="T57" fmla="*/ 84 h 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" h="84">
                  <a:moveTo>
                    <a:pt x="6" y="52"/>
                  </a:moveTo>
                  <a:lnTo>
                    <a:pt x="0" y="48"/>
                  </a:lnTo>
                  <a:lnTo>
                    <a:pt x="11" y="33"/>
                  </a:lnTo>
                  <a:lnTo>
                    <a:pt x="6" y="24"/>
                  </a:lnTo>
                  <a:lnTo>
                    <a:pt x="12" y="13"/>
                  </a:lnTo>
                  <a:lnTo>
                    <a:pt x="3" y="0"/>
                  </a:lnTo>
                  <a:lnTo>
                    <a:pt x="17" y="1"/>
                  </a:lnTo>
                  <a:lnTo>
                    <a:pt x="22" y="4"/>
                  </a:lnTo>
                  <a:lnTo>
                    <a:pt x="29" y="24"/>
                  </a:lnTo>
                  <a:lnTo>
                    <a:pt x="22" y="31"/>
                  </a:lnTo>
                  <a:lnTo>
                    <a:pt x="29" y="45"/>
                  </a:lnTo>
                  <a:lnTo>
                    <a:pt x="44" y="61"/>
                  </a:lnTo>
                  <a:lnTo>
                    <a:pt x="42" y="72"/>
                  </a:lnTo>
                  <a:lnTo>
                    <a:pt x="32" y="84"/>
                  </a:lnTo>
                  <a:lnTo>
                    <a:pt x="22" y="73"/>
                  </a:lnTo>
                  <a:lnTo>
                    <a:pt x="24" y="58"/>
                  </a:lnTo>
                  <a:lnTo>
                    <a:pt x="11" y="58"/>
                  </a:lnTo>
                  <a:lnTo>
                    <a:pt x="6" y="5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98" name="Freeform 163"/>
            <p:cNvSpPr>
              <a:spLocks/>
            </p:cNvSpPr>
            <p:nvPr/>
          </p:nvSpPr>
          <p:spPr bwMode="ltGray">
            <a:xfrm>
              <a:off x="1522099" y="5858763"/>
              <a:ext cx="42272" cy="35025"/>
            </a:xfrm>
            <a:custGeom>
              <a:avLst/>
              <a:gdLst>
                <a:gd name="T0" fmla="*/ 22 w 22"/>
                <a:gd name="T1" fmla="*/ 13 h 18"/>
                <a:gd name="T2" fmla="*/ 20 w 22"/>
                <a:gd name="T3" fmla="*/ 0 h 18"/>
                <a:gd name="T4" fmla="*/ 5 w 22"/>
                <a:gd name="T5" fmla="*/ 0 h 18"/>
                <a:gd name="T6" fmla="*/ 0 w 22"/>
                <a:gd name="T7" fmla="*/ 14 h 18"/>
                <a:gd name="T8" fmla="*/ 11 w 22"/>
                <a:gd name="T9" fmla="*/ 18 h 18"/>
                <a:gd name="T10" fmla="*/ 22 w 22"/>
                <a:gd name="T11" fmla="*/ 13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"/>
                <a:gd name="T19" fmla="*/ 0 h 18"/>
                <a:gd name="T20" fmla="*/ 22 w 22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" h="18">
                  <a:moveTo>
                    <a:pt x="22" y="13"/>
                  </a:moveTo>
                  <a:lnTo>
                    <a:pt x="20" y="0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1" y="18"/>
                  </a:lnTo>
                  <a:lnTo>
                    <a:pt x="22" y="1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99" name="Freeform 164"/>
            <p:cNvSpPr>
              <a:spLocks/>
            </p:cNvSpPr>
            <p:nvPr/>
          </p:nvSpPr>
          <p:spPr bwMode="ltGray">
            <a:xfrm>
              <a:off x="3189857" y="2279940"/>
              <a:ext cx="134498" cy="165568"/>
            </a:xfrm>
            <a:custGeom>
              <a:avLst/>
              <a:gdLst>
                <a:gd name="T0" fmla="*/ 0 w 71"/>
                <a:gd name="T1" fmla="*/ 86 h 86"/>
                <a:gd name="T2" fmla="*/ 21 w 71"/>
                <a:gd name="T3" fmla="*/ 73 h 86"/>
                <a:gd name="T4" fmla="*/ 46 w 71"/>
                <a:gd name="T5" fmla="*/ 73 h 86"/>
                <a:gd name="T6" fmla="*/ 71 w 71"/>
                <a:gd name="T7" fmla="*/ 64 h 86"/>
                <a:gd name="T8" fmla="*/ 71 w 71"/>
                <a:gd name="T9" fmla="*/ 34 h 86"/>
                <a:gd name="T10" fmla="*/ 37 w 71"/>
                <a:gd name="T11" fmla="*/ 0 h 86"/>
                <a:gd name="T12" fmla="*/ 23 w 71"/>
                <a:gd name="T13" fmla="*/ 9 h 86"/>
                <a:gd name="T14" fmla="*/ 0 w 71"/>
                <a:gd name="T15" fmla="*/ 86 h 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1"/>
                <a:gd name="T25" fmla="*/ 0 h 86"/>
                <a:gd name="T26" fmla="*/ 71 w 71"/>
                <a:gd name="T27" fmla="*/ 86 h 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1" h="86">
                  <a:moveTo>
                    <a:pt x="0" y="86"/>
                  </a:moveTo>
                  <a:lnTo>
                    <a:pt x="21" y="73"/>
                  </a:lnTo>
                  <a:lnTo>
                    <a:pt x="46" y="73"/>
                  </a:lnTo>
                  <a:lnTo>
                    <a:pt x="71" y="64"/>
                  </a:lnTo>
                  <a:lnTo>
                    <a:pt x="71" y="34"/>
                  </a:lnTo>
                  <a:lnTo>
                    <a:pt x="37" y="0"/>
                  </a:lnTo>
                  <a:lnTo>
                    <a:pt x="23" y="9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00" name="Freeform 165"/>
            <p:cNvSpPr>
              <a:spLocks/>
            </p:cNvSpPr>
            <p:nvPr/>
          </p:nvSpPr>
          <p:spPr bwMode="ltGray">
            <a:xfrm>
              <a:off x="2990033" y="2041141"/>
              <a:ext cx="215195" cy="312033"/>
            </a:xfrm>
            <a:custGeom>
              <a:avLst/>
              <a:gdLst>
                <a:gd name="T0" fmla="*/ 0 w 114"/>
                <a:gd name="T1" fmla="*/ 81 h 164"/>
                <a:gd name="T2" fmla="*/ 7 w 114"/>
                <a:gd name="T3" fmla="*/ 109 h 164"/>
                <a:gd name="T4" fmla="*/ 34 w 114"/>
                <a:gd name="T5" fmla="*/ 119 h 164"/>
                <a:gd name="T6" fmla="*/ 43 w 114"/>
                <a:gd name="T7" fmla="*/ 145 h 164"/>
                <a:gd name="T8" fmla="*/ 91 w 114"/>
                <a:gd name="T9" fmla="*/ 164 h 164"/>
                <a:gd name="T10" fmla="*/ 109 w 114"/>
                <a:gd name="T11" fmla="*/ 160 h 164"/>
                <a:gd name="T12" fmla="*/ 106 w 114"/>
                <a:gd name="T13" fmla="*/ 134 h 164"/>
                <a:gd name="T14" fmla="*/ 114 w 114"/>
                <a:gd name="T15" fmla="*/ 109 h 164"/>
                <a:gd name="T16" fmla="*/ 101 w 114"/>
                <a:gd name="T17" fmla="*/ 87 h 164"/>
                <a:gd name="T18" fmla="*/ 81 w 114"/>
                <a:gd name="T19" fmla="*/ 75 h 164"/>
                <a:gd name="T20" fmla="*/ 72 w 114"/>
                <a:gd name="T21" fmla="*/ 53 h 164"/>
                <a:gd name="T22" fmla="*/ 80 w 114"/>
                <a:gd name="T23" fmla="*/ 36 h 164"/>
                <a:gd name="T24" fmla="*/ 56 w 114"/>
                <a:gd name="T25" fmla="*/ 0 h 164"/>
                <a:gd name="T26" fmla="*/ 24 w 114"/>
                <a:gd name="T27" fmla="*/ 23 h 164"/>
                <a:gd name="T28" fmla="*/ 18 w 114"/>
                <a:gd name="T29" fmla="*/ 53 h 164"/>
                <a:gd name="T30" fmla="*/ 0 w 114"/>
                <a:gd name="T31" fmla="*/ 81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4"/>
                <a:gd name="T49" fmla="*/ 0 h 164"/>
                <a:gd name="T50" fmla="*/ 114 w 114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4" h="164">
                  <a:moveTo>
                    <a:pt x="0" y="81"/>
                  </a:moveTo>
                  <a:lnTo>
                    <a:pt x="7" y="109"/>
                  </a:lnTo>
                  <a:lnTo>
                    <a:pt x="34" y="119"/>
                  </a:lnTo>
                  <a:lnTo>
                    <a:pt x="43" y="145"/>
                  </a:lnTo>
                  <a:lnTo>
                    <a:pt x="91" y="164"/>
                  </a:lnTo>
                  <a:lnTo>
                    <a:pt x="109" y="160"/>
                  </a:lnTo>
                  <a:lnTo>
                    <a:pt x="106" y="134"/>
                  </a:lnTo>
                  <a:lnTo>
                    <a:pt x="114" y="109"/>
                  </a:lnTo>
                  <a:lnTo>
                    <a:pt x="101" y="87"/>
                  </a:lnTo>
                  <a:lnTo>
                    <a:pt x="81" y="75"/>
                  </a:lnTo>
                  <a:lnTo>
                    <a:pt x="72" y="53"/>
                  </a:lnTo>
                  <a:lnTo>
                    <a:pt x="80" y="36"/>
                  </a:lnTo>
                  <a:lnTo>
                    <a:pt x="56" y="0"/>
                  </a:lnTo>
                  <a:lnTo>
                    <a:pt x="24" y="23"/>
                  </a:lnTo>
                  <a:lnTo>
                    <a:pt x="18" y="53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01" name="Freeform 166"/>
            <p:cNvSpPr>
              <a:spLocks/>
            </p:cNvSpPr>
            <p:nvPr/>
          </p:nvSpPr>
          <p:spPr bwMode="ltGray">
            <a:xfrm>
              <a:off x="2136940" y="2009301"/>
              <a:ext cx="226724" cy="178304"/>
            </a:xfrm>
            <a:custGeom>
              <a:avLst/>
              <a:gdLst>
                <a:gd name="T0" fmla="*/ 0 w 116"/>
                <a:gd name="T1" fmla="*/ 93 h 93"/>
                <a:gd name="T2" fmla="*/ 22 w 116"/>
                <a:gd name="T3" fmla="*/ 93 h 93"/>
                <a:gd name="T4" fmla="*/ 40 w 116"/>
                <a:gd name="T5" fmla="*/ 71 h 93"/>
                <a:gd name="T6" fmla="*/ 69 w 116"/>
                <a:gd name="T7" fmla="*/ 78 h 93"/>
                <a:gd name="T8" fmla="*/ 80 w 116"/>
                <a:gd name="T9" fmla="*/ 70 h 93"/>
                <a:gd name="T10" fmla="*/ 80 w 116"/>
                <a:gd name="T11" fmla="*/ 37 h 93"/>
                <a:gd name="T12" fmla="*/ 99 w 116"/>
                <a:gd name="T13" fmla="*/ 42 h 93"/>
                <a:gd name="T14" fmla="*/ 116 w 116"/>
                <a:gd name="T15" fmla="*/ 31 h 93"/>
                <a:gd name="T16" fmla="*/ 108 w 116"/>
                <a:gd name="T17" fmla="*/ 0 h 93"/>
                <a:gd name="T18" fmla="*/ 86 w 116"/>
                <a:gd name="T19" fmla="*/ 18 h 93"/>
                <a:gd name="T20" fmla="*/ 80 w 116"/>
                <a:gd name="T21" fmla="*/ 37 h 93"/>
                <a:gd name="T22" fmla="*/ 45 w 116"/>
                <a:gd name="T23" fmla="*/ 46 h 93"/>
                <a:gd name="T24" fmla="*/ 40 w 116"/>
                <a:gd name="T25" fmla="*/ 71 h 93"/>
                <a:gd name="T26" fmla="*/ 16 w 116"/>
                <a:gd name="T27" fmla="*/ 70 h 93"/>
                <a:gd name="T28" fmla="*/ 0 w 116"/>
                <a:gd name="T29" fmla="*/ 93 h 9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6"/>
                <a:gd name="T46" fmla="*/ 0 h 93"/>
                <a:gd name="T47" fmla="*/ 116 w 116"/>
                <a:gd name="T48" fmla="*/ 93 h 9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6" h="93">
                  <a:moveTo>
                    <a:pt x="0" y="93"/>
                  </a:moveTo>
                  <a:lnTo>
                    <a:pt x="22" y="93"/>
                  </a:lnTo>
                  <a:lnTo>
                    <a:pt x="40" y="71"/>
                  </a:lnTo>
                  <a:lnTo>
                    <a:pt x="69" y="78"/>
                  </a:lnTo>
                  <a:lnTo>
                    <a:pt x="80" y="70"/>
                  </a:lnTo>
                  <a:lnTo>
                    <a:pt x="80" y="37"/>
                  </a:lnTo>
                  <a:lnTo>
                    <a:pt x="99" y="42"/>
                  </a:lnTo>
                  <a:lnTo>
                    <a:pt x="116" y="31"/>
                  </a:lnTo>
                  <a:lnTo>
                    <a:pt x="108" y="0"/>
                  </a:lnTo>
                  <a:lnTo>
                    <a:pt x="86" y="18"/>
                  </a:lnTo>
                  <a:lnTo>
                    <a:pt x="80" y="37"/>
                  </a:lnTo>
                  <a:lnTo>
                    <a:pt x="45" y="46"/>
                  </a:lnTo>
                  <a:lnTo>
                    <a:pt x="40" y="71"/>
                  </a:lnTo>
                  <a:lnTo>
                    <a:pt x="16" y="7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02" name="Freeform 167"/>
            <p:cNvSpPr>
              <a:spLocks/>
            </p:cNvSpPr>
            <p:nvPr/>
          </p:nvSpPr>
          <p:spPr bwMode="ltGray">
            <a:xfrm>
              <a:off x="2086986" y="1958357"/>
              <a:ext cx="119124" cy="159200"/>
            </a:xfrm>
            <a:custGeom>
              <a:avLst/>
              <a:gdLst>
                <a:gd name="T0" fmla="*/ 0 w 62"/>
                <a:gd name="T1" fmla="*/ 71 h 84"/>
                <a:gd name="T2" fmla="*/ 26 w 62"/>
                <a:gd name="T3" fmla="*/ 84 h 84"/>
                <a:gd name="T4" fmla="*/ 57 w 62"/>
                <a:gd name="T5" fmla="*/ 71 h 84"/>
                <a:gd name="T6" fmla="*/ 45 w 62"/>
                <a:gd name="T7" fmla="*/ 57 h 84"/>
                <a:gd name="T8" fmla="*/ 62 w 62"/>
                <a:gd name="T9" fmla="*/ 33 h 84"/>
                <a:gd name="T10" fmla="*/ 57 w 62"/>
                <a:gd name="T11" fmla="*/ 0 h 84"/>
                <a:gd name="T12" fmla="*/ 30 w 62"/>
                <a:gd name="T13" fmla="*/ 26 h 84"/>
                <a:gd name="T14" fmla="*/ 30 w 62"/>
                <a:gd name="T15" fmla="*/ 55 h 84"/>
                <a:gd name="T16" fmla="*/ 7 w 62"/>
                <a:gd name="T17" fmla="*/ 55 h 84"/>
                <a:gd name="T18" fmla="*/ 0 w 62"/>
                <a:gd name="T19" fmla="*/ 71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"/>
                <a:gd name="T31" fmla="*/ 0 h 84"/>
                <a:gd name="T32" fmla="*/ 62 w 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" h="84">
                  <a:moveTo>
                    <a:pt x="0" y="71"/>
                  </a:moveTo>
                  <a:lnTo>
                    <a:pt x="26" y="84"/>
                  </a:lnTo>
                  <a:lnTo>
                    <a:pt x="57" y="71"/>
                  </a:lnTo>
                  <a:lnTo>
                    <a:pt x="45" y="57"/>
                  </a:lnTo>
                  <a:lnTo>
                    <a:pt x="62" y="33"/>
                  </a:lnTo>
                  <a:lnTo>
                    <a:pt x="57" y="0"/>
                  </a:lnTo>
                  <a:lnTo>
                    <a:pt x="30" y="26"/>
                  </a:lnTo>
                  <a:lnTo>
                    <a:pt x="30" y="55"/>
                  </a:lnTo>
                  <a:lnTo>
                    <a:pt x="7" y="5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03" name="Freeform 168"/>
            <p:cNvSpPr>
              <a:spLocks/>
            </p:cNvSpPr>
            <p:nvPr/>
          </p:nvSpPr>
          <p:spPr bwMode="ltGray">
            <a:xfrm>
              <a:off x="2067771" y="2133476"/>
              <a:ext cx="42272" cy="38208"/>
            </a:xfrm>
            <a:custGeom>
              <a:avLst/>
              <a:gdLst>
                <a:gd name="T0" fmla="*/ 0 w 23"/>
                <a:gd name="T1" fmla="*/ 20 h 20"/>
                <a:gd name="T2" fmla="*/ 23 w 23"/>
                <a:gd name="T3" fmla="*/ 18 h 20"/>
                <a:gd name="T4" fmla="*/ 11 w 23"/>
                <a:gd name="T5" fmla="*/ 0 h 20"/>
                <a:gd name="T6" fmla="*/ 0 w 23"/>
                <a:gd name="T7" fmla="*/ 20 h 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20"/>
                <a:gd name="T14" fmla="*/ 23 w 23"/>
                <a:gd name="T15" fmla="*/ 20 h 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20">
                  <a:moveTo>
                    <a:pt x="0" y="20"/>
                  </a:moveTo>
                  <a:lnTo>
                    <a:pt x="23" y="18"/>
                  </a:lnTo>
                  <a:lnTo>
                    <a:pt x="1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04" name="Freeform 169"/>
            <p:cNvSpPr>
              <a:spLocks/>
            </p:cNvSpPr>
            <p:nvPr/>
          </p:nvSpPr>
          <p:spPr bwMode="ltGray">
            <a:xfrm>
              <a:off x="1860262" y="2085717"/>
              <a:ext cx="157554" cy="108256"/>
            </a:xfrm>
            <a:custGeom>
              <a:avLst/>
              <a:gdLst>
                <a:gd name="T0" fmla="*/ 0 w 82"/>
                <a:gd name="T1" fmla="*/ 23 h 56"/>
                <a:gd name="T2" fmla="*/ 13 w 82"/>
                <a:gd name="T3" fmla="*/ 33 h 56"/>
                <a:gd name="T4" fmla="*/ 29 w 82"/>
                <a:gd name="T5" fmla="*/ 33 h 56"/>
                <a:gd name="T6" fmla="*/ 29 w 82"/>
                <a:gd name="T7" fmla="*/ 48 h 56"/>
                <a:gd name="T8" fmla="*/ 48 w 82"/>
                <a:gd name="T9" fmla="*/ 56 h 56"/>
                <a:gd name="T10" fmla="*/ 67 w 82"/>
                <a:gd name="T11" fmla="*/ 52 h 56"/>
                <a:gd name="T12" fmla="*/ 67 w 82"/>
                <a:gd name="T13" fmla="*/ 34 h 56"/>
                <a:gd name="T14" fmla="*/ 82 w 82"/>
                <a:gd name="T15" fmla="*/ 15 h 56"/>
                <a:gd name="T16" fmla="*/ 71 w 82"/>
                <a:gd name="T17" fmla="*/ 8 h 56"/>
                <a:gd name="T18" fmla="*/ 42 w 82"/>
                <a:gd name="T19" fmla="*/ 23 h 56"/>
                <a:gd name="T20" fmla="*/ 42 w 82"/>
                <a:gd name="T21" fmla="*/ 10 h 56"/>
                <a:gd name="T22" fmla="*/ 29 w 82"/>
                <a:gd name="T23" fmla="*/ 0 h 56"/>
                <a:gd name="T24" fmla="*/ 0 w 82"/>
                <a:gd name="T25" fmla="*/ 23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2"/>
                <a:gd name="T40" fmla="*/ 0 h 56"/>
                <a:gd name="T41" fmla="*/ 82 w 82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2" h="56">
                  <a:moveTo>
                    <a:pt x="0" y="23"/>
                  </a:moveTo>
                  <a:lnTo>
                    <a:pt x="13" y="33"/>
                  </a:lnTo>
                  <a:lnTo>
                    <a:pt x="29" y="33"/>
                  </a:lnTo>
                  <a:lnTo>
                    <a:pt x="29" y="48"/>
                  </a:lnTo>
                  <a:lnTo>
                    <a:pt x="48" y="56"/>
                  </a:lnTo>
                  <a:lnTo>
                    <a:pt x="67" y="52"/>
                  </a:lnTo>
                  <a:lnTo>
                    <a:pt x="67" y="34"/>
                  </a:lnTo>
                  <a:lnTo>
                    <a:pt x="82" y="15"/>
                  </a:lnTo>
                  <a:lnTo>
                    <a:pt x="71" y="8"/>
                  </a:lnTo>
                  <a:lnTo>
                    <a:pt x="42" y="23"/>
                  </a:lnTo>
                  <a:lnTo>
                    <a:pt x="42" y="10"/>
                  </a:lnTo>
                  <a:lnTo>
                    <a:pt x="29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05" name="Freeform 170"/>
            <p:cNvSpPr>
              <a:spLocks/>
            </p:cNvSpPr>
            <p:nvPr/>
          </p:nvSpPr>
          <p:spPr bwMode="ltGray">
            <a:xfrm>
              <a:off x="1037911" y="2133476"/>
              <a:ext cx="388120" cy="448946"/>
            </a:xfrm>
            <a:custGeom>
              <a:avLst/>
              <a:gdLst>
                <a:gd name="T0" fmla="*/ 0 w 204"/>
                <a:gd name="T1" fmla="*/ 51 h 234"/>
                <a:gd name="T2" fmla="*/ 7 w 204"/>
                <a:gd name="T3" fmla="*/ 116 h 234"/>
                <a:gd name="T4" fmla="*/ 26 w 204"/>
                <a:gd name="T5" fmla="*/ 144 h 234"/>
                <a:gd name="T6" fmla="*/ 52 w 204"/>
                <a:gd name="T7" fmla="*/ 144 h 234"/>
                <a:gd name="T8" fmla="*/ 33 w 204"/>
                <a:gd name="T9" fmla="*/ 159 h 234"/>
                <a:gd name="T10" fmla="*/ 38 w 204"/>
                <a:gd name="T11" fmla="*/ 182 h 234"/>
                <a:gd name="T12" fmla="*/ 75 w 204"/>
                <a:gd name="T13" fmla="*/ 234 h 234"/>
                <a:gd name="T14" fmla="*/ 102 w 204"/>
                <a:gd name="T15" fmla="*/ 132 h 234"/>
                <a:gd name="T16" fmla="*/ 118 w 204"/>
                <a:gd name="T17" fmla="*/ 119 h 234"/>
                <a:gd name="T18" fmla="*/ 123 w 204"/>
                <a:gd name="T19" fmla="*/ 146 h 234"/>
                <a:gd name="T20" fmla="*/ 136 w 204"/>
                <a:gd name="T21" fmla="*/ 160 h 234"/>
                <a:gd name="T22" fmla="*/ 124 w 204"/>
                <a:gd name="T23" fmla="*/ 187 h 234"/>
                <a:gd name="T24" fmla="*/ 148 w 204"/>
                <a:gd name="T25" fmla="*/ 195 h 234"/>
                <a:gd name="T26" fmla="*/ 176 w 204"/>
                <a:gd name="T27" fmla="*/ 169 h 234"/>
                <a:gd name="T28" fmla="*/ 154 w 204"/>
                <a:gd name="T29" fmla="*/ 152 h 234"/>
                <a:gd name="T30" fmla="*/ 132 w 204"/>
                <a:gd name="T31" fmla="*/ 108 h 234"/>
                <a:gd name="T32" fmla="*/ 102 w 204"/>
                <a:gd name="T33" fmla="*/ 88 h 234"/>
                <a:gd name="T34" fmla="*/ 98 w 204"/>
                <a:gd name="T35" fmla="*/ 53 h 234"/>
                <a:gd name="T36" fmla="*/ 125 w 204"/>
                <a:gd name="T37" fmla="*/ 77 h 234"/>
                <a:gd name="T38" fmla="*/ 162 w 204"/>
                <a:gd name="T39" fmla="*/ 88 h 234"/>
                <a:gd name="T40" fmla="*/ 187 w 204"/>
                <a:gd name="T41" fmla="*/ 71 h 234"/>
                <a:gd name="T42" fmla="*/ 204 w 204"/>
                <a:gd name="T43" fmla="*/ 42 h 234"/>
                <a:gd name="T44" fmla="*/ 204 w 204"/>
                <a:gd name="T45" fmla="*/ 23 h 234"/>
                <a:gd name="T46" fmla="*/ 153 w 204"/>
                <a:gd name="T47" fmla="*/ 5 h 234"/>
                <a:gd name="T48" fmla="*/ 127 w 204"/>
                <a:gd name="T49" fmla="*/ 23 h 234"/>
                <a:gd name="T50" fmla="*/ 113 w 204"/>
                <a:gd name="T51" fmla="*/ 0 h 234"/>
                <a:gd name="T52" fmla="*/ 89 w 204"/>
                <a:gd name="T53" fmla="*/ 17 h 234"/>
                <a:gd name="T54" fmla="*/ 89 w 204"/>
                <a:gd name="T55" fmla="*/ 40 h 234"/>
                <a:gd name="T56" fmla="*/ 67 w 204"/>
                <a:gd name="T57" fmla="*/ 32 h 234"/>
                <a:gd name="T58" fmla="*/ 56 w 204"/>
                <a:gd name="T59" fmla="*/ 56 h 234"/>
                <a:gd name="T60" fmla="*/ 35 w 204"/>
                <a:gd name="T61" fmla="*/ 45 h 234"/>
                <a:gd name="T62" fmla="*/ 0 w 204"/>
                <a:gd name="T63" fmla="*/ 51 h 23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4"/>
                <a:gd name="T97" fmla="*/ 0 h 234"/>
                <a:gd name="T98" fmla="*/ 204 w 204"/>
                <a:gd name="T99" fmla="*/ 234 h 23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4" h="234">
                  <a:moveTo>
                    <a:pt x="0" y="51"/>
                  </a:moveTo>
                  <a:lnTo>
                    <a:pt x="7" y="116"/>
                  </a:lnTo>
                  <a:lnTo>
                    <a:pt x="26" y="144"/>
                  </a:lnTo>
                  <a:lnTo>
                    <a:pt x="52" y="144"/>
                  </a:lnTo>
                  <a:lnTo>
                    <a:pt x="33" y="159"/>
                  </a:lnTo>
                  <a:lnTo>
                    <a:pt x="38" y="182"/>
                  </a:lnTo>
                  <a:lnTo>
                    <a:pt x="75" y="234"/>
                  </a:lnTo>
                  <a:lnTo>
                    <a:pt x="102" y="132"/>
                  </a:lnTo>
                  <a:lnTo>
                    <a:pt x="118" y="119"/>
                  </a:lnTo>
                  <a:lnTo>
                    <a:pt x="123" y="146"/>
                  </a:lnTo>
                  <a:lnTo>
                    <a:pt x="136" y="160"/>
                  </a:lnTo>
                  <a:lnTo>
                    <a:pt x="124" y="187"/>
                  </a:lnTo>
                  <a:lnTo>
                    <a:pt x="148" y="195"/>
                  </a:lnTo>
                  <a:lnTo>
                    <a:pt x="176" y="169"/>
                  </a:lnTo>
                  <a:lnTo>
                    <a:pt x="154" y="152"/>
                  </a:lnTo>
                  <a:lnTo>
                    <a:pt x="132" y="108"/>
                  </a:lnTo>
                  <a:lnTo>
                    <a:pt x="102" y="88"/>
                  </a:lnTo>
                  <a:lnTo>
                    <a:pt x="98" y="53"/>
                  </a:lnTo>
                  <a:lnTo>
                    <a:pt x="125" y="77"/>
                  </a:lnTo>
                  <a:lnTo>
                    <a:pt x="162" y="88"/>
                  </a:lnTo>
                  <a:lnTo>
                    <a:pt x="187" y="71"/>
                  </a:lnTo>
                  <a:lnTo>
                    <a:pt x="204" y="42"/>
                  </a:lnTo>
                  <a:lnTo>
                    <a:pt x="204" y="23"/>
                  </a:lnTo>
                  <a:lnTo>
                    <a:pt x="153" y="5"/>
                  </a:lnTo>
                  <a:lnTo>
                    <a:pt x="127" y="23"/>
                  </a:lnTo>
                  <a:lnTo>
                    <a:pt x="113" y="0"/>
                  </a:lnTo>
                  <a:lnTo>
                    <a:pt x="89" y="17"/>
                  </a:lnTo>
                  <a:lnTo>
                    <a:pt x="89" y="40"/>
                  </a:lnTo>
                  <a:lnTo>
                    <a:pt x="67" y="32"/>
                  </a:lnTo>
                  <a:lnTo>
                    <a:pt x="56" y="56"/>
                  </a:lnTo>
                  <a:lnTo>
                    <a:pt x="35" y="45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06" name="Freeform 171"/>
            <p:cNvSpPr>
              <a:spLocks/>
            </p:cNvSpPr>
            <p:nvPr/>
          </p:nvSpPr>
          <p:spPr bwMode="ltGray">
            <a:xfrm>
              <a:off x="1825678" y="5537179"/>
              <a:ext cx="172923" cy="315216"/>
            </a:xfrm>
            <a:custGeom>
              <a:avLst/>
              <a:gdLst>
                <a:gd name="T0" fmla="*/ 0 w 90"/>
                <a:gd name="T1" fmla="*/ 117 h 163"/>
                <a:gd name="T2" fmla="*/ 6 w 90"/>
                <a:gd name="T3" fmla="*/ 149 h 163"/>
                <a:gd name="T4" fmla="*/ 16 w 90"/>
                <a:gd name="T5" fmla="*/ 160 h 163"/>
                <a:gd name="T6" fmla="*/ 22 w 90"/>
                <a:gd name="T7" fmla="*/ 163 h 163"/>
                <a:gd name="T8" fmla="*/ 44 w 90"/>
                <a:gd name="T9" fmla="*/ 159 h 163"/>
                <a:gd name="T10" fmla="*/ 50 w 90"/>
                <a:gd name="T11" fmla="*/ 151 h 163"/>
                <a:gd name="T12" fmla="*/ 75 w 90"/>
                <a:gd name="T13" fmla="*/ 76 h 163"/>
                <a:gd name="T14" fmla="*/ 81 w 90"/>
                <a:gd name="T15" fmla="*/ 40 h 163"/>
                <a:gd name="T16" fmla="*/ 86 w 90"/>
                <a:gd name="T17" fmla="*/ 45 h 163"/>
                <a:gd name="T18" fmla="*/ 90 w 90"/>
                <a:gd name="T19" fmla="*/ 40 h 163"/>
                <a:gd name="T20" fmla="*/ 82 w 90"/>
                <a:gd name="T21" fmla="*/ 11 h 163"/>
                <a:gd name="T22" fmla="*/ 75 w 90"/>
                <a:gd name="T23" fmla="*/ 0 h 163"/>
                <a:gd name="T24" fmla="*/ 69 w 90"/>
                <a:gd name="T25" fmla="*/ 4 h 163"/>
                <a:gd name="T26" fmla="*/ 68 w 90"/>
                <a:gd name="T27" fmla="*/ 15 h 163"/>
                <a:gd name="T28" fmla="*/ 58 w 90"/>
                <a:gd name="T29" fmla="*/ 18 h 163"/>
                <a:gd name="T30" fmla="*/ 54 w 90"/>
                <a:gd name="T31" fmla="*/ 32 h 163"/>
                <a:gd name="T32" fmla="*/ 16 w 90"/>
                <a:gd name="T33" fmla="*/ 48 h 163"/>
                <a:gd name="T34" fmla="*/ 7 w 90"/>
                <a:gd name="T35" fmla="*/ 62 h 163"/>
                <a:gd name="T36" fmla="*/ 14 w 90"/>
                <a:gd name="T37" fmla="*/ 95 h 163"/>
                <a:gd name="T38" fmla="*/ 0 w 90"/>
                <a:gd name="T39" fmla="*/ 117 h 16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0"/>
                <a:gd name="T61" fmla="*/ 0 h 163"/>
                <a:gd name="T62" fmla="*/ 90 w 90"/>
                <a:gd name="T63" fmla="*/ 163 h 16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0" h="163">
                  <a:moveTo>
                    <a:pt x="0" y="117"/>
                  </a:moveTo>
                  <a:lnTo>
                    <a:pt x="6" y="149"/>
                  </a:lnTo>
                  <a:lnTo>
                    <a:pt x="16" y="160"/>
                  </a:lnTo>
                  <a:lnTo>
                    <a:pt x="22" y="163"/>
                  </a:lnTo>
                  <a:lnTo>
                    <a:pt x="44" y="159"/>
                  </a:lnTo>
                  <a:lnTo>
                    <a:pt x="50" y="151"/>
                  </a:lnTo>
                  <a:lnTo>
                    <a:pt x="75" y="76"/>
                  </a:lnTo>
                  <a:lnTo>
                    <a:pt x="81" y="40"/>
                  </a:lnTo>
                  <a:lnTo>
                    <a:pt x="86" y="45"/>
                  </a:lnTo>
                  <a:lnTo>
                    <a:pt x="90" y="40"/>
                  </a:lnTo>
                  <a:lnTo>
                    <a:pt x="82" y="11"/>
                  </a:lnTo>
                  <a:lnTo>
                    <a:pt x="75" y="0"/>
                  </a:lnTo>
                  <a:lnTo>
                    <a:pt x="69" y="4"/>
                  </a:lnTo>
                  <a:lnTo>
                    <a:pt x="68" y="15"/>
                  </a:lnTo>
                  <a:lnTo>
                    <a:pt x="58" y="18"/>
                  </a:lnTo>
                  <a:lnTo>
                    <a:pt x="54" y="32"/>
                  </a:lnTo>
                  <a:lnTo>
                    <a:pt x="16" y="48"/>
                  </a:lnTo>
                  <a:lnTo>
                    <a:pt x="7" y="62"/>
                  </a:lnTo>
                  <a:lnTo>
                    <a:pt x="14" y="95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07" name="Freeform 172"/>
            <p:cNvSpPr>
              <a:spLocks/>
            </p:cNvSpPr>
            <p:nvPr/>
          </p:nvSpPr>
          <p:spPr bwMode="ltGray">
            <a:xfrm>
              <a:off x="2713355" y="5059578"/>
              <a:ext cx="46113" cy="85967"/>
            </a:xfrm>
            <a:custGeom>
              <a:avLst/>
              <a:gdLst>
                <a:gd name="T0" fmla="*/ 0 w 26"/>
                <a:gd name="T1" fmla="*/ 20 h 44"/>
                <a:gd name="T2" fmla="*/ 6 w 26"/>
                <a:gd name="T3" fmla="*/ 44 h 44"/>
                <a:gd name="T4" fmla="*/ 22 w 26"/>
                <a:gd name="T5" fmla="*/ 38 h 44"/>
                <a:gd name="T6" fmla="*/ 26 w 26"/>
                <a:gd name="T7" fmla="*/ 25 h 44"/>
                <a:gd name="T8" fmla="*/ 9 w 26"/>
                <a:gd name="T9" fmla="*/ 4 h 44"/>
                <a:gd name="T10" fmla="*/ 4 w 26"/>
                <a:gd name="T11" fmla="*/ 0 h 44"/>
                <a:gd name="T12" fmla="*/ 0 w 26"/>
                <a:gd name="T13" fmla="*/ 20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44"/>
                <a:gd name="T23" fmla="*/ 26 w 26"/>
                <a:gd name="T24" fmla="*/ 44 h 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44">
                  <a:moveTo>
                    <a:pt x="0" y="20"/>
                  </a:moveTo>
                  <a:lnTo>
                    <a:pt x="6" y="44"/>
                  </a:lnTo>
                  <a:lnTo>
                    <a:pt x="22" y="38"/>
                  </a:lnTo>
                  <a:lnTo>
                    <a:pt x="26" y="25"/>
                  </a:lnTo>
                  <a:lnTo>
                    <a:pt x="9" y="4"/>
                  </a:lnTo>
                  <a:lnTo>
                    <a:pt x="4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08" name="Freeform 173"/>
            <p:cNvSpPr>
              <a:spLocks/>
            </p:cNvSpPr>
            <p:nvPr/>
          </p:nvSpPr>
          <p:spPr bwMode="ltGray">
            <a:xfrm>
              <a:off x="3416581" y="4830330"/>
              <a:ext cx="53799" cy="35023"/>
            </a:xfrm>
            <a:custGeom>
              <a:avLst/>
              <a:gdLst>
                <a:gd name="T0" fmla="*/ 0 w 29"/>
                <a:gd name="T1" fmla="*/ 7 h 19"/>
                <a:gd name="T2" fmla="*/ 0 w 29"/>
                <a:gd name="T3" fmla="*/ 16 h 19"/>
                <a:gd name="T4" fmla="*/ 13 w 29"/>
                <a:gd name="T5" fmla="*/ 19 h 19"/>
                <a:gd name="T6" fmla="*/ 22 w 29"/>
                <a:gd name="T7" fmla="*/ 12 h 19"/>
                <a:gd name="T8" fmla="*/ 29 w 29"/>
                <a:gd name="T9" fmla="*/ 0 h 19"/>
                <a:gd name="T10" fmla="*/ 10 w 29"/>
                <a:gd name="T11" fmla="*/ 0 h 19"/>
                <a:gd name="T12" fmla="*/ 0 w 29"/>
                <a:gd name="T13" fmla="*/ 7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19"/>
                <a:gd name="T23" fmla="*/ 29 w 2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19">
                  <a:moveTo>
                    <a:pt x="0" y="7"/>
                  </a:moveTo>
                  <a:lnTo>
                    <a:pt x="0" y="16"/>
                  </a:lnTo>
                  <a:lnTo>
                    <a:pt x="13" y="19"/>
                  </a:lnTo>
                  <a:lnTo>
                    <a:pt x="22" y="12"/>
                  </a:lnTo>
                  <a:lnTo>
                    <a:pt x="29" y="0"/>
                  </a:lnTo>
                  <a:lnTo>
                    <a:pt x="1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09" name="Freeform 174"/>
            <p:cNvSpPr>
              <a:spLocks/>
            </p:cNvSpPr>
            <p:nvPr/>
          </p:nvSpPr>
          <p:spPr bwMode="ltGray">
            <a:xfrm>
              <a:off x="3693260" y="4706152"/>
              <a:ext cx="42269" cy="70048"/>
            </a:xfrm>
            <a:custGeom>
              <a:avLst/>
              <a:gdLst>
                <a:gd name="T0" fmla="*/ 0 w 21"/>
                <a:gd name="T1" fmla="*/ 16 h 36"/>
                <a:gd name="T2" fmla="*/ 1 w 21"/>
                <a:gd name="T3" fmla="*/ 28 h 36"/>
                <a:gd name="T4" fmla="*/ 7 w 21"/>
                <a:gd name="T5" fmla="*/ 36 h 36"/>
                <a:gd name="T6" fmla="*/ 21 w 21"/>
                <a:gd name="T7" fmla="*/ 0 h 36"/>
                <a:gd name="T8" fmla="*/ 11 w 21"/>
                <a:gd name="T9" fmla="*/ 0 h 36"/>
                <a:gd name="T10" fmla="*/ 0 w 21"/>
                <a:gd name="T11" fmla="*/ 16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36"/>
                <a:gd name="T20" fmla="*/ 21 w 21"/>
                <a:gd name="T21" fmla="*/ 36 h 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36">
                  <a:moveTo>
                    <a:pt x="0" y="16"/>
                  </a:moveTo>
                  <a:lnTo>
                    <a:pt x="1" y="28"/>
                  </a:lnTo>
                  <a:lnTo>
                    <a:pt x="7" y="36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10" name="Freeform 175"/>
            <p:cNvSpPr>
              <a:spLocks/>
            </p:cNvSpPr>
            <p:nvPr/>
          </p:nvSpPr>
          <p:spPr bwMode="ltGray">
            <a:xfrm>
              <a:off x="3693260" y="4706152"/>
              <a:ext cx="42269" cy="70048"/>
            </a:xfrm>
            <a:custGeom>
              <a:avLst/>
              <a:gdLst>
                <a:gd name="T0" fmla="*/ 0 w 21"/>
                <a:gd name="T1" fmla="*/ 16 h 36"/>
                <a:gd name="T2" fmla="*/ 1 w 21"/>
                <a:gd name="T3" fmla="*/ 28 h 36"/>
                <a:gd name="T4" fmla="*/ 7 w 21"/>
                <a:gd name="T5" fmla="*/ 36 h 36"/>
                <a:gd name="T6" fmla="*/ 21 w 21"/>
                <a:gd name="T7" fmla="*/ 0 h 36"/>
                <a:gd name="T8" fmla="*/ 11 w 21"/>
                <a:gd name="T9" fmla="*/ 0 h 36"/>
                <a:gd name="T10" fmla="*/ 0 w 21"/>
                <a:gd name="T11" fmla="*/ 16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36"/>
                <a:gd name="T20" fmla="*/ 21 w 21"/>
                <a:gd name="T21" fmla="*/ 36 h 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36">
                  <a:moveTo>
                    <a:pt x="0" y="16"/>
                  </a:moveTo>
                  <a:lnTo>
                    <a:pt x="1" y="28"/>
                  </a:lnTo>
                  <a:lnTo>
                    <a:pt x="7" y="36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0" y="16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11" name="Freeform 176"/>
            <p:cNvSpPr>
              <a:spLocks/>
            </p:cNvSpPr>
            <p:nvPr/>
          </p:nvSpPr>
          <p:spPr bwMode="ltGray">
            <a:xfrm>
              <a:off x="4546353" y="3977016"/>
              <a:ext cx="38428" cy="35023"/>
            </a:xfrm>
            <a:custGeom>
              <a:avLst/>
              <a:gdLst>
                <a:gd name="T0" fmla="*/ 0 w 19"/>
                <a:gd name="T1" fmla="*/ 13 h 19"/>
                <a:gd name="T2" fmla="*/ 0 w 19"/>
                <a:gd name="T3" fmla="*/ 19 h 19"/>
                <a:gd name="T4" fmla="*/ 13 w 19"/>
                <a:gd name="T5" fmla="*/ 15 h 19"/>
                <a:gd name="T6" fmla="*/ 19 w 19"/>
                <a:gd name="T7" fmla="*/ 0 h 19"/>
                <a:gd name="T8" fmla="*/ 0 w 19"/>
                <a:gd name="T9" fmla="*/ 13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0" y="13"/>
                  </a:moveTo>
                  <a:lnTo>
                    <a:pt x="0" y="19"/>
                  </a:lnTo>
                  <a:lnTo>
                    <a:pt x="13" y="15"/>
                  </a:lnTo>
                  <a:lnTo>
                    <a:pt x="19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12" name="Freeform 177"/>
            <p:cNvSpPr>
              <a:spLocks/>
            </p:cNvSpPr>
            <p:nvPr/>
          </p:nvSpPr>
          <p:spPr bwMode="ltGray">
            <a:xfrm>
              <a:off x="4108278" y="3814631"/>
              <a:ext cx="38428" cy="35025"/>
            </a:xfrm>
            <a:custGeom>
              <a:avLst/>
              <a:gdLst>
                <a:gd name="T0" fmla="*/ 0 w 19"/>
                <a:gd name="T1" fmla="*/ 9 h 19"/>
                <a:gd name="T2" fmla="*/ 8 w 19"/>
                <a:gd name="T3" fmla="*/ 19 h 19"/>
                <a:gd name="T4" fmla="*/ 19 w 19"/>
                <a:gd name="T5" fmla="*/ 6 h 19"/>
                <a:gd name="T6" fmla="*/ 5 w 19"/>
                <a:gd name="T7" fmla="*/ 0 h 19"/>
                <a:gd name="T8" fmla="*/ 0 w 19"/>
                <a:gd name="T9" fmla="*/ 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0" y="9"/>
                  </a:moveTo>
                  <a:lnTo>
                    <a:pt x="8" y="19"/>
                  </a:lnTo>
                  <a:lnTo>
                    <a:pt x="19" y="6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13" name="Freeform 178"/>
            <p:cNvSpPr>
              <a:spLocks/>
            </p:cNvSpPr>
            <p:nvPr/>
          </p:nvSpPr>
          <p:spPr bwMode="ltGray">
            <a:xfrm>
              <a:off x="4746177" y="3655431"/>
              <a:ext cx="34584" cy="35025"/>
            </a:xfrm>
            <a:custGeom>
              <a:avLst/>
              <a:gdLst>
                <a:gd name="T0" fmla="*/ 0 w 18"/>
                <a:gd name="T1" fmla="*/ 18 h 18"/>
                <a:gd name="T2" fmla="*/ 18 w 18"/>
                <a:gd name="T3" fmla="*/ 5 h 18"/>
                <a:gd name="T4" fmla="*/ 15 w 18"/>
                <a:gd name="T5" fmla="*/ 0 h 18"/>
                <a:gd name="T6" fmla="*/ 4 w 18"/>
                <a:gd name="T7" fmla="*/ 4 h 18"/>
                <a:gd name="T8" fmla="*/ 0 w 18"/>
                <a:gd name="T9" fmla="*/ 18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8"/>
                <a:gd name="T17" fmla="*/ 18 w 18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8">
                  <a:moveTo>
                    <a:pt x="0" y="18"/>
                  </a:moveTo>
                  <a:lnTo>
                    <a:pt x="18" y="5"/>
                  </a:lnTo>
                  <a:lnTo>
                    <a:pt x="15" y="0"/>
                  </a:lnTo>
                  <a:lnTo>
                    <a:pt x="4" y="4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14" name="Freeform 179"/>
            <p:cNvSpPr>
              <a:spLocks/>
            </p:cNvSpPr>
            <p:nvPr/>
          </p:nvSpPr>
          <p:spPr bwMode="ltGray">
            <a:xfrm>
              <a:off x="4215876" y="3852839"/>
              <a:ext cx="65326" cy="283378"/>
            </a:xfrm>
            <a:custGeom>
              <a:avLst/>
              <a:gdLst>
                <a:gd name="T0" fmla="*/ 0 w 34"/>
                <a:gd name="T1" fmla="*/ 17 h 148"/>
                <a:gd name="T2" fmla="*/ 0 w 34"/>
                <a:gd name="T3" fmla="*/ 47 h 148"/>
                <a:gd name="T4" fmla="*/ 4 w 34"/>
                <a:gd name="T5" fmla="*/ 60 h 148"/>
                <a:gd name="T6" fmla="*/ 1 w 34"/>
                <a:gd name="T7" fmla="*/ 100 h 148"/>
                <a:gd name="T8" fmla="*/ 7 w 34"/>
                <a:gd name="T9" fmla="*/ 114 h 148"/>
                <a:gd name="T10" fmla="*/ 0 w 34"/>
                <a:gd name="T11" fmla="*/ 136 h 148"/>
                <a:gd name="T12" fmla="*/ 3 w 34"/>
                <a:gd name="T13" fmla="*/ 148 h 148"/>
                <a:gd name="T14" fmla="*/ 11 w 34"/>
                <a:gd name="T15" fmla="*/ 136 h 148"/>
                <a:gd name="T16" fmla="*/ 22 w 34"/>
                <a:gd name="T17" fmla="*/ 143 h 148"/>
                <a:gd name="T18" fmla="*/ 22 w 34"/>
                <a:gd name="T19" fmla="*/ 136 h 148"/>
                <a:gd name="T20" fmla="*/ 11 w 34"/>
                <a:gd name="T21" fmla="*/ 116 h 148"/>
                <a:gd name="T22" fmla="*/ 15 w 34"/>
                <a:gd name="T23" fmla="*/ 95 h 148"/>
                <a:gd name="T24" fmla="*/ 25 w 34"/>
                <a:gd name="T25" fmla="*/ 90 h 148"/>
                <a:gd name="T26" fmla="*/ 34 w 34"/>
                <a:gd name="T27" fmla="*/ 95 h 148"/>
                <a:gd name="T28" fmla="*/ 18 w 34"/>
                <a:gd name="T29" fmla="*/ 43 h 148"/>
                <a:gd name="T30" fmla="*/ 15 w 34"/>
                <a:gd name="T31" fmla="*/ 5 h 148"/>
                <a:gd name="T32" fmla="*/ 11 w 34"/>
                <a:gd name="T33" fmla="*/ 0 h 148"/>
                <a:gd name="T34" fmla="*/ 7 w 34"/>
                <a:gd name="T35" fmla="*/ 0 h 148"/>
                <a:gd name="T36" fmla="*/ 11 w 34"/>
                <a:gd name="T37" fmla="*/ 8 h 148"/>
                <a:gd name="T38" fmla="*/ 0 w 34"/>
                <a:gd name="T39" fmla="*/ 17 h 14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4"/>
                <a:gd name="T61" fmla="*/ 0 h 148"/>
                <a:gd name="T62" fmla="*/ 34 w 34"/>
                <a:gd name="T63" fmla="*/ 148 h 14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4" h="148">
                  <a:moveTo>
                    <a:pt x="0" y="17"/>
                  </a:moveTo>
                  <a:lnTo>
                    <a:pt x="0" y="47"/>
                  </a:lnTo>
                  <a:lnTo>
                    <a:pt x="4" y="60"/>
                  </a:lnTo>
                  <a:lnTo>
                    <a:pt x="1" y="100"/>
                  </a:lnTo>
                  <a:lnTo>
                    <a:pt x="7" y="114"/>
                  </a:lnTo>
                  <a:lnTo>
                    <a:pt x="0" y="136"/>
                  </a:lnTo>
                  <a:lnTo>
                    <a:pt x="3" y="148"/>
                  </a:lnTo>
                  <a:lnTo>
                    <a:pt x="11" y="136"/>
                  </a:lnTo>
                  <a:lnTo>
                    <a:pt x="22" y="143"/>
                  </a:lnTo>
                  <a:lnTo>
                    <a:pt x="22" y="136"/>
                  </a:lnTo>
                  <a:lnTo>
                    <a:pt x="11" y="116"/>
                  </a:lnTo>
                  <a:lnTo>
                    <a:pt x="15" y="95"/>
                  </a:lnTo>
                  <a:lnTo>
                    <a:pt x="25" y="90"/>
                  </a:lnTo>
                  <a:lnTo>
                    <a:pt x="34" y="95"/>
                  </a:lnTo>
                  <a:lnTo>
                    <a:pt x="18" y="43"/>
                  </a:lnTo>
                  <a:lnTo>
                    <a:pt x="15" y="5"/>
                  </a:lnTo>
                  <a:lnTo>
                    <a:pt x="11" y="0"/>
                  </a:lnTo>
                  <a:lnTo>
                    <a:pt x="7" y="0"/>
                  </a:lnTo>
                  <a:lnTo>
                    <a:pt x="11" y="8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15" name="Freeform 180"/>
            <p:cNvSpPr>
              <a:spLocks/>
            </p:cNvSpPr>
            <p:nvPr/>
          </p:nvSpPr>
          <p:spPr bwMode="ltGray">
            <a:xfrm>
              <a:off x="5122767" y="2983606"/>
              <a:ext cx="88382" cy="47759"/>
            </a:xfrm>
            <a:custGeom>
              <a:avLst/>
              <a:gdLst>
                <a:gd name="T0" fmla="*/ 16 w 48"/>
                <a:gd name="T1" fmla="*/ 19 h 24"/>
                <a:gd name="T2" fmla="*/ 27 w 48"/>
                <a:gd name="T3" fmla="*/ 22 h 24"/>
                <a:gd name="T4" fmla="*/ 48 w 48"/>
                <a:gd name="T5" fmla="*/ 13 h 24"/>
                <a:gd name="T6" fmla="*/ 38 w 48"/>
                <a:gd name="T7" fmla="*/ 0 h 24"/>
                <a:gd name="T8" fmla="*/ 16 w 48"/>
                <a:gd name="T9" fmla="*/ 0 h 24"/>
                <a:gd name="T10" fmla="*/ 0 w 48"/>
                <a:gd name="T11" fmla="*/ 14 h 24"/>
                <a:gd name="T12" fmla="*/ 2 w 48"/>
                <a:gd name="T13" fmla="*/ 24 h 24"/>
                <a:gd name="T14" fmla="*/ 16 w 48"/>
                <a:gd name="T15" fmla="*/ 19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24"/>
                <a:gd name="T26" fmla="*/ 48 w 4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24">
                  <a:moveTo>
                    <a:pt x="16" y="19"/>
                  </a:moveTo>
                  <a:lnTo>
                    <a:pt x="27" y="22"/>
                  </a:lnTo>
                  <a:lnTo>
                    <a:pt x="48" y="13"/>
                  </a:lnTo>
                  <a:lnTo>
                    <a:pt x="38" y="0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2" y="24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16" name="Freeform 181"/>
            <p:cNvSpPr>
              <a:spLocks/>
            </p:cNvSpPr>
            <p:nvPr/>
          </p:nvSpPr>
          <p:spPr bwMode="ltGray">
            <a:xfrm>
              <a:off x="4185133" y="2808485"/>
              <a:ext cx="69170" cy="54129"/>
            </a:xfrm>
            <a:custGeom>
              <a:avLst/>
              <a:gdLst>
                <a:gd name="T0" fmla="*/ 0 w 37"/>
                <a:gd name="T1" fmla="*/ 15 h 30"/>
                <a:gd name="T2" fmla="*/ 13 w 37"/>
                <a:gd name="T3" fmla="*/ 25 h 30"/>
                <a:gd name="T4" fmla="*/ 37 w 37"/>
                <a:gd name="T5" fmla="*/ 30 h 30"/>
                <a:gd name="T6" fmla="*/ 37 w 37"/>
                <a:gd name="T7" fmla="*/ 15 h 30"/>
                <a:gd name="T8" fmla="*/ 22 w 37"/>
                <a:gd name="T9" fmla="*/ 0 h 30"/>
                <a:gd name="T10" fmla="*/ 5 w 37"/>
                <a:gd name="T11" fmla="*/ 2 h 30"/>
                <a:gd name="T12" fmla="*/ 0 w 37"/>
                <a:gd name="T13" fmla="*/ 15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30"/>
                <a:gd name="T23" fmla="*/ 37 w 37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30">
                  <a:moveTo>
                    <a:pt x="0" y="15"/>
                  </a:moveTo>
                  <a:lnTo>
                    <a:pt x="13" y="25"/>
                  </a:lnTo>
                  <a:lnTo>
                    <a:pt x="37" y="30"/>
                  </a:lnTo>
                  <a:lnTo>
                    <a:pt x="37" y="15"/>
                  </a:lnTo>
                  <a:lnTo>
                    <a:pt x="22" y="0"/>
                  </a:lnTo>
                  <a:lnTo>
                    <a:pt x="5" y="2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17" name="Freeform 182"/>
            <p:cNvSpPr>
              <a:spLocks/>
            </p:cNvSpPr>
            <p:nvPr/>
          </p:nvSpPr>
          <p:spPr bwMode="ltGray">
            <a:xfrm>
              <a:off x="4181289" y="2776645"/>
              <a:ext cx="34586" cy="38208"/>
            </a:xfrm>
            <a:custGeom>
              <a:avLst/>
              <a:gdLst>
                <a:gd name="T0" fmla="*/ 0 w 19"/>
                <a:gd name="T1" fmla="*/ 0 h 20"/>
                <a:gd name="T2" fmla="*/ 5 w 19"/>
                <a:gd name="T3" fmla="*/ 20 h 20"/>
                <a:gd name="T4" fmla="*/ 19 w 19"/>
                <a:gd name="T5" fmla="*/ 16 h 20"/>
                <a:gd name="T6" fmla="*/ 19 w 19"/>
                <a:gd name="T7" fmla="*/ 0 h 20"/>
                <a:gd name="T8" fmla="*/ 0 w 19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20"/>
                <a:gd name="T17" fmla="*/ 19 w 19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20">
                  <a:moveTo>
                    <a:pt x="0" y="0"/>
                  </a:moveTo>
                  <a:lnTo>
                    <a:pt x="5" y="20"/>
                  </a:lnTo>
                  <a:lnTo>
                    <a:pt x="19" y="16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18" name="Freeform 183"/>
            <p:cNvSpPr>
              <a:spLocks/>
            </p:cNvSpPr>
            <p:nvPr/>
          </p:nvSpPr>
          <p:spPr bwMode="ltGray">
            <a:xfrm>
              <a:off x="4335000" y="2668389"/>
              <a:ext cx="107597" cy="73233"/>
            </a:xfrm>
            <a:custGeom>
              <a:avLst/>
              <a:gdLst>
                <a:gd name="T0" fmla="*/ 0 w 56"/>
                <a:gd name="T1" fmla="*/ 0 h 39"/>
                <a:gd name="T2" fmla="*/ 9 w 56"/>
                <a:gd name="T3" fmla="*/ 24 h 39"/>
                <a:gd name="T4" fmla="*/ 34 w 56"/>
                <a:gd name="T5" fmla="*/ 39 h 39"/>
                <a:gd name="T6" fmla="*/ 48 w 56"/>
                <a:gd name="T7" fmla="*/ 39 h 39"/>
                <a:gd name="T8" fmla="*/ 56 w 56"/>
                <a:gd name="T9" fmla="*/ 19 h 39"/>
                <a:gd name="T10" fmla="*/ 9 w 56"/>
                <a:gd name="T11" fmla="*/ 7 h 39"/>
                <a:gd name="T12" fmla="*/ 0 w 56"/>
                <a:gd name="T13" fmla="*/ 0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39"/>
                <a:gd name="T23" fmla="*/ 56 w 56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39">
                  <a:moveTo>
                    <a:pt x="0" y="0"/>
                  </a:moveTo>
                  <a:lnTo>
                    <a:pt x="9" y="24"/>
                  </a:lnTo>
                  <a:lnTo>
                    <a:pt x="34" y="39"/>
                  </a:lnTo>
                  <a:lnTo>
                    <a:pt x="48" y="39"/>
                  </a:lnTo>
                  <a:lnTo>
                    <a:pt x="56" y="19"/>
                  </a:lnTo>
                  <a:lnTo>
                    <a:pt x="9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19" name="Freeform 184"/>
            <p:cNvSpPr>
              <a:spLocks/>
            </p:cNvSpPr>
            <p:nvPr/>
          </p:nvSpPr>
          <p:spPr bwMode="ltGray">
            <a:xfrm>
              <a:off x="4108278" y="2617445"/>
              <a:ext cx="192138" cy="127360"/>
            </a:xfrm>
            <a:custGeom>
              <a:avLst/>
              <a:gdLst>
                <a:gd name="T0" fmla="*/ 0 w 101"/>
                <a:gd name="T1" fmla="*/ 42 h 68"/>
                <a:gd name="T2" fmla="*/ 12 w 101"/>
                <a:gd name="T3" fmla="*/ 64 h 68"/>
                <a:gd name="T4" fmla="*/ 27 w 101"/>
                <a:gd name="T5" fmla="*/ 68 h 68"/>
                <a:gd name="T6" fmla="*/ 61 w 101"/>
                <a:gd name="T7" fmla="*/ 53 h 68"/>
                <a:gd name="T8" fmla="*/ 72 w 101"/>
                <a:gd name="T9" fmla="*/ 60 h 68"/>
                <a:gd name="T10" fmla="*/ 101 w 101"/>
                <a:gd name="T11" fmla="*/ 34 h 68"/>
                <a:gd name="T12" fmla="*/ 101 w 101"/>
                <a:gd name="T13" fmla="*/ 21 h 68"/>
                <a:gd name="T14" fmla="*/ 87 w 101"/>
                <a:gd name="T15" fmla="*/ 15 h 68"/>
                <a:gd name="T16" fmla="*/ 78 w 101"/>
                <a:gd name="T17" fmla="*/ 15 h 68"/>
                <a:gd name="T18" fmla="*/ 61 w 101"/>
                <a:gd name="T19" fmla="*/ 0 h 68"/>
                <a:gd name="T20" fmla="*/ 49 w 101"/>
                <a:gd name="T21" fmla="*/ 19 h 68"/>
                <a:gd name="T22" fmla="*/ 23 w 101"/>
                <a:gd name="T23" fmla="*/ 0 h 68"/>
                <a:gd name="T24" fmla="*/ 5 w 101"/>
                <a:gd name="T25" fmla="*/ 12 h 68"/>
                <a:gd name="T26" fmla="*/ 0 w 101"/>
                <a:gd name="T27" fmla="*/ 42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1"/>
                <a:gd name="T43" fmla="*/ 0 h 68"/>
                <a:gd name="T44" fmla="*/ 101 w 101"/>
                <a:gd name="T45" fmla="*/ 68 h 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1" h="68">
                  <a:moveTo>
                    <a:pt x="0" y="42"/>
                  </a:moveTo>
                  <a:lnTo>
                    <a:pt x="12" y="64"/>
                  </a:lnTo>
                  <a:lnTo>
                    <a:pt x="27" y="68"/>
                  </a:lnTo>
                  <a:lnTo>
                    <a:pt x="61" y="53"/>
                  </a:lnTo>
                  <a:lnTo>
                    <a:pt x="72" y="60"/>
                  </a:lnTo>
                  <a:lnTo>
                    <a:pt x="101" y="34"/>
                  </a:lnTo>
                  <a:lnTo>
                    <a:pt x="101" y="21"/>
                  </a:lnTo>
                  <a:lnTo>
                    <a:pt x="87" y="15"/>
                  </a:lnTo>
                  <a:lnTo>
                    <a:pt x="78" y="15"/>
                  </a:lnTo>
                  <a:lnTo>
                    <a:pt x="61" y="0"/>
                  </a:lnTo>
                  <a:lnTo>
                    <a:pt x="49" y="19"/>
                  </a:lnTo>
                  <a:lnTo>
                    <a:pt x="23" y="0"/>
                  </a:lnTo>
                  <a:lnTo>
                    <a:pt x="5" y="1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20" name="Freeform 185"/>
            <p:cNvSpPr>
              <a:spLocks/>
            </p:cNvSpPr>
            <p:nvPr/>
          </p:nvSpPr>
          <p:spPr bwMode="ltGray">
            <a:xfrm>
              <a:off x="2037029" y="2531478"/>
              <a:ext cx="418862" cy="522177"/>
            </a:xfrm>
            <a:custGeom>
              <a:avLst/>
              <a:gdLst>
                <a:gd name="T0" fmla="*/ 0 w 219"/>
                <a:gd name="T1" fmla="*/ 235 h 271"/>
                <a:gd name="T2" fmla="*/ 27 w 219"/>
                <a:gd name="T3" fmla="*/ 262 h 271"/>
                <a:gd name="T4" fmla="*/ 65 w 219"/>
                <a:gd name="T5" fmla="*/ 271 h 271"/>
                <a:gd name="T6" fmla="*/ 74 w 219"/>
                <a:gd name="T7" fmla="*/ 265 h 271"/>
                <a:gd name="T8" fmla="*/ 58 w 219"/>
                <a:gd name="T9" fmla="*/ 253 h 271"/>
                <a:gd name="T10" fmla="*/ 51 w 219"/>
                <a:gd name="T11" fmla="*/ 237 h 271"/>
                <a:gd name="T12" fmla="*/ 47 w 219"/>
                <a:gd name="T13" fmla="*/ 200 h 271"/>
                <a:gd name="T14" fmla="*/ 56 w 219"/>
                <a:gd name="T15" fmla="*/ 182 h 271"/>
                <a:gd name="T16" fmla="*/ 113 w 219"/>
                <a:gd name="T17" fmla="*/ 95 h 271"/>
                <a:gd name="T18" fmla="*/ 153 w 219"/>
                <a:gd name="T19" fmla="*/ 65 h 271"/>
                <a:gd name="T20" fmla="*/ 215 w 219"/>
                <a:gd name="T21" fmla="*/ 34 h 271"/>
                <a:gd name="T22" fmla="*/ 219 w 219"/>
                <a:gd name="T23" fmla="*/ 8 h 271"/>
                <a:gd name="T24" fmla="*/ 203 w 219"/>
                <a:gd name="T25" fmla="*/ 0 h 271"/>
                <a:gd name="T26" fmla="*/ 179 w 219"/>
                <a:gd name="T27" fmla="*/ 13 h 271"/>
                <a:gd name="T28" fmla="*/ 170 w 219"/>
                <a:gd name="T29" fmla="*/ 29 h 271"/>
                <a:gd name="T30" fmla="*/ 144 w 219"/>
                <a:gd name="T31" fmla="*/ 38 h 271"/>
                <a:gd name="T32" fmla="*/ 119 w 219"/>
                <a:gd name="T33" fmla="*/ 38 h 271"/>
                <a:gd name="T34" fmla="*/ 94 w 219"/>
                <a:gd name="T35" fmla="*/ 53 h 271"/>
                <a:gd name="T36" fmla="*/ 72 w 219"/>
                <a:gd name="T37" fmla="*/ 81 h 271"/>
                <a:gd name="T38" fmla="*/ 51 w 219"/>
                <a:gd name="T39" fmla="*/ 92 h 271"/>
                <a:gd name="T40" fmla="*/ 51 w 219"/>
                <a:gd name="T41" fmla="*/ 108 h 271"/>
                <a:gd name="T42" fmla="*/ 39 w 219"/>
                <a:gd name="T43" fmla="*/ 131 h 271"/>
                <a:gd name="T44" fmla="*/ 27 w 219"/>
                <a:gd name="T45" fmla="*/ 150 h 271"/>
                <a:gd name="T46" fmla="*/ 32 w 219"/>
                <a:gd name="T47" fmla="*/ 164 h 271"/>
                <a:gd name="T48" fmla="*/ 19 w 219"/>
                <a:gd name="T49" fmla="*/ 174 h 271"/>
                <a:gd name="T50" fmla="*/ 9 w 219"/>
                <a:gd name="T51" fmla="*/ 192 h 271"/>
                <a:gd name="T52" fmla="*/ 14 w 219"/>
                <a:gd name="T53" fmla="*/ 207 h 271"/>
                <a:gd name="T54" fmla="*/ 0 w 219"/>
                <a:gd name="T55" fmla="*/ 216 h 271"/>
                <a:gd name="T56" fmla="*/ 0 w 219"/>
                <a:gd name="T57" fmla="*/ 235 h 2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19"/>
                <a:gd name="T88" fmla="*/ 0 h 271"/>
                <a:gd name="T89" fmla="*/ 219 w 219"/>
                <a:gd name="T90" fmla="*/ 271 h 27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19" h="271">
                  <a:moveTo>
                    <a:pt x="0" y="235"/>
                  </a:moveTo>
                  <a:lnTo>
                    <a:pt x="27" y="262"/>
                  </a:lnTo>
                  <a:lnTo>
                    <a:pt x="65" y="271"/>
                  </a:lnTo>
                  <a:lnTo>
                    <a:pt x="74" y="265"/>
                  </a:lnTo>
                  <a:lnTo>
                    <a:pt x="58" y="253"/>
                  </a:lnTo>
                  <a:lnTo>
                    <a:pt x="51" y="237"/>
                  </a:lnTo>
                  <a:lnTo>
                    <a:pt x="47" y="200"/>
                  </a:lnTo>
                  <a:lnTo>
                    <a:pt x="56" y="182"/>
                  </a:lnTo>
                  <a:lnTo>
                    <a:pt x="113" y="95"/>
                  </a:lnTo>
                  <a:lnTo>
                    <a:pt x="153" y="65"/>
                  </a:lnTo>
                  <a:lnTo>
                    <a:pt x="215" y="34"/>
                  </a:lnTo>
                  <a:lnTo>
                    <a:pt x="219" y="8"/>
                  </a:lnTo>
                  <a:lnTo>
                    <a:pt x="203" y="0"/>
                  </a:lnTo>
                  <a:lnTo>
                    <a:pt x="179" y="13"/>
                  </a:lnTo>
                  <a:lnTo>
                    <a:pt x="170" y="29"/>
                  </a:lnTo>
                  <a:lnTo>
                    <a:pt x="144" y="38"/>
                  </a:lnTo>
                  <a:lnTo>
                    <a:pt x="119" y="38"/>
                  </a:lnTo>
                  <a:lnTo>
                    <a:pt x="94" y="53"/>
                  </a:lnTo>
                  <a:lnTo>
                    <a:pt x="72" y="81"/>
                  </a:lnTo>
                  <a:lnTo>
                    <a:pt x="51" y="92"/>
                  </a:lnTo>
                  <a:lnTo>
                    <a:pt x="51" y="108"/>
                  </a:lnTo>
                  <a:lnTo>
                    <a:pt x="39" y="131"/>
                  </a:lnTo>
                  <a:lnTo>
                    <a:pt x="27" y="150"/>
                  </a:lnTo>
                  <a:lnTo>
                    <a:pt x="32" y="164"/>
                  </a:lnTo>
                  <a:lnTo>
                    <a:pt x="19" y="174"/>
                  </a:lnTo>
                  <a:lnTo>
                    <a:pt x="9" y="192"/>
                  </a:lnTo>
                  <a:lnTo>
                    <a:pt x="14" y="207"/>
                  </a:lnTo>
                  <a:lnTo>
                    <a:pt x="0" y="216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21" name="Freeform 186"/>
            <p:cNvSpPr>
              <a:spLocks/>
            </p:cNvSpPr>
            <p:nvPr/>
          </p:nvSpPr>
          <p:spPr bwMode="ltGray">
            <a:xfrm>
              <a:off x="1952488" y="3117335"/>
              <a:ext cx="38428" cy="47759"/>
            </a:xfrm>
            <a:custGeom>
              <a:avLst/>
              <a:gdLst>
                <a:gd name="T0" fmla="*/ 2 w 21"/>
                <a:gd name="T1" fmla="*/ 25 h 25"/>
                <a:gd name="T2" fmla="*/ 18 w 21"/>
                <a:gd name="T3" fmla="*/ 20 h 25"/>
                <a:gd name="T4" fmla="*/ 21 w 21"/>
                <a:gd name="T5" fmla="*/ 9 h 25"/>
                <a:gd name="T6" fmla="*/ 6 w 21"/>
                <a:gd name="T7" fmla="*/ 0 h 25"/>
                <a:gd name="T8" fmla="*/ 0 w 21"/>
                <a:gd name="T9" fmla="*/ 9 h 25"/>
                <a:gd name="T10" fmla="*/ 2 w 21"/>
                <a:gd name="T11" fmla="*/ 25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25"/>
                <a:gd name="T20" fmla="*/ 21 w 21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25">
                  <a:moveTo>
                    <a:pt x="2" y="25"/>
                  </a:moveTo>
                  <a:lnTo>
                    <a:pt x="18" y="20"/>
                  </a:lnTo>
                  <a:lnTo>
                    <a:pt x="21" y="9"/>
                  </a:lnTo>
                  <a:lnTo>
                    <a:pt x="6" y="0"/>
                  </a:lnTo>
                  <a:lnTo>
                    <a:pt x="0" y="9"/>
                  </a:lnTo>
                  <a:lnTo>
                    <a:pt x="2" y="2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22" name="Freeform 187"/>
            <p:cNvSpPr>
              <a:spLocks/>
            </p:cNvSpPr>
            <p:nvPr/>
          </p:nvSpPr>
          <p:spPr bwMode="ltGray">
            <a:xfrm>
              <a:off x="1306904" y="3677720"/>
              <a:ext cx="34586" cy="35023"/>
            </a:xfrm>
            <a:custGeom>
              <a:avLst/>
              <a:gdLst>
                <a:gd name="T0" fmla="*/ 0 w 18"/>
                <a:gd name="T1" fmla="*/ 10 h 20"/>
                <a:gd name="T2" fmla="*/ 4 w 18"/>
                <a:gd name="T3" fmla="*/ 20 h 20"/>
                <a:gd name="T4" fmla="*/ 18 w 18"/>
                <a:gd name="T5" fmla="*/ 3 h 20"/>
                <a:gd name="T6" fmla="*/ 5 w 18"/>
                <a:gd name="T7" fmla="*/ 0 h 20"/>
                <a:gd name="T8" fmla="*/ 0 w 18"/>
                <a:gd name="T9" fmla="*/ 1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20"/>
                <a:gd name="T17" fmla="*/ 18 w 18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20">
                  <a:moveTo>
                    <a:pt x="0" y="10"/>
                  </a:moveTo>
                  <a:lnTo>
                    <a:pt x="4" y="20"/>
                  </a:lnTo>
                  <a:lnTo>
                    <a:pt x="18" y="3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23" name="Freeform 188"/>
            <p:cNvSpPr>
              <a:spLocks/>
            </p:cNvSpPr>
            <p:nvPr/>
          </p:nvSpPr>
          <p:spPr bwMode="ltGray">
            <a:xfrm>
              <a:off x="1287691" y="4371833"/>
              <a:ext cx="49955" cy="44576"/>
            </a:xfrm>
            <a:custGeom>
              <a:avLst/>
              <a:gdLst>
                <a:gd name="T0" fmla="*/ 0 w 26"/>
                <a:gd name="T1" fmla="*/ 5 h 24"/>
                <a:gd name="T2" fmla="*/ 6 w 26"/>
                <a:gd name="T3" fmla="*/ 10 h 24"/>
                <a:gd name="T4" fmla="*/ 6 w 26"/>
                <a:gd name="T5" fmla="*/ 20 h 24"/>
                <a:gd name="T6" fmla="*/ 15 w 26"/>
                <a:gd name="T7" fmla="*/ 24 h 24"/>
                <a:gd name="T8" fmla="*/ 19 w 26"/>
                <a:gd name="T9" fmla="*/ 20 h 24"/>
                <a:gd name="T10" fmla="*/ 25 w 26"/>
                <a:gd name="T11" fmla="*/ 24 h 24"/>
                <a:gd name="T12" fmla="*/ 19 w 26"/>
                <a:gd name="T13" fmla="*/ 10 h 24"/>
                <a:gd name="T14" fmla="*/ 26 w 26"/>
                <a:gd name="T15" fmla="*/ 11 h 24"/>
                <a:gd name="T16" fmla="*/ 23 w 26"/>
                <a:gd name="T17" fmla="*/ 4 h 24"/>
                <a:gd name="T18" fmla="*/ 9 w 26"/>
                <a:gd name="T19" fmla="*/ 0 h 24"/>
                <a:gd name="T20" fmla="*/ 0 w 26"/>
                <a:gd name="T21" fmla="*/ 5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4"/>
                <a:gd name="T35" fmla="*/ 26 w 26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4">
                  <a:moveTo>
                    <a:pt x="0" y="5"/>
                  </a:moveTo>
                  <a:lnTo>
                    <a:pt x="6" y="10"/>
                  </a:lnTo>
                  <a:lnTo>
                    <a:pt x="6" y="20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5" y="24"/>
                  </a:lnTo>
                  <a:lnTo>
                    <a:pt x="19" y="10"/>
                  </a:lnTo>
                  <a:lnTo>
                    <a:pt x="26" y="11"/>
                  </a:lnTo>
                  <a:lnTo>
                    <a:pt x="23" y="4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24" name="Freeform 189"/>
            <p:cNvSpPr>
              <a:spLocks/>
            </p:cNvSpPr>
            <p:nvPr/>
          </p:nvSpPr>
          <p:spPr bwMode="ltGray">
            <a:xfrm>
              <a:off x="1341490" y="4435513"/>
              <a:ext cx="69170" cy="38208"/>
            </a:xfrm>
            <a:custGeom>
              <a:avLst/>
              <a:gdLst>
                <a:gd name="T0" fmla="*/ 0 w 36"/>
                <a:gd name="T1" fmla="*/ 13 h 20"/>
                <a:gd name="T2" fmla="*/ 17 w 36"/>
                <a:gd name="T3" fmla="*/ 20 h 20"/>
                <a:gd name="T4" fmla="*/ 34 w 36"/>
                <a:gd name="T5" fmla="*/ 17 h 20"/>
                <a:gd name="T6" fmla="*/ 36 w 36"/>
                <a:gd name="T7" fmla="*/ 9 h 20"/>
                <a:gd name="T8" fmla="*/ 29 w 36"/>
                <a:gd name="T9" fmla="*/ 14 h 20"/>
                <a:gd name="T10" fmla="*/ 29 w 36"/>
                <a:gd name="T11" fmla="*/ 6 h 20"/>
                <a:gd name="T12" fmla="*/ 0 w 36"/>
                <a:gd name="T13" fmla="*/ 0 h 20"/>
                <a:gd name="T14" fmla="*/ 0 w 36"/>
                <a:gd name="T15" fmla="*/ 13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6"/>
                <a:gd name="T25" fmla="*/ 0 h 20"/>
                <a:gd name="T26" fmla="*/ 36 w 36"/>
                <a:gd name="T27" fmla="*/ 20 h 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6" h="20">
                  <a:moveTo>
                    <a:pt x="0" y="13"/>
                  </a:moveTo>
                  <a:lnTo>
                    <a:pt x="17" y="20"/>
                  </a:lnTo>
                  <a:lnTo>
                    <a:pt x="34" y="17"/>
                  </a:lnTo>
                  <a:lnTo>
                    <a:pt x="36" y="9"/>
                  </a:lnTo>
                  <a:lnTo>
                    <a:pt x="29" y="14"/>
                  </a:lnTo>
                  <a:lnTo>
                    <a:pt x="29" y="6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25" name="Freeform 190"/>
            <p:cNvSpPr>
              <a:spLocks/>
            </p:cNvSpPr>
            <p:nvPr/>
          </p:nvSpPr>
          <p:spPr bwMode="ltGray">
            <a:xfrm>
              <a:off x="1560526" y="4435513"/>
              <a:ext cx="57643" cy="38208"/>
            </a:xfrm>
            <a:custGeom>
              <a:avLst/>
              <a:gdLst>
                <a:gd name="T0" fmla="*/ 0 w 30"/>
                <a:gd name="T1" fmla="*/ 11 h 20"/>
                <a:gd name="T2" fmla="*/ 1 w 30"/>
                <a:gd name="T3" fmla="*/ 20 h 20"/>
                <a:gd name="T4" fmla="*/ 16 w 30"/>
                <a:gd name="T5" fmla="*/ 17 h 20"/>
                <a:gd name="T6" fmla="*/ 23 w 30"/>
                <a:gd name="T7" fmla="*/ 14 h 20"/>
                <a:gd name="T8" fmla="*/ 22 w 30"/>
                <a:gd name="T9" fmla="*/ 9 h 20"/>
                <a:gd name="T10" fmla="*/ 30 w 30"/>
                <a:gd name="T11" fmla="*/ 0 h 20"/>
                <a:gd name="T12" fmla="*/ 0 w 30"/>
                <a:gd name="T13" fmla="*/ 11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0"/>
                <a:gd name="T23" fmla="*/ 30 w 30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0">
                  <a:moveTo>
                    <a:pt x="0" y="11"/>
                  </a:moveTo>
                  <a:lnTo>
                    <a:pt x="1" y="20"/>
                  </a:lnTo>
                  <a:lnTo>
                    <a:pt x="16" y="17"/>
                  </a:lnTo>
                  <a:lnTo>
                    <a:pt x="23" y="14"/>
                  </a:lnTo>
                  <a:lnTo>
                    <a:pt x="22" y="9"/>
                  </a:lnTo>
                  <a:lnTo>
                    <a:pt x="3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26" name="Freeform 191"/>
            <p:cNvSpPr>
              <a:spLocks/>
            </p:cNvSpPr>
            <p:nvPr/>
          </p:nvSpPr>
          <p:spPr bwMode="ltGray">
            <a:xfrm>
              <a:off x="984112" y="5190121"/>
              <a:ext cx="38428" cy="38208"/>
            </a:xfrm>
            <a:custGeom>
              <a:avLst/>
              <a:gdLst>
                <a:gd name="T0" fmla="*/ 0 w 19"/>
                <a:gd name="T1" fmla="*/ 21 h 21"/>
                <a:gd name="T2" fmla="*/ 19 w 19"/>
                <a:gd name="T3" fmla="*/ 6 h 21"/>
                <a:gd name="T4" fmla="*/ 4 w 19"/>
                <a:gd name="T5" fmla="*/ 0 h 21"/>
                <a:gd name="T6" fmla="*/ 0 w 19"/>
                <a:gd name="T7" fmla="*/ 21 h 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21"/>
                <a:gd name="T14" fmla="*/ 19 w 19"/>
                <a:gd name="T15" fmla="*/ 21 h 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21">
                  <a:moveTo>
                    <a:pt x="0" y="21"/>
                  </a:moveTo>
                  <a:lnTo>
                    <a:pt x="19" y="6"/>
                  </a:lnTo>
                  <a:lnTo>
                    <a:pt x="4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27" name="Freeform 192"/>
            <p:cNvSpPr>
              <a:spLocks/>
            </p:cNvSpPr>
            <p:nvPr/>
          </p:nvSpPr>
          <p:spPr bwMode="ltGray">
            <a:xfrm>
              <a:off x="3089945" y="5145545"/>
              <a:ext cx="265152" cy="2547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"/>
                </a:cxn>
                <a:cxn ang="0">
                  <a:pos x="20" y="22"/>
                </a:cxn>
                <a:cxn ang="0">
                  <a:pos x="32" y="37"/>
                </a:cxn>
                <a:cxn ang="0">
                  <a:pos x="43" y="44"/>
                </a:cxn>
                <a:cxn ang="0">
                  <a:pos x="48" y="61"/>
                </a:cxn>
                <a:cxn ang="0">
                  <a:pos x="64" y="72"/>
                </a:cxn>
                <a:cxn ang="0">
                  <a:pos x="81" y="102"/>
                </a:cxn>
                <a:cxn ang="0">
                  <a:pos x="115" y="130"/>
                </a:cxn>
                <a:cxn ang="0">
                  <a:pos x="132" y="132"/>
                </a:cxn>
                <a:cxn ang="0">
                  <a:pos x="138" y="100"/>
                </a:cxn>
                <a:cxn ang="0">
                  <a:pos x="130" y="90"/>
                </a:cxn>
                <a:cxn ang="0">
                  <a:pos x="123" y="90"/>
                </a:cxn>
                <a:cxn ang="0">
                  <a:pos x="115" y="78"/>
                </a:cxn>
                <a:cxn ang="0">
                  <a:pos x="103" y="72"/>
                </a:cxn>
                <a:cxn ang="0">
                  <a:pos x="106" y="63"/>
                </a:cxn>
                <a:cxn ang="0">
                  <a:pos x="97" y="59"/>
                </a:cxn>
                <a:cxn ang="0">
                  <a:pos x="97" y="52"/>
                </a:cxn>
                <a:cxn ang="0">
                  <a:pos x="74" y="39"/>
                </a:cxn>
                <a:cxn ang="0">
                  <a:pos x="68" y="41"/>
                </a:cxn>
                <a:cxn ang="0">
                  <a:pos x="28" y="5"/>
                </a:cxn>
                <a:cxn ang="0">
                  <a:pos x="0" y="0"/>
                </a:cxn>
              </a:cxnLst>
              <a:rect l="0" t="0" r="r" b="b"/>
              <a:pathLst>
                <a:path w="138" h="132">
                  <a:moveTo>
                    <a:pt x="0" y="0"/>
                  </a:moveTo>
                  <a:lnTo>
                    <a:pt x="4" y="10"/>
                  </a:lnTo>
                  <a:lnTo>
                    <a:pt x="20" y="22"/>
                  </a:lnTo>
                  <a:lnTo>
                    <a:pt x="32" y="37"/>
                  </a:lnTo>
                  <a:lnTo>
                    <a:pt x="43" y="44"/>
                  </a:lnTo>
                  <a:lnTo>
                    <a:pt x="48" y="61"/>
                  </a:lnTo>
                  <a:lnTo>
                    <a:pt x="64" y="72"/>
                  </a:lnTo>
                  <a:lnTo>
                    <a:pt x="81" y="102"/>
                  </a:lnTo>
                  <a:lnTo>
                    <a:pt x="115" y="130"/>
                  </a:lnTo>
                  <a:lnTo>
                    <a:pt x="132" y="132"/>
                  </a:lnTo>
                  <a:lnTo>
                    <a:pt x="138" y="100"/>
                  </a:lnTo>
                  <a:lnTo>
                    <a:pt x="130" y="90"/>
                  </a:lnTo>
                  <a:lnTo>
                    <a:pt x="123" y="90"/>
                  </a:lnTo>
                  <a:lnTo>
                    <a:pt x="115" y="78"/>
                  </a:lnTo>
                  <a:lnTo>
                    <a:pt x="103" y="72"/>
                  </a:lnTo>
                  <a:lnTo>
                    <a:pt x="106" y="63"/>
                  </a:lnTo>
                  <a:lnTo>
                    <a:pt x="97" y="59"/>
                  </a:lnTo>
                  <a:lnTo>
                    <a:pt x="97" y="52"/>
                  </a:lnTo>
                  <a:lnTo>
                    <a:pt x="74" y="39"/>
                  </a:lnTo>
                  <a:lnTo>
                    <a:pt x="68" y="41"/>
                  </a:lnTo>
                  <a:lnTo>
                    <a:pt x="28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28" name="Freeform 193"/>
            <p:cNvSpPr>
              <a:spLocks/>
            </p:cNvSpPr>
            <p:nvPr/>
          </p:nvSpPr>
          <p:spPr bwMode="ltGray">
            <a:xfrm>
              <a:off x="3332040" y="5400266"/>
              <a:ext cx="222880" cy="6049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32" y="22"/>
                </a:cxn>
                <a:cxn ang="0">
                  <a:pos x="115" y="32"/>
                </a:cxn>
                <a:cxn ang="0">
                  <a:pos x="115" y="22"/>
                </a:cxn>
                <a:cxn ang="0">
                  <a:pos x="94" y="18"/>
                </a:cxn>
                <a:cxn ang="0">
                  <a:pos x="89" y="11"/>
                </a:cxn>
                <a:cxn ang="0">
                  <a:pos x="68" y="5"/>
                </a:cxn>
                <a:cxn ang="0">
                  <a:pos x="64" y="11"/>
                </a:cxn>
                <a:cxn ang="0">
                  <a:pos x="46" y="10"/>
                </a:cxn>
                <a:cxn ang="0">
                  <a:pos x="24" y="0"/>
                </a:cxn>
                <a:cxn ang="0">
                  <a:pos x="8" y="0"/>
                </a:cxn>
                <a:cxn ang="0">
                  <a:pos x="0" y="9"/>
                </a:cxn>
              </a:cxnLst>
              <a:rect l="0" t="0" r="r" b="b"/>
              <a:pathLst>
                <a:path w="115" h="32">
                  <a:moveTo>
                    <a:pt x="0" y="9"/>
                  </a:moveTo>
                  <a:lnTo>
                    <a:pt x="32" y="22"/>
                  </a:lnTo>
                  <a:lnTo>
                    <a:pt x="115" y="32"/>
                  </a:lnTo>
                  <a:lnTo>
                    <a:pt x="115" y="22"/>
                  </a:lnTo>
                  <a:lnTo>
                    <a:pt x="94" y="18"/>
                  </a:lnTo>
                  <a:lnTo>
                    <a:pt x="89" y="11"/>
                  </a:lnTo>
                  <a:lnTo>
                    <a:pt x="68" y="5"/>
                  </a:lnTo>
                  <a:lnTo>
                    <a:pt x="64" y="11"/>
                  </a:lnTo>
                  <a:lnTo>
                    <a:pt x="46" y="1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29" name="Freeform 194"/>
            <p:cNvSpPr>
              <a:spLocks/>
            </p:cNvSpPr>
            <p:nvPr/>
          </p:nvSpPr>
          <p:spPr bwMode="ltGray">
            <a:xfrm>
              <a:off x="3551077" y="5457578"/>
              <a:ext cx="38428" cy="35025"/>
            </a:xfrm>
            <a:custGeom>
              <a:avLst/>
              <a:gdLst>
                <a:gd name="T0" fmla="*/ 0 w 20"/>
                <a:gd name="T1" fmla="*/ 0 h 18"/>
                <a:gd name="T2" fmla="*/ 12 w 20"/>
                <a:gd name="T3" fmla="*/ 18 h 18"/>
                <a:gd name="T4" fmla="*/ 20 w 20"/>
                <a:gd name="T5" fmla="*/ 2 h 18"/>
                <a:gd name="T6" fmla="*/ 0 w 20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8"/>
                <a:gd name="T14" fmla="*/ 20 w 20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8">
                  <a:moveTo>
                    <a:pt x="0" y="0"/>
                  </a:moveTo>
                  <a:lnTo>
                    <a:pt x="12" y="18"/>
                  </a:lnTo>
                  <a:lnTo>
                    <a:pt x="2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30" name="Freeform 195"/>
            <p:cNvSpPr>
              <a:spLocks/>
            </p:cNvSpPr>
            <p:nvPr/>
          </p:nvSpPr>
          <p:spPr bwMode="ltGray">
            <a:xfrm>
              <a:off x="3601034" y="5451210"/>
              <a:ext cx="184453" cy="38208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3" y="19"/>
                </a:cxn>
                <a:cxn ang="0">
                  <a:pos x="43" y="9"/>
                </a:cxn>
                <a:cxn ang="0">
                  <a:pos x="75" y="15"/>
                </a:cxn>
                <a:cxn ang="0">
                  <a:pos x="96" y="5"/>
                </a:cxn>
                <a:cxn ang="0">
                  <a:pos x="87" y="1"/>
                </a:cxn>
                <a:cxn ang="0">
                  <a:pos x="80" y="10"/>
                </a:cxn>
                <a:cxn ang="0">
                  <a:pos x="56" y="1"/>
                </a:cxn>
                <a:cxn ang="0">
                  <a:pos x="43" y="9"/>
                </a:cxn>
                <a:cxn ang="0">
                  <a:pos x="20" y="0"/>
                </a:cxn>
                <a:cxn ang="0">
                  <a:pos x="24" y="8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0" y="15"/>
                </a:cxn>
              </a:cxnLst>
              <a:rect l="0" t="0" r="r" b="b"/>
              <a:pathLst>
                <a:path w="96" h="19">
                  <a:moveTo>
                    <a:pt x="0" y="15"/>
                  </a:moveTo>
                  <a:lnTo>
                    <a:pt x="13" y="19"/>
                  </a:lnTo>
                  <a:lnTo>
                    <a:pt x="43" y="9"/>
                  </a:lnTo>
                  <a:lnTo>
                    <a:pt x="75" y="15"/>
                  </a:lnTo>
                  <a:lnTo>
                    <a:pt x="96" y="5"/>
                  </a:lnTo>
                  <a:lnTo>
                    <a:pt x="87" y="1"/>
                  </a:lnTo>
                  <a:lnTo>
                    <a:pt x="80" y="10"/>
                  </a:lnTo>
                  <a:lnTo>
                    <a:pt x="56" y="1"/>
                  </a:lnTo>
                  <a:lnTo>
                    <a:pt x="43" y="9"/>
                  </a:lnTo>
                  <a:lnTo>
                    <a:pt x="20" y="0"/>
                  </a:lnTo>
                  <a:lnTo>
                    <a:pt x="24" y="8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31" name="Freeform 196"/>
            <p:cNvSpPr>
              <a:spLocks/>
            </p:cNvSpPr>
            <p:nvPr/>
          </p:nvSpPr>
          <p:spPr bwMode="ltGray">
            <a:xfrm>
              <a:off x="3789328" y="5451210"/>
              <a:ext cx="42272" cy="38208"/>
            </a:xfrm>
            <a:custGeom>
              <a:avLst/>
              <a:gdLst>
                <a:gd name="T0" fmla="*/ 0 w 20"/>
                <a:gd name="T1" fmla="*/ 19 h 19"/>
                <a:gd name="T2" fmla="*/ 20 w 20"/>
                <a:gd name="T3" fmla="*/ 11 h 19"/>
                <a:gd name="T4" fmla="*/ 4 w 20"/>
                <a:gd name="T5" fmla="*/ 0 h 19"/>
                <a:gd name="T6" fmla="*/ 0 w 20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9"/>
                <a:gd name="T14" fmla="*/ 20 w 20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9">
                  <a:moveTo>
                    <a:pt x="0" y="19"/>
                  </a:moveTo>
                  <a:lnTo>
                    <a:pt x="20" y="11"/>
                  </a:lnTo>
                  <a:lnTo>
                    <a:pt x="4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32" name="Freeform 197"/>
            <p:cNvSpPr>
              <a:spLocks/>
            </p:cNvSpPr>
            <p:nvPr/>
          </p:nvSpPr>
          <p:spPr bwMode="ltGray">
            <a:xfrm>
              <a:off x="3835441" y="5435291"/>
              <a:ext cx="34586" cy="35023"/>
            </a:xfrm>
            <a:custGeom>
              <a:avLst/>
              <a:gdLst>
                <a:gd name="T0" fmla="*/ 0 w 19"/>
                <a:gd name="T1" fmla="*/ 19 h 19"/>
                <a:gd name="T2" fmla="*/ 13 w 19"/>
                <a:gd name="T3" fmla="*/ 19 h 19"/>
                <a:gd name="T4" fmla="*/ 19 w 19"/>
                <a:gd name="T5" fmla="*/ 0 h 19"/>
                <a:gd name="T6" fmla="*/ 0 w 19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19"/>
                <a:gd name="T14" fmla="*/ 19 w 19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19">
                  <a:moveTo>
                    <a:pt x="0" y="19"/>
                  </a:moveTo>
                  <a:lnTo>
                    <a:pt x="13" y="19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33" name="Freeform 198"/>
            <p:cNvSpPr>
              <a:spLocks/>
            </p:cNvSpPr>
            <p:nvPr/>
          </p:nvSpPr>
          <p:spPr bwMode="ltGray">
            <a:xfrm>
              <a:off x="3666359" y="5479867"/>
              <a:ext cx="42272" cy="35023"/>
            </a:xfrm>
            <a:custGeom>
              <a:avLst/>
              <a:gdLst>
                <a:gd name="T0" fmla="*/ 0 w 24"/>
                <a:gd name="T1" fmla="*/ 1 h 19"/>
                <a:gd name="T2" fmla="*/ 18 w 24"/>
                <a:gd name="T3" fmla="*/ 19 h 19"/>
                <a:gd name="T4" fmla="*/ 24 w 24"/>
                <a:gd name="T5" fmla="*/ 13 h 19"/>
                <a:gd name="T6" fmla="*/ 12 w 24"/>
                <a:gd name="T7" fmla="*/ 0 h 19"/>
                <a:gd name="T8" fmla="*/ 0 w 24"/>
                <a:gd name="T9" fmla="*/ 1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9"/>
                <a:gd name="T17" fmla="*/ 24 w 24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9">
                  <a:moveTo>
                    <a:pt x="0" y="1"/>
                  </a:moveTo>
                  <a:lnTo>
                    <a:pt x="18" y="19"/>
                  </a:lnTo>
                  <a:lnTo>
                    <a:pt x="24" y="13"/>
                  </a:lnTo>
                  <a:lnTo>
                    <a:pt x="1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34" name="Freeform 199"/>
            <p:cNvSpPr>
              <a:spLocks/>
            </p:cNvSpPr>
            <p:nvPr/>
          </p:nvSpPr>
          <p:spPr bwMode="ltGray">
            <a:xfrm>
              <a:off x="4035265" y="5393898"/>
              <a:ext cx="30742" cy="35025"/>
            </a:xfrm>
            <a:custGeom>
              <a:avLst/>
              <a:gdLst>
                <a:gd name="T0" fmla="*/ 0 w 18"/>
                <a:gd name="T1" fmla="*/ 19 h 19"/>
                <a:gd name="T2" fmla="*/ 18 w 18"/>
                <a:gd name="T3" fmla="*/ 5 h 19"/>
                <a:gd name="T4" fmla="*/ 11 w 18"/>
                <a:gd name="T5" fmla="*/ 0 h 19"/>
                <a:gd name="T6" fmla="*/ 0 w 18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19"/>
                <a:gd name="T14" fmla="*/ 18 w 18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19">
                  <a:moveTo>
                    <a:pt x="0" y="19"/>
                  </a:moveTo>
                  <a:lnTo>
                    <a:pt x="18" y="5"/>
                  </a:lnTo>
                  <a:lnTo>
                    <a:pt x="1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35" name="Freeform 200"/>
            <p:cNvSpPr>
              <a:spLocks/>
            </p:cNvSpPr>
            <p:nvPr/>
          </p:nvSpPr>
          <p:spPr bwMode="ltGray">
            <a:xfrm>
              <a:off x="3328196" y="5307931"/>
              <a:ext cx="42272" cy="35023"/>
            </a:xfrm>
            <a:custGeom>
              <a:avLst/>
              <a:gdLst>
                <a:gd name="T0" fmla="*/ 0 w 20"/>
                <a:gd name="T1" fmla="*/ 5 h 18"/>
                <a:gd name="T2" fmla="*/ 6 w 20"/>
                <a:gd name="T3" fmla="*/ 5 h 18"/>
                <a:gd name="T4" fmla="*/ 9 w 20"/>
                <a:gd name="T5" fmla="*/ 14 h 18"/>
                <a:gd name="T6" fmla="*/ 19 w 20"/>
                <a:gd name="T7" fmla="*/ 18 h 18"/>
                <a:gd name="T8" fmla="*/ 20 w 20"/>
                <a:gd name="T9" fmla="*/ 12 h 18"/>
                <a:gd name="T10" fmla="*/ 10 w 20"/>
                <a:gd name="T11" fmla="*/ 0 h 18"/>
                <a:gd name="T12" fmla="*/ 0 w 20"/>
                <a:gd name="T13" fmla="*/ 5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18"/>
                <a:gd name="T23" fmla="*/ 20 w 20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18">
                  <a:moveTo>
                    <a:pt x="0" y="5"/>
                  </a:moveTo>
                  <a:lnTo>
                    <a:pt x="6" y="5"/>
                  </a:lnTo>
                  <a:lnTo>
                    <a:pt x="9" y="14"/>
                  </a:lnTo>
                  <a:lnTo>
                    <a:pt x="19" y="18"/>
                  </a:lnTo>
                  <a:lnTo>
                    <a:pt x="20" y="12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36" name="Freeform 201"/>
            <p:cNvSpPr>
              <a:spLocks/>
            </p:cNvSpPr>
            <p:nvPr/>
          </p:nvSpPr>
          <p:spPr bwMode="ltGray">
            <a:xfrm>
              <a:off x="3658674" y="5237882"/>
              <a:ext cx="161396" cy="159200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" y="60"/>
                </a:cxn>
                <a:cxn ang="0">
                  <a:pos x="8" y="60"/>
                </a:cxn>
                <a:cxn ang="0">
                  <a:pos x="11" y="66"/>
                </a:cxn>
                <a:cxn ang="0">
                  <a:pos x="8" y="83"/>
                </a:cxn>
                <a:cxn ang="0">
                  <a:pos x="20" y="82"/>
                </a:cxn>
                <a:cxn ang="0">
                  <a:pos x="18" y="53"/>
                </a:cxn>
                <a:cxn ang="0">
                  <a:pos x="23" y="50"/>
                </a:cxn>
                <a:cxn ang="0">
                  <a:pos x="29" y="50"/>
                </a:cxn>
                <a:cxn ang="0">
                  <a:pos x="27" y="58"/>
                </a:cxn>
                <a:cxn ang="0">
                  <a:pos x="37" y="66"/>
                </a:cxn>
                <a:cxn ang="0">
                  <a:pos x="36" y="73"/>
                </a:cxn>
                <a:cxn ang="0">
                  <a:pos x="47" y="72"/>
                </a:cxn>
                <a:cxn ang="0">
                  <a:pos x="50" y="84"/>
                </a:cxn>
                <a:cxn ang="0">
                  <a:pos x="57" y="80"/>
                </a:cxn>
                <a:cxn ang="0">
                  <a:pos x="57" y="73"/>
                </a:cxn>
                <a:cxn ang="0">
                  <a:pos x="42" y="60"/>
                </a:cxn>
                <a:cxn ang="0">
                  <a:pos x="47" y="56"/>
                </a:cxn>
                <a:cxn ang="0">
                  <a:pos x="34" y="41"/>
                </a:cxn>
                <a:cxn ang="0">
                  <a:pos x="52" y="29"/>
                </a:cxn>
                <a:cxn ang="0">
                  <a:pos x="59" y="29"/>
                </a:cxn>
                <a:cxn ang="0">
                  <a:pos x="57" y="26"/>
                </a:cxn>
                <a:cxn ang="0">
                  <a:pos x="23" y="35"/>
                </a:cxn>
                <a:cxn ang="0">
                  <a:pos x="16" y="26"/>
                </a:cxn>
                <a:cxn ang="0">
                  <a:pos x="16" y="21"/>
                </a:cxn>
                <a:cxn ang="0">
                  <a:pos x="23" y="13"/>
                </a:cxn>
                <a:cxn ang="0">
                  <a:pos x="75" y="12"/>
                </a:cxn>
                <a:cxn ang="0">
                  <a:pos x="84" y="3"/>
                </a:cxn>
                <a:cxn ang="0">
                  <a:pos x="79" y="0"/>
                </a:cxn>
                <a:cxn ang="0">
                  <a:pos x="68" y="10"/>
                </a:cxn>
                <a:cxn ang="0">
                  <a:pos x="52" y="10"/>
                </a:cxn>
                <a:cxn ang="0">
                  <a:pos x="27" y="4"/>
                </a:cxn>
                <a:cxn ang="0">
                  <a:pos x="23" y="12"/>
                </a:cxn>
                <a:cxn ang="0">
                  <a:pos x="16" y="12"/>
                </a:cxn>
                <a:cxn ang="0">
                  <a:pos x="13" y="26"/>
                </a:cxn>
                <a:cxn ang="0">
                  <a:pos x="0" y="51"/>
                </a:cxn>
              </a:cxnLst>
              <a:rect l="0" t="0" r="r" b="b"/>
              <a:pathLst>
                <a:path w="84" h="84">
                  <a:moveTo>
                    <a:pt x="0" y="51"/>
                  </a:moveTo>
                  <a:lnTo>
                    <a:pt x="1" y="60"/>
                  </a:lnTo>
                  <a:lnTo>
                    <a:pt x="8" y="60"/>
                  </a:lnTo>
                  <a:lnTo>
                    <a:pt x="11" y="66"/>
                  </a:lnTo>
                  <a:lnTo>
                    <a:pt x="8" y="83"/>
                  </a:lnTo>
                  <a:lnTo>
                    <a:pt x="20" y="82"/>
                  </a:lnTo>
                  <a:lnTo>
                    <a:pt x="18" y="53"/>
                  </a:lnTo>
                  <a:lnTo>
                    <a:pt x="23" y="50"/>
                  </a:lnTo>
                  <a:lnTo>
                    <a:pt x="29" y="50"/>
                  </a:lnTo>
                  <a:lnTo>
                    <a:pt x="27" y="58"/>
                  </a:lnTo>
                  <a:lnTo>
                    <a:pt x="37" y="66"/>
                  </a:lnTo>
                  <a:lnTo>
                    <a:pt x="36" y="73"/>
                  </a:lnTo>
                  <a:lnTo>
                    <a:pt x="47" y="72"/>
                  </a:lnTo>
                  <a:lnTo>
                    <a:pt x="50" y="84"/>
                  </a:lnTo>
                  <a:lnTo>
                    <a:pt x="57" y="80"/>
                  </a:lnTo>
                  <a:lnTo>
                    <a:pt x="57" y="73"/>
                  </a:lnTo>
                  <a:lnTo>
                    <a:pt x="42" y="60"/>
                  </a:lnTo>
                  <a:lnTo>
                    <a:pt x="47" y="56"/>
                  </a:lnTo>
                  <a:lnTo>
                    <a:pt x="34" y="41"/>
                  </a:lnTo>
                  <a:lnTo>
                    <a:pt x="52" y="29"/>
                  </a:lnTo>
                  <a:lnTo>
                    <a:pt x="59" y="29"/>
                  </a:lnTo>
                  <a:lnTo>
                    <a:pt x="57" y="26"/>
                  </a:lnTo>
                  <a:lnTo>
                    <a:pt x="23" y="35"/>
                  </a:lnTo>
                  <a:lnTo>
                    <a:pt x="16" y="26"/>
                  </a:lnTo>
                  <a:lnTo>
                    <a:pt x="16" y="21"/>
                  </a:lnTo>
                  <a:lnTo>
                    <a:pt x="23" y="13"/>
                  </a:lnTo>
                  <a:lnTo>
                    <a:pt x="75" y="12"/>
                  </a:lnTo>
                  <a:lnTo>
                    <a:pt x="84" y="3"/>
                  </a:lnTo>
                  <a:lnTo>
                    <a:pt x="79" y="0"/>
                  </a:lnTo>
                  <a:lnTo>
                    <a:pt x="68" y="10"/>
                  </a:lnTo>
                  <a:lnTo>
                    <a:pt x="52" y="10"/>
                  </a:lnTo>
                  <a:lnTo>
                    <a:pt x="27" y="4"/>
                  </a:lnTo>
                  <a:lnTo>
                    <a:pt x="23" y="12"/>
                  </a:lnTo>
                  <a:lnTo>
                    <a:pt x="16" y="12"/>
                  </a:lnTo>
                  <a:lnTo>
                    <a:pt x="13" y="2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37" name="Freeform 202"/>
            <p:cNvSpPr>
              <a:spLocks/>
            </p:cNvSpPr>
            <p:nvPr/>
          </p:nvSpPr>
          <p:spPr bwMode="ltGray">
            <a:xfrm>
              <a:off x="3870027" y="5228329"/>
              <a:ext cx="38428" cy="66865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" y="26"/>
                </a:cxn>
                <a:cxn ang="0">
                  <a:pos x="15" y="34"/>
                </a:cxn>
                <a:cxn ang="0">
                  <a:pos x="7" y="24"/>
                </a:cxn>
                <a:cxn ang="0">
                  <a:pos x="8" y="18"/>
                </a:cxn>
                <a:cxn ang="0">
                  <a:pos x="15" y="18"/>
                </a:cxn>
                <a:cxn ang="0">
                  <a:pos x="13" y="14"/>
                </a:cxn>
                <a:cxn ang="0">
                  <a:pos x="18" y="11"/>
                </a:cxn>
                <a:cxn ang="0">
                  <a:pos x="18" y="5"/>
                </a:cxn>
                <a:cxn ang="0">
                  <a:pos x="9" y="8"/>
                </a:cxn>
                <a:cxn ang="0">
                  <a:pos x="8" y="0"/>
                </a:cxn>
                <a:cxn ang="0">
                  <a:pos x="0" y="11"/>
                </a:cxn>
              </a:cxnLst>
              <a:rect l="0" t="0" r="r" b="b"/>
              <a:pathLst>
                <a:path w="18" h="34">
                  <a:moveTo>
                    <a:pt x="0" y="11"/>
                  </a:moveTo>
                  <a:lnTo>
                    <a:pt x="2" y="26"/>
                  </a:lnTo>
                  <a:lnTo>
                    <a:pt x="15" y="34"/>
                  </a:lnTo>
                  <a:lnTo>
                    <a:pt x="7" y="24"/>
                  </a:lnTo>
                  <a:lnTo>
                    <a:pt x="8" y="18"/>
                  </a:lnTo>
                  <a:lnTo>
                    <a:pt x="15" y="18"/>
                  </a:lnTo>
                  <a:lnTo>
                    <a:pt x="13" y="14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9" y="8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38" name="Freeform 203"/>
            <p:cNvSpPr>
              <a:spLocks/>
            </p:cNvSpPr>
            <p:nvPr/>
          </p:nvSpPr>
          <p:spPr bwMode="ltGray">
            <a:xfrm>
              <a:off x="3885398" y="5330218"/>
              <a:ext cx="65326" cy="35025"/>
            </a:xfrm>
            <a:custGeom>
              <a:avLst/>
              <a:gdLst>
                <a:gd name="T0" fmla="*/ 0 w 33"/>
                <a:gd name="T1" fmla="*/ 6 h 19"/>
                <a:gd name="T2" fmla="*/ 33 w 33"/>
                <a:gd name="T3" fmla="*/ 19 h 19"/>
                <a:gd name="T4" fmla="*/ 29 w 33"/>
                <a:gd name="T5" fmla="*/ 5 h 19"/>
                <a:gd name="T6" fmla="*/ 18 w 33"/>
                <a:gd name="T7" fmla="*/ 0 h 19"/>
                <a:gd name="T8" fmla="*/ 4 w 33"/>
                <a:gd name="T9" fmla="*/ 0 h 19"/>
                <a:gd name="T10" fmla="*/ 0 w 33"/>
                <a:gd name="T11" fmla="*/ 6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9"/>
                <a:gd name="T20" fmla="*/ 33 w 33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9">
                  <a:moveTo>
                    <a:pt x="0" y="6"/>
                  </a:moveTo>
                  <a:lnTo>
                    <a:pt x="33" y="19"/>
                  </a:lnTo>
                  <a:lnTo>
                    <a:pt x="29" y="5"/>
                  </a:lnTo>
                  <a:lnTo>
                    <a:pt x="18" y="0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39" name="Freeform 204"/>
            <p:cNvSpPr>
              <a:spLocks/>
            </p:cNvSpPr>
            <p:nvPr/>
          </p:nvSpPr>
          <p:spPr bwMode="ltGray">
            <a:xfrm>
              <a:off x="3870027" y="5301563"/>
              <a:ext cx="38428" cy="3820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18" y="19"/>
                </a:cxn>
                <a:cxn ang="0">
                  <a:pos x="3" y="0"/>
                </a:cxn>
                <a:cxn ang="0">
                  <a:pos x="0" y="19"/>
                </a:cxn>
              </a:cxnLst>
              <a:rect l="0" t="0" r="r" b="b"/>
              <a:pathLst>
                <a:path w="18" h="19">
                  <a:moveTo>
                    <a:pt x="0" y="19"/>
                  </a:moveTo>
                  <a:lnTo>
                    <a:pt x="18" y="19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40" name="Freeform 205"/>
            <p:cNvSpPr>
              <a:spLocks/>
            </p:cNvSpPr>
            <p:nvPr/>
          </p:nvSpPr>
          <p:spPr bwMode="ltGray">
            <a:xfrm>
              <a:off x="4062165" y="5288827"/>
              <a:ext cx="42269" cy="350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19"/>
                </a:cxn>
                <a:cxn ang="0">
                  <a:pos x="21" y="15"/>
                </a:cxn>
                <a:cxn ang="0">
                  <a:pos x="14" y="0"/>
                </a:cxn>
                <a:cxn ang="0">
                  <a:pos x="0" y="0"/>
                </a:cxn>
              </a:cxnLst>
              <a:rect l="0" t="0" r="r" b="b"/>
              <a:pathLst>
                <a:path w="21" h="19">
                  <a:moveTo>
                    <a:pt x="0" y="0"/>
                  </a:moveTo>
                  <a:lnTo>
                    <a:pt x="11" y="19"/>
                  </a:lnTo>
                  <a:lnTo>
                    <a:pt x="21" y="15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41" name="Freeform 206"/>
            <p:cNvSpPr>
              <a:spLocks/>
            </p:cNvSpPr>
            <p:nvPr/>
          </p:nvSpPr>
          <p:spPr bwMode="ltGray">
            <a:xfrm>
              <a:off x="3685574" y="4862170"/>
              <a:ext cx="103753" cy="124175"/>
            </a:xfrm>
            <a:custGeom>
              <a:avLst/>
              <a:gdLst>
                <a:gd name="T0" fmla="*/ 0 w 55"/>
                <a:gd name="T1" fmla="*/ 27 h 67"/>
                <a:gd name="T2" fmla="*/ 4 w 55"/>
                <a:gd name="T3" fmla="*/ 44 h 67"/>
                <a:gd name="T4" fmla="*/ 15 w 55"/>
                <a:gd name="T5" fmla="*/ 47 h 67"/>
                <a:gd name="T6" fmla="*/ 9 w 55"/>
                <a:gd name="T7" fmla="*/ 57 h 67"/>
                <a:gd name="T8" fmla="*/ 18 w 55"/>
                <a:gd name="T9" fmla="*/ 59 h 67"/>
                <a:gd name="T10" fmla="*/ 23 w 55"/>
                <a:gd name="T11" fmla="*/ 54 h 67"/>
                <a:gd name="T12" fmla="*/ 36 w 55"/>
                <a:gd name="T13" fmla="*/ 64 h 67"/>
                <a:gd name="T14" fmla="*/ 34 w 55"/>
                <a:gd name="T15" fmla="*/ 55 h 67"/>
                <a:gd name="T16" fmla="*/ 46 w 55"/>
                <a:gd name="T17" fmla="*/ 65 h 67"/>
                <a:gd name="T18" fmla="*/ 55 w 55"/>
                <a:gd name="T19" fmla="*/ 67 h 67"/>
                <a:gd name="T20" fmla="*/ 47 w 55"/>
                <a:gd name="T21" fmla="*/ 58 h 67"/>
                <a:gd name="T22" fmla="*/ 53 w 55"/>
                <a:gd name="T23" fmla="*/ 57 h 67"/>
                <a:gd name="T24" fmla="*/ 39 w 55"/>
                <a:gd name="T25" fmla="*/ 53 h 67"/>
                <a:gd name="T26" fmla="*/ 25 w 55"/>
                <a:gd name="T27" fmla="*/ 54 h 67"/>
                <a:gd name="T28" fmla="*/ 20 w 55"/>
                <a:gd name="T29" fmla="*/ 38 h 67"/>
                <a:gd name="T30" fmla="*/ 33 w 55"/>
                <a:gd name="T31" fmla="*/ 16 h 67"/>
                <a:gd name="T32" fmla="*/ 30 w 55"/>
                <a:gd name="T33" fmla="*/ 13 h 67"/>
                <a:gd name="T34" fmla="*/ 32 w 55"/>
                <a:gd name="T35" fmla="*/ 0 h 67"/>
                <a:gd name="T36" fmla="*/ 26 w 55"/>
                <a:gd name="T37" fmla="*/ 3 h 67"/>
                <a:gd name="T38" fmla="*/ 9 w 55"/>
                <a:gd name="T39" fmla="*/ 0 h 67"/>
                <a:gd name="T40" fmla="*/ 6 w 55"/>
                <a:gd name="T41" fmla="*/ 28 h 67"/>
                <a:gd name="T42" fmla="*/ 0 w 55"/>
                <a:gd name="T43" fmla="*/ 27 h 6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5"/>
                <a:gd name="T67" fmla="*/ 0 h 67"/>
                <a:gd name="T68" fmla="*/ 55 w 55"/>
                <a:gd name="T69" fmla="*/ 67 h 6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5" h="67">
                  <a:moveTo>
                    <a:pt x="0" y="27"/>
                  </a:moveTo>
                  <a:lnTo>
                    <a:pt x="4" y="44"/>
                  </a:lnTo>
                  <a:lnTo>
                    <a:pt x="15" y="47"/>
                  </a:lnTo>
                  <a:lnTo>
                    <a:pt x="9" y="57"/>
                  </a:lnTo>
                  <a:lnTo>
                    <a:pt x="18" y="59"/>
                  </a:lnTo>
                  <a:lnTo>
                    <a:pt x="23" y="54"/>
                  </a:lnTo>
                  <a:lnTo>
                    <a:pt x="36" y="64"/>
                  </a:lnTo>
                  <a:lnTo>
                    <a:pt x="34" y="55"/>
                  </a:lnTo>
                  <a:lnTo>
                    <a:pt x="46" y="65"/>
                  </a:lnTo>
                  <a:lnTo>
                    <a:pt x="55" y="67"/>
                  </a:lnTo>
                  <a:lnTo>
                    <a:pt x="47" y="58"/>
                  </a:lnTo>
                  <a:lnTo>
                    <a:pt x="53" y="57"/>
                  </a:lnTo>
                  <a:lnTo>
                    <a:pt x="39" y="53"/>
                  </a:lnTo>
                  <a:lnTo>
                    <a:pt x="25" y="54"/>
                  </a:lnTo>
                  <a:lnTo>
                    <a:pt x="20" y="38"/>
                  </a:lnTo>
                  <a:lnTo>
                    <a:pt x="33" y="16"/>
                  </a:lnTo>
                  <a:lnTo>
                    <a:pt x="30" y="13"/>
                  </a:lnTo>
                  <a:lnTo>
                    <a:pt x="32" y="0"/>
                  </a:lnTo>
                  <a:lnTo>
                    <a:pt x="26" y="3"/>
                  </a:lnTo>
                  <a:lnTo>
                    <a:pt x="9" y="0"/>
                  </a:lnTo>
                  <a:lnTo>
                    <a:pt x="6" y="28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42" name="Freeform 207"/>
            <p:cNvSpPr>
              <a:spLocks/>
            </p:cNvSpPr>
            <p:nvPr/>
          </p:nvSpPr>
          <p:spPr bwMode="ltGray">
            <a:xfrm>
              <a:off x="3624090" y="5024553"/>
              <a:ext cx="57640" cy="60497"/>
            </a:xfrm>
            <a:custGeom>
              <a:avLst/>
              <a:gdLst>
                <a:gd name="T0" fmla="*/ 0 w 30"/>
                <a:gd name="T1" fmla="*/ 32 h 32"/>
                <a:gd name="T2" fmla="*/ 30 w 30"/>
                <a:gd name="T3" fmla="*/ 8 h 32"/>
                <a:gd name="T4" fmla="*/ 28 w 30"/>
                <a:gd name="T5" fmla="*/ 0 h 32"/>
                <a:gd name="T6" fmla="*/ 0 w 30"/>
                <a:gd name="T7" fmla="*/ 32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32"/>
                <a:gd name="T14" fmla="*/ 30 w 30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32">
                  <a:moveTo>
                    <a:pt x="0" y="32"/>
                  </a:moveTo>
                  <a:lnTo>
                    <a:pt x="30" y="8"/>
                  </a:lnTo>
                  <a:lnTo>
                    <a:pt x="28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43" name="Freeform 208"/>
            <p:cNvSpPr>
              <a:spLocks/>
            </p:cNvSpPr>
            <p:nvPr/>
          </p:nvSpPr>
          <p:spPr bwMode="ltGray">
            <a:xfrm>
              <a:off x="3700946" y="4983162"/>
              <a:ext cx="34584" cy="35023"/>
            </a:xfrm>
            <a:custGeom>
              <a:avLst/>
              <a:gdLst>
                <a:gd name="T0" fmla="*/ 0 w 19"/>
                <a:gd name="T1" fmla="*/ 0 h 19"/>
                <a:gd name="T2" fmla="*/ 11 w 19"/>
                <a:gd name="T3" fmla="*/ 19 h 19"/>
                <a:gd name="T4" fmla="*/ 19 w 19"/>
                <a:gd name="T5" fmla="*/ 11 h 19"/>
                <a:gd name="T6" fmla="*/ 14 w 19"/>
                <a:gd name="T7" fmla="*/ 0 h 19"/>
                <a:gd name="T8" fmla="*/ 0 w 19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0" y="0"/>
                  </a:moveTo>
                  <a:lnTo>
                    <a:pt x="11" y="19"/>
                  </a:lnTo>
                  <a:lnTo>
                    <a:pt x="19" y="11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44" name="Freeform 209"/>
            <p:cNvSpPr>
              <a:spLocks/>
            </p:cNvSpPr>
            <p:nvPr/>
          </p:nvSpPr>
          <p:spPr bwMode="ltGray">
            <a:xfrm>
              <a:off x="3789328" y="4999081"/>
              <a:ext cx="42272" cy="57312"/>
            </a:xfrm>
            <a:custGeom>
              <a:avLst/>
              <a:gdLst>
                <a:gd name="T0" fmla="*/ 0 w 20"/>
                <a:gd name="T1" fmla="*/ 0 h 28"/>
                <a:gd name="T2" fmla="*/ 9 w 20"/>
                <a:gd name="T3" fmla="*/ 8 h 28"/>
                <a:gd name="T4" fmla="*/ 6 w 20"/>
                <a:gd name="T5" fmla="*/ 14 h 28"/>
                <a:gd name="T6" fmla="*/ 1 w 20"/>
                <a:gd name="T7" fmla="*/ 12 h 28"/>
                <a:gd name="T8" fmla="*/ 1 w 20"/>
                <a:gd name="T9" fmla="*/ 20 h 28"/>
                <a:gd name="T10" fmla="*/ 5 w 20"/>
                <a:gd name="T11" fmla="*/ 22 h 28"/>
                <a:gd name="T12" fmla="*/ 5 w 20"/>
                <a:gd name="T13" fmla="*/ 28 h 28"/>
                <a:gd name="T14" fmla="*/ 14 w 20"/>
                <a:gd name="T15" fmla="*/ 27 h 28"/>
                <a:gd name="T16" fmla="*/ 9 w 20"/>
                <a:gd name="T17" fmla="*/ 16 h 28"/>
                <a:gd name="T18" fmla="*/ 20 w 20"/>
                <a:gd name="T19" fmla="*/ 16 h 28"/>
                <a:gd name="T20" fmla="*/ 16 w 20"/>
                <a:gd name="T21" fmla="*/ 4 h 28"/>
                <a:gd name="T22" fmla="*/ 14 w 20"/>
                <a:gd name="T23" fmla="*/ 0 h 28"/>
                <a:gd name="T24" fmla="*/ 0 w 20"/>
                <a:gd name="T25" fmla="*/ 0 h 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"/>
                <a:gd name="T40" fmla="*/ 0 h 28"/>
                <a:gd name="T41" fmla="*/ 20 w 20"/>
                <a:gd name="T42" fmla="*/ 28 h 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" h="28">
                  <a:moveTo>
                    <a:pt x="0" y="0"/>
                  </a:moveTo>
                  <a:lnTo>
                    <a:pt x="9" y="8"/>
                  </a:lnTo>
                  <a:lnTo>
                    <a:pt x="6" y="14"/>
                  </a:lnTo>
                  <a:lnTo>
                    <a:pt x="1" y="12"/>
                  </a:lnTo>
                  <a:lnTo>
                    <a:pt x="1" y="20"/>
                  </a:lnTo>
                  <a:lnTo>
                    <a:pt x="5" y="22"/>
                  </a:lnTo>
                  <a:lnTo>
                    <a:pt x="5" y="28"/>
                  </a:lnTo>
                  <a:lnTo>
                    <a:pt x="14" y="27"/>
                  </a:lnTo>
                  <a:lnTo>
                    <a:pt x="9" y="16"/>
                  </a:lnTo>
                  <a:lnTo>
                    <a:pt x="20" y="16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45" name="Freeform 210"/>
            <p:cNvSpPr>
              <a:spLocks/>
            </p:cNvSpPr>
            <p:nvPr/>
          </p:nvSpPr>
          <p:spPr bwMode="ltGray">
            <a:xfrm>
              <a:off x="3735529" y="5015002"/>
              <a:ext cx="61484" cy="57312"/>
            </a:xfrm>
            <a:custGeom>
              <a:avLst/>
              <a:gdLst>
                <a:gd name="T0" fmla="*/ 0 w 33"/>
                <a:gd name="T1" fmla="*/ 14 h 31"/>
                <a:gd name="T2" fmla="*/ 10 w 33"/>
                <a:gd name="T3" fmla="*/ 15 h 31"/>
                <a:gd name="T4" fmla="*/ 5 w 33"/>
                <a:gd name="T5" fmla="*/ 22 h 31"/>
                <a:gd name="T6" fmla="*/ 14 w 33"/>
                <a:gd name="T7" fmla="*/ 31 h 31"/>
                <a:gd name="T8" fmla="*/ 17 w 33"/>
                <a:gd name="T9" fmla="*/ 28 h 31"/>
                <a:gd name="T10" fmla="*/ 17 w 33"/>
                <a:gd name="T11" fmla="*/ 22 h 31"/>
                <a:gd name="T12" fmla="*/ 33 w 33"/>
                <a:gd name="T13" fmla="*/ 23 h 31"/>
                <a:gd name="T14" fmla="*/ 33 w 33"/>
                <a:gd name="T15" fmla="*/ 20 h 31"/>
                <a:gd name="T16" fmla="*/ 26 w 33"/>
                <a:gd name="T17" fmla="*/ 18 h 31"/>
                <a:gd name="T18" fmla="*/ 26 w 33"/>
                <a:gd name="T19" fmla="*/ 7 h 31"/>
                <a:gd name="T20" fmla="*/ 17 w 33"/>
                <a:gd name="T21" fmla="*/ 15 h 31"/>
                <a:gd name="T22" fmla="*/ 17 w 33"/>
                <a:gd name="T23" fmla="*/ 3 h 31"/>
                <a:gd name="T24" fmla="*/ 7 w 33"/>
                <a:gd name="T25" fmla="*/ 0 h 31"/>
                <a:gd name="T26" fmla="*/ 0 w 33"/>
                <a:gd name="T27" fmla="*/ 0 h 31"/>
                <a:gd name="T28" fmla="*/ 0 w 33"/>
                <a:gd name="T29" fmla="*/ 14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3"/>
                <a:gd name="T46" fmla="*/ 0 h 31"/>
                <a:gd name="T47" fmla="*/ 33 w 33"/>
                <a:gd name="T48" fmla="*/ 31 h 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3" h="31">
                  <a:moveTo>
                    <a:pt x="0" y="14"/>
                  </a:moveTo>
                  <a:lnTo>
                    <a:pt x="10" y="15"/>
                  </a:lnTo>
                  <a:lnTo>
                    <a:pt x="5" y="22"/>
                  </a:lnTo>
                  <a:lnTo>
                    <a:pt x="14" y="31"/>
                  </a:lnTo>
                  <a:lnTo>
                    <a:pt x="17" y="28"/>
                  </a:lnTo>
                  <a:lnTo>
                    <a:pt x="17" y="22"/>
                  </a:lnTo>
                  <a:lnTo>
                    <a:pt x="33" y="23"/>
                  </a:lnTo>
                  <a:lnTo>
                    <a:pt x="33" y="20"/>
                  </a:lnTo>
                  <a:lnTo>
                    <a:pt x="26" y="18"/>
                  </a:lnTo>
                  <a:lnTo>
                    <a:pt x="26" y="7"/>
                  </a:lnTo>
                  <a:lnTo>
                    <a:pt x="17" y="15"/>
                  </a:lnTo>
                  <a:lnTo>
                    <a:pt x="1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46" name="Freeform 211"/>
            <p:cNvSpPr>
              <a:spLocks/>
            </p:cNvSpPr>
            <p:nvPr/>
          </p:nvSpPr>
          <p:spPr bwMode="ltGray">
            <a:xfrm>
              <a:off x="3735529" y="5059578"/>
              <a:ext cx="119127" cy="92335"/>
            </a:xfrm>
            <a:custGeom>
              <a:avLst/>
              <a:gdLst>
                <a:gd name="T0" fmla="*/ 0 w 63"/>
                <a:gd name="T1" fmla="*/ 30 h 47"/>
                <a:gd name="T2" fmla="*/ 1 w 63"/>
                <a:gd name="T3" fmla="*/ 33 h 47"/>
                <a:gd name="T4" fmla="*/ 11 w 63"/>
                <a:gd name="T5" fmla="*/ 24 h 47"/>
                <a:gd name="T6" fmla="*/ 13 w 63"/>
                <a:gd name="T7" fmla="*/ 27 h 47"/>
                <a:gd name="T8" fmla="*/ 20 w 63"/>
                <a:gd name="T9" fmla="*/ 24 h 47"/>
                <a:gd name="T10" fmla="*/ 27 w 63"/>
                <a:gd name="T11" fmla="*/ 24 h 47"/>
                <a:gd name="T12" fmla="*/ 31 w 63"/>
                <a:gd name="T13" fmla="*/ 27 h 47"/>
                <a:gd name="T14" fmla="*/ 27 w 63"/>
                <a:gd name="T15" fmla="*/ 38 h 47"/>
                <a:gd name="T16" fmla="*/ 46 w 63"/>
                <a:gd name="T17" fmla="*/ 47 h 47"/>
                <a:gd name="T18" fmla="*/ 50 w 63"/>
                <a:gd name="T19" fmla="*/ 41 h 47"/>
                <a:gd name="T20" fmla="*/ 47 w 63"/>
                <a:gd name="T21" fmla="*/ 31 h 47"/>
                <a:gd name="T22" fmla="*/ 50 w 63"/>
                <a:gd name="T23" fmla="*/ 27 h 47"/>
                <a:gd name="T24" fmla="*/ 56 w 63"/>
                <a:gd name="T25" fmla="*/ 39 h 47"/>
                <a:gd name="T26" fmla="*/ 63 w 63"/>
                <a:gd name="T27" fmla="*/ 29 h 47"/>
                <a:gd name="T28" fmla="*/ 58 w 63"/>
                <a:gd name="T29" fmla="*/ 11 h 47"/>
                <a:gd name="T30" fmla="*/ 46 w 63"/>
                <a:gd name="T31" fmla="*/ 0 h 47"/>
                <a:gd name="T32" fmla="*/ 47 w 63"/>
                <a:gd name="T33" fmla="*/ 8 h 47"/>
                <a:gd name="T34" fmla="*/ 38 w 63"/>
                <a:gd name="T35" fmla="*/ 8 h 47"/>
                <a:gd name="T36" fmla="*/ 37 w 63"/>
                <a:gd name="T37" fmla="*/ 15 h 47"/>
                <a:gd name="T38" fmla="*/ 26 w 63"/>
                <a:gd name="T39" fmla="*/ 19 h 47"/>
                <a:gd name="T40" fmla="*/ 20 w 63"/>
                <a:gd name="T41" fmla="*/ 13 h 47"/>
                <a:gd name="T42" fmla="*/ 14 w 63"/>
                <a:gd name="T43" fmla="*/ 15 h 47"/>
                <a:gd name="T44" fmla="*/ 1 w 63"/>
                <a:gd name="T45" fmla="*/ 24 h 47"/>
                <a:gd name="T46" fmla="*/ 0 w 63"/>
                <a:gd name="T47" fmla="*/ 30 h 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"/>
                <a:gd name="T73" fmla="*/ 0 h 47"/>
                <a:gd name="T74" fmla="*/ 63 w 63"/>
                <a:gd name="T75" fmla="*/ 47 h 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" h="47">
                  <a:moveTo>
                    <a:pt x="0" y="30"/>
                  </a:moveTo>
                  <a:lnTo>
                    <a:pt x="1" y="33"/>
                  </a:lnTo>
                  <a:lnTo>
                    <a:pt x="11" y="24"/>
                  </a:lnTo>
                  <a:lnTo>
                    <a:pt x="13" y="27"/>
                  </a:lnTo>
                  <a:lnTo>
                    <a:pt x="20" y="24"/>
                  </a:lnTo>
                  <a:lnTo>
                    <a:pt x="27" y="24"/>
                  </a:lnTo>
                  <a:lnTo>
                    <a:pt x="31" y="27"/>
                  </a:lnTo>
                  <a:lnTo>
                    <a:pt x="27" y="38"/>
                  </a:lnTo>
                  <a:lnTo>
                    <a:pt x="46" y="47"/>
                  </a:lnTo>
                  <a:lnTo>
                    <a:pt x="50" y="41"/>
                  </a:lnTo>
                  <a:lnTo>
                    <a:pt x="47" y="31"/>
                  </a:lnTo>
                  <a:lnTo>
                    <a:pt x="50" y="27"/>
                  </a:lnTo>
                  <a:lnTo>
                    <a:pt x="56" y="39"/>
                  </a:lnTo>
                  <a:lnTo>
                    <a:pt x="63" y="29"/>
                  </a:lnTo>
                  <a:lnTo>
                    <a:pt x="58" y="11"/>
                  </a:lnTo>
                  <a:lnTo>
                    <a:pt x="46" y="0"/>
                  </a:lnTo>
                  <a:lnTo>
                    <a:pt x="47" y="8"/>
                  </a:lnTo>
                  <a:lnTo>
                    <a:pt x="38" y="8"/>
                  </a:lnTo>
                  <a:lnTo>
                    <a:pt x="37" y="15"/>
                  </a:lnTo>
                  <a:lnTo>
                    <a:pt x="26" y="19"/>
                  </a:lnTo>
                  <a:lnTo>
                    <a:pt x="20" y="13"/>
                  </a:lnTo>
                  <a:lnTo>
                    <a:pt x="14" y="15"/>
                  </a:lnTo>
                  <a:lnTo>
                    <a:pt x="1" y="2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47" name="Freeform 212"/>
            <p:cNvSpPr>
              <a:spLocks/>
            </p:cNvSpPr>
            <p:nvPr/>
          </p:nvSpPr>
          <p:spPr bwMode="ltGray">
            <a:xfrm>
              <a:off x="4377272" y="5368426"/>
              <a:ext cx="99912" cy="47761"/>
            </a:xfrm>
            <a:custGeom>
              <a:avLst/>
              <a:gdLst>
                <a:gd name="T0" fmla="*/ 0 w 51"/>
                <a:gd name="T1" fmla="*/ 15 h 24"/>
                <a:gd name="T2" fmla="*/ 11 w 51"/>
                <a:gd name="T3" fmla="*/ 23 h 24"/>
                <a:gd name="T4" fmla="*/ 30 w 51"/>
                <a:gd name="T5" fmla="*/ 24 h 24"/>
                <a:gd name="T6" fmla="*/ 46 w 51"/>
                <a:gd name="T7" fmla="*/ 17 h 24"/>
                <a:gd name="T8" fmla="*/ 51 w 51"/>
                <a:gd name="T9" fmla="*/ 5 h 24"/>
                <a:gd name="T10" fmla="*/ 48 w 51"/>
                <a:gd name="T11" fmla="*/ 0 h 24"/>
                <a:gd name="T12" fmla="*/ 39 w 51"/>
                <a:gd name="T13" fmla="*/ 0 h 24"/>
                <a:gd name="T14" fmla="*/ 41 w 51"/>
                <a:gd name="T15" fmla="*/ 9 h 24"/>
                <a:gd name="T16" fmla="*/ 37 w 51"/>
                <a:gd name="T17" fmla="*/ 9 h 24"/>
                <a:gd name="T18" fmla="*/ 31 w 51"/>
                <a:gd name="T19" fmla="*/ 15 h 24"/>
                <a:gd name="T20" fmla="*/ 0 w 51"/>
                <a:gd name="T21" fmla="*/ 15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24"/>
                <a:gd name="T35" fmla="*/ 51 w 51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24">
                  <a:moveTo>
                    <a:pt x="0" y="15"/>
                  </a:moveTo>
                  <a:lnTo>
                    <a:pt x="11" y="23"/>
                  </a:lnTo>
                  <a:lnTo>
                    <a:pt x="30" y="24"/>
                  </a:lnTo>
                  <a:lnTo>
                    <a:pt x="46" y="17"/>
                  </a:lnTo>
                  <a:lnTo>
                    <a:pt x="51" y="5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41" y="9"/>
                  </a:lnTo>
                  <a:lnTo>
                    <a:pt x="37" y="9"/>
                  </a:lnTo>
                  <a:lnTo>
                    <a:pt x="31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48" name="Freeform 213"/>
            <p:cNvSpPr>
              <a:spLocks/>
            </p:cNvSpPr>
            <p:nvPr/>
          </p:nvSpPr>
          <p:spPr bwMode="ltGray">
            <a:xfrm>
              <a:off x="4454127" y="5339771"/>
              <a:ext cx="42269" cy="44576"/>
            </a:xfrm>
            <a:custGeom>
              <a:avLst/>
              <a:gdLst>
                <a:gd name="T0" fmla="*/ 0 w 22"/>
                <a:gd name="T1" fmla="*/ 0 h 22"/>
                <a:gd name="T2" fmla="*/ 11 w 22"/>
                <a:gd name="T3" fmla="*/ 7 h 22"/>
                <a:gd name="T4" fmla="*/ 19 w 22"/>
                <a:gd name="T5" fmla="*/ 22 h 22"/>
                <a:gd name="T6" fmla="*/ 22 w 22"/>
                <a:gd name="T7" fmla="*/ 11 h 22"/>
                <a:gd name="T8" fmla="*/ 0 w 22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22"/>
                <a:gd name="T17" fmla="*/ 22 w 22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22">
                  <a:moveTo>
                    <a:pt x="0" y="0"/>
                  </a:moveTo>
                  <a:lnTo>
                    <a:pt x="11" y="7"/>
                  </a:lnTo>
                  <a:lnTo>
                    <a:pt x="19" y="22"/>
                  </a:lnTo>
                  <a:lnTo>
                    <a:pt x="22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49" name="Freeform 214"/>
            <p:cNvSpPr>
              <a:spLocks/>
            </p:cNvSpPr>
            <p:nvPr/>
          </p:nvSpPr>
          <p:spPr bwMode="ltGray">
            <a:xfrm>
              <a:off x="1433716" y="5925628"/>
              <a:ext cx="53799" cy="54127"/>
            </a:xfrm>
            <a:custGeom>
              <a:avLst/>
              <a:gdLst>
                <a:gd name="T0" fmla="*/ 30 w 30"/>
                <a:gd name="T1" fmla="*/ 11 h 28"/>
                <a:gd name="T2" fmla="*/ 28 w 30"/>
                <a:gd name="T3" fmla="*/ 17 h 28"/>
                <a:gd name="T4" fmla="*/ 10 w 30"/>
                <a:gd name="T5" fmla="*/ 28 h 28"/>
                <a:gd name="T6" fmla="*/ 0 w 30"/>
                <a:gd name="T7" fmla="*/ 15 h 28"/>
                <a:gd name="T8" fmla="*/ 16 w 30"/>
                <a:gd name="T9" fmla="*/ 0 h 28"/>
                <a:gd name="T10" fmla="*/ 22 w 30"/>
                <a:gd name="T11" fmla="*/ 0 h 28"/>
                <a:gd name="T12" fmla="*/ 30 w 30"/>
                <a:gd name="T13" fmla="*/ 11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8"/>
                <a:gd name="T23" fmla="*/ 30 w 3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8">
                  <a:moveTo>
                    <a:pt x="30" y="11"/>
                  </a:moveTo>
                  <a:lnTo>
                    <a:pt x="28" y="17"/>
                  </a:lnTo>
                  <a:lnTo>
                    <a:pt x="10" y="28"/>
                  </a:lnTo>
                  <a:lnTo>
                    <a:pt x="0" y="15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30" y="1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50" name="Freeform 215"/>
            <p:cNvSpPr>
              <a:spLocks/>
            </p:cNvSpPr>
            <p:nvPr/>
          </p:nvSpPr>
          <p:spPr bwMode="ltGray">
            <a:xfrm>
              <a:off x="3543391" y="4769833"/>
              <a:ext cx="34586" cy="38208"/>
            </a:xfrm>
            <a:custGeom>
              <a:avLst/>
              <a:gdLst>
                <a:gd name="T0" fmla="*/ 0 w 19"/>
                <a:gd name="T1" fmla="*/ 0 h 20"/>
                <a:gd name="T2" fmla="*/ 19 w 19"/>
                <a:gd name="T3" fmla="*/ 0 h 20"/>
                <a:gd name="T4" fmla="*/ 15 w 19"/>
                <a:gd name="T5" fmla="*/ 20 h 20"/>
                <a:gd name="T6" fmla="*/ 0 w 19"/>
                <a:gd name="T7" fmla="*/ 20 h 20"/>
                <a:gd name="T8" fmla="*/ 0 w 19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20"/>
                <a:gd name="T17" fmla="*/ 19 w 19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20">
                  <a:moveTo>
                    <a:pt x="0" y="0"/>
                  </a:moveTo>
                  <a:lnTo>
                    <a:pt x="19" y="0"/>
                  </a:lnTo>
                  <a:lnTo>
                    <a:pt x="15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51" name="Freeform 216"/>
            <p:cNvSpPr>
              <a:spLocks/>
            </p:cNvSpPr>
            <p:nvPr/>
          </p:nvSpPr>
          <p:spPr bwMode="ltGray">
            <a:xfrm>
              <a:off x="1241578" y="4241288"/>
              <a:ext cx="42269" cy="82784"/>
            </a:xfrm>
            <a:custGeom>
              <a:avLst/>
              <a:gdLst>
                <a:gd name="T0" fmla="*/ 1 w 23"/>
                <a:gd name="T1" fmla="*/ 2 h 44"/>
                <a:gd name="T2" fmla="*/ 5 w 23"/>
                <a:gd name="T3" fmla="*/ 0 h 44"/>
                <a:gd name="T4" fmla="*/ 7 w 23"/>
                <a:gd name="T5" fmla="*/ 0 h 44"/>
                <a:gd name="T6" fmla="*/ 10 w 23"/>
                <a:gd name="T7" fmla="*/ 1 h 44"/>
                <a:gd name="T8" fmla="*/ 17 w 23"/>
                <a:gd name="T9" fmla="*/ 6 h 44"/>
                <a:gd name="T10" fmla="*/ 15 w 23"/>
                <a:gd name="T11" fmla="*/ 18 h 44"/>
                <a:gd name="T12" fmla="*/ 23 w 23"/>
                <a:gd name="T13" fmla="*/ 26 h 44"/>
                <a:gd name="T14" fmla="*/ 22 w 23"/>
                <a:gd name="T15" fmla="*/ 31 h 44"/>
                <a:gd name="T16" fmla="*/ 10 w 23"/>
                <a:gd name="T17" fmla="*/ 44 h 44"/>
                <a:gd name="T18" fmla="*/ 1 w 23"/>
                <a:gd name="T19" fmla="*/ 35 h 44"/>
                <a:gd name="T20" fmla="*/ 2 w 23"/>
                <a:gd name="T21" fmla="*/ 13 h 44"/>
                <a:gd name="T22" fmla="*/ 0 w 23"/>
                <a:gd name="T23" fmla="*/ 11 h 44"/>
                <a:gd name="T24" fmla="*/ 1 w 23"/>
                <a:gd name="T25" fmla="*/ 2 h 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3"/>
                <a:gd name="T40" fmla="*/ 0 h 44"/>
                <a:gd name="T41" fmla="*/ 23 w 23"/>
                <a:gd name="T42" fmla="*/ 44 h 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3" h="44">
                  <a:moveTo>
                    <a:pt x="1" y="2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7" y="6"/>
                  </a:lnTo>
                  <a:lnTo>
                    <a:pt x="15" y="18"/>
                  </a:lnTo>
                  <a:lnTo>
                    <a:pt x="23" y="26"/>
                  </a:lnTo>
                  <a:lnTo>
                    <a:pt x="22" y="31"/>
                  </a:lnTo>
                  <a:lnTo>
                    <a:pt x="10" y="44"/>
                  </a:lnTo>
                  <a:lnTo>
                    <a:pt x="1" y="3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52" name="Freeform 217"/>
            <p:cNvSpPr>
              <a:spLocks/>
            </p:cNvSpPr>
            <p:nvPr/>
          </p:nvSpPr>
          <p:spPr bwMode="ltGray">
            <a:xfrm>
              <a:off x="1318433" y="4187161"/>
              <a:ext cx="149866" cy="92335"/>
            </a:xfrm>
            <a:custGeom>
              <a:avLst/>
              <a:gdLst>
                <a:gd name="T0" fmla="*/ 78 w 78"/>
                <a:gd name="T1" fmla="*/ 5 h 47"/>
                <a:gd name="T2" fmla="*/ 77 w 78"/>
                <a:gd name="T3" fmla="*/ 12 h 47"/>
                <a:gd name="T4" fmla="*/ 70 w 78"/>
                <a:gd name="T5" fmla="*/ 14 h 47"/>
                <a:gd name="T6" fmla="*/ 65 w 78"/>
                <a:gd name="T7" fmla="*/ 28 h 47"/>
                <a:gd name="T8" fmla="*/ 71 w 78"/>
                <a:gd name="T9" fmla="*/ 36 h 47"/>
                <a:gd name="T10" fmla="*/ 60 w 78"/>
                <a:gd name="T11" fmla="*/ 34 h 47"/>
                <a:gd name="T12" fmla="*/ 49 w 78"/>
                <a:gd name="T13" fmla="*/ 38 h 47"/>
                <a:gd name="T14" fmla="*/ 39 w 78"/>
                <a:gd name="T15" fmla="*/ 47 h 47"/>
                <a:gd name="T16" fmla="*/ 25 w 78"/>
                <a:gd name="T17" fmla="*/ 42 h 47"/>
                <a:gd name="T18" fmla="*/ 5 w 78"/>
                <a:gd name="T19" fmla="*/ 44 h 47"/>
                <a:gd name="T20" fmla="*/ 5 w 78"/>
                <a:gd name="T21" fmla="*/ 34 h 47"/>
                <a:gd name="T22" fmla="*/ 0 w 78"/>
                <a:gd name="T23" fmla="*/ 30 h 47"/>
                <a:gd name="T24" fmla="*/ 0 w 78"/>
                <a:gd name="T25" fmla="*/ 28 h 47"/>
                <a:gd name="T26" fmla="*/ 0 w 78"/>
                <a:gd name="T27" fmla="*/ 24 h 47"/>
                <a:gd name="T28" fmla="*/ 5 w 78"/>
                <a:gd name="T29" fmla="*/ 17 h 47"/>
                <a:gd name="T30" fmla="*/ 0 w 78"/>
                <a:gd name="T31" fmla="*/ 5 h 47"/>
                <a:gd name="T32" fmla="*/ 4 w 78"/>
                <a:gd name="T33" fmla="*/ 0 h 47"/>
                <a:gd name="T34" fmla="*/ 5 w 78"/>
                <a:gd name="T35" fmla="*/ 5 h 47"/>
                <a:gd name="T36" fmla="*/ 19 w 78"/>
                <a:gd name="T37" fmla="*/ 5 h 47"/>
                <a:gd name="T38" fmla="*/ 38 w 78"/>
                <a:gd name="T39" fmla="*/ 8 h 47"/>
                <a:gd name="T40" fmla="*/ 56 w 78"/>
                <a:gd name="T41" fmla="*/ 0 h 47"/>
                <a:gd name="T42" fmla="*/ 78 w 78"/>
                <a:gd name="T43" fmla="*/ 5 h 4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8"/>
                <a:gd name="T67" fmla="*/ 0 h 47"/>
                <a:gd name="T68" fmla="*/ 78 w 78"/>
                <a:gd name="T69" fmla="*/ 47 h 4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8" h="47">
                  <a:moveTo>
                    <a:pt x="78" y="5"/>
                  </a:moveTo>
                  <a:lnTo>
                    <a:pt x="77" y="12"/>
                  </a:lnTo>
                  <a:lnTo>
                    <a:pt x="70" y="14"/>
                  </a:lnTo>
                  <a:lnTo>
                    <a:pt x="65" y="28"/>
                  </a:lnTo>
                  <a:lnTo>
                    <a:pt x="71" y="36"/>
                  </a:lnTo>
                  <a:lnTo>
                    <a:pt x="60" y="34"/>
                  </a:lnTo>
                  <a:lnTo>
                    <a:pt x="49" y="38"/>
                  </a:lnTo>
                  <a:lnTo>
                    <a:pt x="39" y="47"/>
                  </a:lnTo>
                  <a:lnTo>
                    <a:pt x="25" y="42"/>
                  </a:lnTo>
                  <a:lnTo>
                    <a:pt x="5" y="44"/>
                  </a:lnTo>
                  <a:lnTo>
                    <a:pt x="5" y="34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5" y="17"/>
                  </a:lnTo>
                  <a:lnTo>
                    <a:pt x="0" y="5"/>
                  </a:lnTo>
                  <a:lnTo>
                    <a:pt x="4" y="0"/>
                  </a:lnTo>
                  <a:lnTo>
                    <a:pt x="5" y="5"/>
                  </a:lnTo>
                  <a:lnTo>
                    <a:pt x="19" y="5"/>
                  </a:lnTo>
                  <a:lnTo>
                    <a:pt x="38" y="8"/>
                  </a:lnTo>
                  <a:lnTo>
                    <a:pt x="56" y="0"/>
                  </a:lnTo>
                  <a:lnTo>
                    <a:pt x="78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53" name="Freeform 218"/>
            <p:cNvSpPr>
              <a:spLocks/>
            </p:cNvSpPr>
            <p:nvPr/>
          </p:nvSpPr>
          <p:spPr bwMode="ltGray">
            <a:xfrm>
              <a:off x="1160879" y="4056615"/>
              <a:ext cx="165240" cy="89152"/>
            </a:xfrm>
            <a:custGeom>
              <a:avLst/>
              <a:gdLst>
                <a:gd name="T0" fmla="*/ 36 w 87"/>
                <a:gd name="T1" fmla="*/ 44 h 46"/>
                <a:gd name="T2" fmla="*/ 54 w 87"/>
                <a:gd name="T3" fmla="*/ 42 h 46"/>
                <a:gd name="T4" fmla="*/ 63 w 87"/>
                <a:gd name="T5" fmla="*/ 38 h 46"/>
                <a:gd name="T6" fmla="*/ 78 w 87"/>
                <a:gd name="T7" fmla="*/ 12 h 46"/>
                <a:gd name="T8" fmla="*/ 87 w 87"/>
                <a:gd name="T9" fmla="*/ 8 h 46"/>
                <a:gd name="T10" fmla="*/ 78 w 87"/>
                <a:gd name="T11" fmla="*/ 2 h 46"/>
                <a:gd name="T12" fmla="*/ 76 w 87"/>
                <a:gd name="T13" fmla="*/ 2 h 46"/>
                <a:gd name="T14" fmla="*/ 59 w 87"/>
                <a:gd name="T15" fmla="*/ 0 h 46"/>
                <a:gd name="T16" fmla="*/ 29 w 87"/>
                <a:gd name="T17" fmla="*/ 12 h 46"/>
                <a:gd name="T18" fmla="*/ 13 w 87"/>
                <a:gd name="T19" fmla="*/ 7 h 46"/>
                <a:gd name="T20" fmla="*/ 0 w 87"/>
                <a:gd name="T21" fmla="*/ 28 h 46"/>
                <a:gd name="T22" fmla="*/ 1 w 87"/>
                <a:gd name="T23" fmla="*/ 30 h 46"/>
                <a:gd name="T24" fmla="*/ 24 w 87"/>
                <a:gd name="T25" fmla="*/ 46 h 46"/>
                <a:gd name="T26" fmla="*/ 36 w 87"/>
                <a:gd name="T27" fmla="*/ 44 h 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7"/>
                <a:gd name="T43" fmla="*/ 0 h 46"/>
                <a:gd name="T44" fmla="*/ 87 w 87"/>
                <a:gd name="T45" fmla="*/ 46 h 4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7" h="46">
                  <a:moveTo>
                    <a:pt x="36" y="44"/>
                  </a:moveTo>
                  <a:lnTo>
                    <a:pt x="54" y="42"/>
                  </a:lnTo>
                  <a:lnTo>
                    <a:pt x="63" y="38"/>
                  </a:lnTo>
                  <a:lnTo>
                    <a:pt x="78" y="12"/>
                  </a:lnTo>
                  <a:lnTo>
                    <a:pt x="87" y="8"/>
                  </a:lnTo>
                  <a:lnTo>
                    <a:pt x="78" y="2"/>
                  </a:lnTo>
                  <a:lnTo>
                    <a:pt x="76" y="2"/>
                  </a:lnTo>
                  <a:lnTo>
                    <a:pt x="59" y="0"/>
                  </a:lnTo>
                  <a:lnTo>
                    <a:pt x="29" y="12"/>
                  </a:lnTo>
                  <a:lnTo>
                    <a:pt x="13" y="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24" y="46"/>
                  </a:lnTo>
                  <a:lnTo>
                    <a:pt x="36" y="4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54" name="Freeform 219"/>
            <p:cNvSpPr>
              <a:spLocks/>
            </p:cNvSpPr>
            <p:nvPr/>
          </p:nvSpPr>
          <p:spPr bwMode="ltGray">
            <a:xfrm>
              <a:off x="1095553" y="4107559"/>
              <a:ext cx="69170" cy="38208"/>
            </a:xfrm>
            <a:custGeom>
              <a:avLst/>
              <a:gdLst>
                <a:gd name="T0" fmla="*/ 35 w 36"/>
                <a:gd name="T1" fmla="*/ 4 h 20"/>
                <a:gd name="T2" fmla="*/ 25 w 36"/>
                <a:gd name="T3" fmla="*/ 7 h 20"/>
                <a:gd name="T4" fmla="*/ 22 w 36"/>
                <a:gd name="T5" fmla="*/ 20 h 20"/>
                <a:gd name="T6" fmla="*/ 12 w 36"/>
                <a:gd name="T7" fmla="*/ 18 h 20"/>
                <a:gd name="T8" fmla="*/ 4 w 36"/>
                <a:gd name="T9" fmla="*/ 20 h 20"/>
                <a:gd name="T10" fmla="*/ 0 w 36"/>
                <a:gd name="T11" fmla="*/ 13 h 20"/>
                <a:gd name="T12" fmla="*/ 3 w 36"/>
                <a:gd name="T13" fmla="*/ 6 h 20"/>
                <a:gd name="T14" fmla="*/ 34 w 36"/>
                <a:gd name="T15" fmla="*/ 0 h 20"/>
                <a:gd name="T16" fmla="*/ 36 w 36"/>
                <a:gd name="T17" fmla="*/ 2 h 20"/>
                <a:gd name="T18" fmla="*/ 35 w 36"/>
                <a:gd name="T19" fmla="*/ 4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20"/>
                <a:gd name="T32" fmla="*/ 36 w 36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20">
                  <a:moveTo>
                    <a:pt x="35" y="4"/>
                  </a:moveTo>
                  <a:lnTo>
                    <a:pt x="25" y="7"/>
                  </a:lnTo>
                  <a:lnTo>
                    <a:pt x="22" y="20"/>
                  </a:lnTo>
                  <a:lnTo>
                    <a:pt x="12" y="18"/>
                  </a:lnTo>
                  <a:lnTo>
                    <a:pt x="4" y="20"/>
                  </a:lnTo>
                  <a:lnTo>
                    <a:pt x="0" y="13"/>
                  </a:lnTo>
                  <a:lnTo>
                    <a:pt x="3" y="6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5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55" name="Freeform 220"/>
            <p:cNvSpPr>
              <a:spLocks/>
            </p:cNvSpPr>
            <p:nvPr/>
          </p:nvSpPr>
          <p:spPr bwMode="ltGray">
            <a:xfrm>
              <a:off x="1103239" y="4107559"/>
              <a:ext cx="146025" cy="124177"/>
            </a:xfrm>
            <a:custGeom>
              <a:avLst/>
              <a:gdLst>
                <a:gd name="T0" fmla="*/ 33 w 76"/>
                <a:gd name="T1" fmla="*/ 0 h 65"/>
                <a:gd name="T2" fmla="*/ 54 w 76"/>
                <a:gd name="T3" fmla="*/ 15 h 65"/>
                <a:gd name="T4" fmla="*/ 68 w 76"/>
                <a:gd name="T5" fmla="*/ 13 h 65"/>
                <a:gd name="T6" fmla="*/ 68 w 76"/>
                <a:gd name="T7" fmla="*/ 20 h 65"/>
                <a:gd name="T8" fmla="*/ 76 w 76"/>
                <a:gd name="T9" fmla="*/ 24 h 65"/>
                <a:gd name="T10" fmla="*/ 73 w 76"/>
                <a:gd name="T11" fmla="*/ 24 h 65"/>
                <a:gd name="T12" fmla="*/ 71 w 76"/>
                <a:gd name="T13" fmla="*/ 27 h 65"/>
                <a:gd name="T14" fmla="*/ 68 w 76"/>
                <a:gd name="T15" fmla="*/ 30 h 65"/>
                <a:gd name="T16" fmla="*/ 64 w 76"/>
                <a:gd name="T17" fmla="*/ 24 h 65"/>
                <a:gd name="T18" fmla="*/ 43 w 76"/>
                <a:gd name="T19" fmla="*/ 20 h 65"/>
                <a:gd name="T20" fmla="*/ 33 w 76"/>
                <a:gd name="T21" fmla="*/ 24 h 65"/>
                <a:gd name="T22" fmla="*/ 29 w 76"/>
                <a:gd name="T23" fmla="*/ 20 h 65"/>
                <a:gd name="T24" fmla="*/ 25 w 76"/>
                <a:gd name="T25" fmla="*/ 26 h 65"/>
                <a:gd name="T26" fmla="*/ 30 w 76"/>
                <a:gd name="T27" fmla="*/ 31 h 65"/>
                <a:gd name="T28" fmla="*/ 46 w 76"/>
                <a:gd name="T29" fmla="*/ 51 h 65"/>
                <a:gd name="T30" fmla="*/ 62 w 76"/>
                <a:gd name="T31" fmla="*/ 63 h 65"/>
                <a:gd name="T32" fmla="*/ 59 w 76"/>
                <a:gd name="T33" fmla="*/ 65 h 65"/>
                <a:gd name="T34" fmla="*/ 43 w 76"/>
                <a:gd name="T35" fmla="*/ 53 h 65"/>
                <a:gd name="T36" fmla="*/ 31 w 76"/>
                <a:gd name="T37" fmla="*/ 51 h 65"/>
                <a:gd name="T38" fmla="*/ 19 w 76"/>
                <a:gd name="T39" fmla="*/ 42 h 65"/>
                <a:gd name="T40" fmla="*/ 23 w 76"/>
                <a:gd name="T41" fmla="*/ 38 h 65"/>
                <a:gd name="T42" fmla="*/ 17 w 76"/>
                <a:gd name="T43" fmla="*/ 34 h 65"/>
                <a:gd name="T44" fmla="*/ 16 w 76"/>
                <a:gd name="T45" fmla="*/ 26 h 65"/>
                <a:gd name="T46" fmla="*/ 11 w 76"/>
                <a:gd name="T47" fmla="*/ 23 h 65"/>
                <a:gd name="T48" fmla="*/ 9 w 76"/>
                <a:gd name="T49" fmla="*/ 23 h 65"/>
                <a:gd name="T50" fmla="*/ 4 w 76"/>
                <a:gd name="T51" fmla="*/ 31 h 65"/>
                <a:gd name="T52" fmla="*/ 2 w 76"/>
                <a:gd name="T53" fmla="*/ 30 h 65"/>
                <a:gd name="T54" fmla="*/ 0 w 76"/>
                <a:gd name="T55" fmla="*/ 24 h 65"/>
                <a:gd name="T56" fmla="*/ 0 w 76"/>
                <a:gd name="T57" fmla="*/ 18 h 65"/>
                <a:gd name="T58" fmla="*/ 3 w 76"/>
                <a:gd name="T59" fmla="*/ 17 h 65"/>
                <a:gd name="T60" fmla="*/ 10 w 76"/>
                <a:gd name="T61" fmla="*/ 15 h 65"/>
                <a:gd name="T62" fmla="*/ 19 w 76"/>
                <a:gd name="T63" fmla="*/ 17 h 65"/>
                <a:gd name="T64" fmla="*/ 24 w 76"/>
                <a:gd name="T65" fmla="*/ 5 h 65"/>
                <a:gd name="T66" fmla="*/ 33 w 76"/>
                <a:gd name="T67" fmla="*/ 2 h 65"/>
                <a:gd name="T68" fmla="*/ 33 w 76"/>
                <a:gd name="T69" fmla="*/ 0 h 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65"/>
                <a:gd name="T107" fmla="*/ 76 w 76"/>
                <a:gd name="T108" fmla="*/ 65 h 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65">
                  <a:moveTo>
                    <a:pt x="33" y="0"/>
                  </a:moveTo>
                  <a:lnTo>
                    <a:pt x="54" y="15"/>
                  </a:lnTo>
                  <a:lnTo>
                    <a:pt x="68" y="13"/>
                  </a:lnTo>
                  <a:lnTo>
                    <a:pt x="68" y="20"/>
                  </a:lnTo>
                  <a:lnTo>
                    <a:pt x="76" y="24"/>
                  </a:lnTo>
                  <a:lnTo>
                    <a:pt x="73" y="24"/>
                  </a:lnTo>
                  <a:lnTo>
                    <a:pt x="71" y="27"/>
                  </a:lnTo>
                  <a:lnTo>
                    <a:pt x="68" y="30"/>
                  </a:lnTo>
                  <a:lnTo>
                    <a:pt x="64" y="24"/>
                  </a:lnTo>
                  <a:lnTo>
                    <a:pt x="43" y="20"/>
                  </a:lnTo>
                  <a:lnTo>
                    <a:pt x="33" y="24"/>
                  </a:lnTo>
                  <a:lnTo>
                    <a:pt x="29" y="20"/>
                  </a:lnTo>
                  <a:lnTo>
                    <a:pt x="25" y="26"/>
                  </a:lnTo>
                  <a:lnTo>
                    <a:pt x="30" y="31"/>
                  </a:lnTo>
                  <a:lnTo>
                    <a:pt x="46" y="51"/>
                  </a:lnTo>
                  <a:lnTo>
                    <a:pt x="62" y="63"/>
                  </a:lnTo>
                  <a:lnTo>
                    <a:pt x="59" y="65"/>
                  </a:lnTo>
                  <a:lnTo>
                    <a:pt x="43" y="53"/>
                  </a:lnTo>
                  <a:lnTo>
                    <a:pt x="31" y="51"/>
                  </a:lnTo>
                  <a:lnTo>
                    <a:pt x="19" y="42"/>
                  </a:lnTo>
                  <a:lnTo>
                    <a:pt x="23" y="38"/>
                  </a:lnTo>
                  <a:lnTo>
                    <a:pt x="17" y="34"/>
                  </a:lnTo>
                  <a:lnTo>
                    <a:pt x="16" y="26"/>
                  </a:lnTo>
                  <a:lnTo>
                    <a:pt x="11" y="23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2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0" y="15"/>
                  </a:lnTo>
                  <a:lnTo>
                    <a:pt x="19" y="17"/>
                  </a:lnTo>
                  <a:lnTo>
                    <a:pt x="24" y="5"/>
                  </a:lnTo>
                  <a:lnTo>
                    <a:pt x="33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56" name="Freeform 221"/>
            <p:cNvSpPr>
              <a:spLocks/>
            </p:cNvSpPr>
            <p:nvPr/>
          </p:nvSpPr>
          <p:spPr bwMode="ltGray">
            <a:xfrm>
              <a:off x="1214678" y="4212633"/>
              <a:ext cx="49957" cy="50944"/>
            </a:xfrm>
            <a:custGeom>
              <a:avLst/>
              <a:gdLst>
                <a:gd name="T0" fmla="*/ 0 w 25"/>
                <a:gd name="T1" fmla="*/ 14 h 26"/>
                <a:gd name="T2" fmla="*/ 0 w 25"/>
                <a:gd name="T3" fmla="*/ 14 h 26"/>
                <a:gd name="T4" fmla="*/ 12 w 25"/>
                <a:gd name="T5" fmla="*/ 26 h 26"/>
                <a:gd name="T6" fmla="*/ 15 w 25"/>
                <a:gd name="T7" fmla="*/ 17 h 26"/>
                <a:gd name="T8" fmla="*/ 18 w 25"/>
                <a:gd name="T9" fmla="*/ 14 h 26"/>
                <a:gd name="T10" fmla="*/ 20 w 25"/>
                <a:gd name="T11" fmla="*/ 14 h 26"/>
                <a:gd name="T12" fmla="*/ 20 w 25"/>
                <a:gd name="T13" fmla="*/ 11 h 26"/>
                <a:gd name="T14" fmla="*/ 24 w 25"/>
                <a:gd name="T15" fmla="*/ 13 h 26"/>
                <a:gd name="T16" fmla="*/ 25 w 25"/>
                <a:gd name="T17" fmla="*/ 10 h 26"/>
                <a:gd name="T18" fmla="*/ 12 w 25"/>
                <a:gd name="T19" fmla="*/ 1 h 26"/>
                <a:gd name="T20" fmla="*/ 12 w 25"/>
                <a:gd name="T21" fmla="*/ 0 h 26"/>
                <a:gd name="T22" fmla="*/ 8 w 25"/>
                <a:gd name="T23" fmla="*/ 0 h 26"/>
                <a:gd name="T24" fmla="*/ 10 w 25"/>
                <a:gd name="T25" fmla="*/ 3 h 26"/>
                <a:gd name="T26" fmla="*/ 4 w 25"/>
                <a:gd name="T27" fmla="*/ 0 h 26"/>
                <a:gd name="T28" fmla="*/ 2 w 25"/>
                <a:gd name="T29" fmla="*/ 1 h 26"/>
                <a:gd name="T30" fmla="*/ 5 w 25"/>
                <a:gd name="T31" fmla="*/ 4 h 26"/>
                <a:gd name="T32" fmla="*/ 0 w 25"/>
                <a:gd name="T33" fmla="*/ 7 h 26"/>
                <a:gd name="T34" fmla="*/ 1 w 25"/>
                <a:gd name="T35" fmla="*/ 13 h 26"/>
                <a:gd name="T36" fmla="*/ 0 w 25"/>
                <a:gd name="T37" fmla="*/ 14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"/>
                <a:gd name="T58" fmla="*/ 0 h 26"/>
                <a:gd name="T59" fmla="*/ 25 w 25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" h="26">
                  <a:moveTo>
                    <a:pt x="0" y="14"/>
                  </a:moveTo>
                  <a:lnTo>
                    <a:pt x="0" y="14"/>
                  </a:lnTo>
                  <a:lnTo>
                    <a:pt x="12" y="26"/>
                  </a:lnTo>
                  <a:lnTo>
                    <a:pt x="15" y="17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24" y="13"/>
                  </a:lnTo>
                  <a:lnTo>
                    <a:pt x="25" y="10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8" y="0"/>
                  </a:lnTo>
                  <a:lnTo>
                    <a:pt x="10" y="3"/>
                  </a:lnTo>
                  <a:lnTo>
                    <a:pt x="4" y="0"/>
                  </a:lnTo>
                  <a:lnTo>
                    <a:pt x="2" y="1"/>
                  </a:lnTo>
                  <a:lnTo>
                    <a:pt x="5" y="4"/>
                  </a:lnTo>
                  <a:lnTo>
                    <a:pt x="0" y="7"/>
                  </a:lnTo>
                  <a:lnTo>
                    <a:pt x="1" y="1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57" name="Freeform 222"/>
            <p:cNvSpPr>
              <a:spLocks/>
            </p:cNvSpPr>
            <p:nvPr/>
          </p:nvSpPr>
          <p:spPr bwMode="ltGray">
            <a:xfrm>
              <a:off x="1230049" y="4133031"/>
              <a:ext cx="96070" cy="120992"/>
            </a:xfrm>
            <a:custGeom>
              <a:avLst/>
              <a:gdLst>
                <a:gd name="T0" fmla="*/ 1 w 48"/>
                <a:gd name="T1" fmla="*/ 17 h 62"/>
                <a:gd name="T2" fmla="*/ 3 w 48"/>
                <a:gd name="T3" fmla="*/ 14 h 62"/>
                <a:gd name="T4" fmla="*/ 6 w 48"/>
                <a:gd name="T5" fmla="*/ 14 h 62"/>
                <a:gd name="T6" fmla="*/ 0 w 48"/>
                <a:gd name="T7" fmla="*/ 10 h 62"/>
                <a:gd name="T8" fmla="*/ 0 w 48"/>
                <a:gd name="T9" fmla="*/ 3 h 62"/>
                <a:gd name="T10" fmla="*/ 15 w 48"/>
                <a:gd name="T11" fmla="*/ 0 h 62"/>
                <a:gd name="T12" fmla="*/ 31 w 48"/>
                <a:gd name="T13" fmla="*/ 19 h 62"/>
                <a:gd name="T14" fmla="*/ 43 w 48"/>
                <a:gd name="T15" fmla="*/ 23 h 62"/>
                <a:gd name="T16" fmla="*/ 46 w 48"/>
                <a:gd name="T17" fmla="*/ 31 h 62"/>
                <a:gd name="T18" fmla="*/ 41 w 48"/>
                <a:gd name="T19" fmla="*/ 37 h 62"/>
                <a:gd name="T20" fmla="*/ 48 w 48"/>
                <a:gd name="T21" fmla="*/ 47 h 62"/>
                <a:gd name="T22" fmla="*/ 42 w 48"/>
                <a:gd name="T23" fmla="*/ 54 h 62"/>
                <a:gd name="T24" fmla="*/ 42 w 48"/>
                <a:gd name="T25" fmla="*/ 58 h 62"/>
                <a:gd name="T26" fmla="*/ 30 w 48"/>
                <a:gd name="T27" fmla="*/ 58 h 62"/>
                <a:gd name="T28" fmla="*/ 21 w 48"/>
                <a:gd name="T29" fmla="*/ 62 h 62"/>
                <a:gd name="T30" fmla="*/ 14 w 48"/>
                <a:gd name="T31" fmla="*/ 57 h 62"/>
                <a:gd name="T32" fmla="*/ 10 w 48"/>
                <a:gd name="T33" fmla="*/ 54 h 62"/>
                <a:gd name="T34" fmla="*/ 10 w 48"/>
                <a:gd name="T35" fmla="*/ 50 h 62"/>
                <a:gd name="T36" fmla="*/ 14 w 48"/>
                <a:gd name="T37" fmla="*/ 52 h 62"/>
                <a:gd name="T38" fmla="*/ 15 w 48"/>
                <a:gd name="T39" fmla="*/ 50 h 62"/>
                <a:gd name="T40" fmla="*/ 2 w 48"/>
                <a:gd name="T41" fmla="*/ 40 h 62"/>
                <a:gd name="T42" fmla="*/ 2 w 48"/>
                <a:gd name="T43" fmla="*/ 38 h 62"/>
                <a:gd name="T44" fmla="*/ 6 w 48"/>
                <a:gd name="T45" fmla="*/ 37 h 62"/>
                <a:gd name="T46" fmla="*/ 3 w 48"/>
                <a:gd name="T47" fmla="*/ 32 h 62"/>
                <a:gd name="T48" fmla="*/ 6 w 48"/>
                <a:gd name="T49" fmla="*/ 32 h 62"/>
                <a:gd name="T50" fmla="*/ 6 w 48"/>
                <a:gd name="T51" fmla="*/ 31 h 62"/>
                <a:gd name="T52" fmla="*/ 1 w 48"/>
                <a:gd name="T53" fmla="*/ 26 h 62"/>
                <a:gd name="T54" fmla="*/ 6 w 48"/>
                <a:gd name="T55" fmla="*/ 18 h 62"/>
                <a:gd name="T56" fmla="*/ 1 w 48"/>
                <a:gd name="T57" fmla="*/ 17 h 6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8"/>
                <a:gd name="T88" fmla="*/ 0 h 62"/>
                <a:gd name="T89" fmla="*/ 48 w 48"/>
                <a:gd name="T90" fmla="*/ 62 h 6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8" h="62">
                  <a:moveTo>
                    <a:pt x="1" y="17"/>
                  </a:moveTo>
                  <a:lnTo>
                    <a:pt x="3" y="14"/>
                  </a:lnTo>
                  <a:lnTo>
                    <a:pt x="6" y="14"/>
                  </a:lnTo>
                  <a:lnTo>
                    <a:pt x="0" y="10"/>
                  </a:lnTo>
                  <a:lnTo>
                    <a:pt x="0" y="3"/>
                  </a:lnTo>
                  <a:lnTo>
                    <a:pt x="15" y="0"/>
                  </a:lnTo>
                  <a:lnTo>
                    <a:pt x="31" y="19"/>
                  </a:lnTo>
                  <a:lnTo>
                    <a:pt x="43" y="23"/>
                  </a:lnTo>
                  <a:lnTo>
                    <a:pt x="46" y="31"/>
                  </a:lnTo>
                  <a:lnTo>
                    <a:pt x="41" y="37"/>
                  </a:lnTo>
                  <a:lnTo>
                    <a:pt x="48" y="47"/>
                  </a:lnTo>
                  <a:lnTo>
                    <a:pt x="42" y="54"/>
                  </a:lnTo>
                  <a:lnTo>
                    <a:pt x="42" y="58"/>
                  </a:lnTo>
                  <a:lnTo>
                    <a:pt x="30" y="58"/>
                  </a:lnTo>
                  <a:lnTo>
                    <a:pt x="21" y="62"/>
                  </a:lnTo>
                  <a:lnTo>
                    <a:pt x="14" y="57"/>
                  </a:lnTo>
                  <a:lnTo>
                    <a:pt x="10" y="54"/>
                  </a:lnTo>
                  <a:lnTo>
                    <a:pt x="10" y="50"/>
                  </a:lnTo>
                  <a:lnTo>
                    <a:pt x="14" y="52"/>
                  </a:lnTo>
                  <a:lnTo>
                    <a:pt x="15" y="50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6" y="37"/>
                  </a:lnTo>
                  <a:lnTo>
                    <a:pt x="3" y="32"/>
                  </a:lnTo>
                  <a:lnTo>
                    <a:pt x="6" y="32"/>
                  </a:lnTo>
                  <a:lnTo>
                    <a:pt x="6" y="31"/>
                  </a:lnTo>
                  <a:lnTo>
                    <a:pt x="1" y="26"/>
                  </a:lnTo>
                  <a:lnTo>
                    <a:pt x="6" y="18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58" name="Freeform 223"/>
            <p:cNvSpPr>
              <a:spLocks/>
            </p:cNvSpPr>
            <p:nvPr/>
          </p:nvSpPr>
          <p:spPr bwMode="ltGray">
            <a:xfrm>
              <a:off x="1268476" y="4244473"/>
              <a:ext cx="57643" cy="47759"/>
            </a:xfrm>
            <a:custGeom>
              <a:avLst/>
              <a:gdLst>
                <a:gd name="T0" fmla="*/ 6 w 30"/>
                <a:gd name="T1" fmla="*/ 25 h 25"/>
                <a:gd name="T2" fmla="*/ 0 w 30"/>
                <a:gd name="T3" fmla="*/ 17 h 25"/>
                <a:gd name="T4" fmla="*/ 0 w 30"/>
                <a:gd name="T5" fmla="*/ 5 h 25"/>
                <a:gd name="T6" fmla="*/ 10 w 30"/>
                <a:gd name="T7" fmla="*/ 0 h 25"/>
                <a:gd name="T8" fmla="*/ 23 w 30"/>
                <a:gd name="T9" fmla="*/ 0 h 25"/>
                <a:gd name="T10" fmla="*/ 23 w 30"/>
                <a:gd name="T11" fmla="*/ 4 h 25"/>
                <a:gd name="T12" fmla="*/ 29 w 30"/>
                <a:gd name="T13" fmla="*/ 7 h 25"/>
                <a:gd name="T14" fmla="*/ 30 w 30"/>
                <a:gd name="T15" fmla="*/ 17 h 25"/>
                <a:gd name="T16" fmla="*/ 6 w 30"/>
                <a:gd name="T17" fmla="*/ 25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25"/>
                <a:gd name="T29" fmla="*/ 30 w 30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25">
                  <a:moveTo>
                    <a:pt x="6" y="25"/>
                  </a:moveTo>
                  <a:lnTo>
                    <a:pt x="0" y="17"/>
                  </a:lnTo>
                  <a:lnTo>
                    <a:pt x="0" y="5"/>
                  </a:lnTo>
                  <a:lnTo>
                    <a:pt x="10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29" y="7"/>
                  </a:lnTo>
                  <a:lnTo>
                    <a:pt x="30" y="17"/>
                  </a:lnTo>
                  <a:lnTo>
                    <a:pt x="6" y="2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59" name="Freeform 224"/>
            <p:cNvSpPr>
              <a:spLocks/>
            </p:cNvSpPr>
            <p:nvPr/>
          </p:nvSpPr>
          <p:spPr bwMode="ltGray">
            <a:xfrm>
              <a:off x="1095553" y="4964058"/>
              <a:ext cx="49955" cy="35023"/>
            </a:xfrm>
            <a:custGeom>
              <a:avLst/>
              <a:gdLst>
                <a:gd name="T0" fmla="*/ 0 w 28"/>
                <a:gd name="T1" fmla="*/ 0 h 19"/>
                <a:gd name="T2" fmla="*/ 14 w 28"/>
                <a:gd name="T3" fmla="*/ 19 h 19"/>
                <a:gd name="T4" fmla="*/ 25 w 28"/>
                <a:gd name="T5" fmla="*/ 14 h 19"/>
                <a:gd name="T6" fmla="*/ 28 w 28"/>
                <a:gd name="T7" fmla="*/ 9 h 19"/>
                <a:gd name="T8" fmla="*/ 14 w 28"/>
                <a:gd name="T9" fmla="*/ 8 h 19"/>
                <a:gd name="T10" fmla="*/ 9 w 28"/>
                <a:gd name="T11" fmla="*/ 0 h 19"/>
                <a:gd name="T12" fmla="*/ 0 w 28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"/>
                <a:gd name="T22" fmla="*/ 0 h 19"/>
                <a:gd name="T23" fmla="*/ 28 w 28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" h="19">
                  <a:moveTo>
                    <a:pt x="0" y="0"/>
                  </a:moveTo>
                  <a:lnTo>
                    <a:pt x="14" y="19"/>
                  </a:lnTo>
                  <a:lnTo>
                    <a:pt x="25" y="14"/>
                  </a:lnTo>
                  <a:lnTo>
                    <a:pt x="28" y="9"/>
                  </a:lnTo>
                  <a:lnTo>
                    <a:pt x="14" y="8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60" name="Freeform 225"/>
            <p:cNvSpPr>
              <a:spLocks/>
            </p:cNvSpPr>
            <p:nvPr/>
          </p:nvSpPr>
          <p:spPr bwMode="ltGray">
            <a:xfrm>
              <a:off x="1095553" y="4964058"/>
              <a:ext cx="49955" cy="35023"/>
            </a:xfrm>
            <a:custGeom>
              <a:avLst/>
              <a:gdLst>
                <a:gd name="T0" fmla="*/ 0 w 28"/>
                <a:gd name="T1" fmla="*/ 0 h 19"/>
                <a:gd name="T2" fmla="*/ 14 w 28"/>
                <a:gd name="T3" fmla="*/ 19 h 19"/>
                <a:gd name="T4" fmla="*/ 25 w 28"/>
                <a:gd name="T5" fmla="*/ 14 h 19"/>
                <a:gd name="T6" fmla="*/ 28 w 28"/>
                <a:gd name="T7" fmla="*/ 9 h 19"/>
                <a:gd name="T8" fmla="*/ 14 w 28"/>
                <a:gd name="T9" fmla="*/ 8 h 19"/>
                <a:gd name="T10" fmla="*/ 9 w 28"/>
                <a:gd name="T11" fmla="*/ 0 h 19"/>
                <a:gd name="T12" fmla="*/ 0 w 28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"/>
                <a:gd name="T22" fmla="*/ 0 h 19"/>
                <a:gd name="T23" fmla="*/ 28 w 28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" h="19">
                  <a:moveTo>
                    <a:pt x="0" y="0"/>
                  </a:moveTo>
                  <a:lnTo>
                    <a:pt x="14" y="19"/>
                  </a:lnTo>
                  <a:lnTo>
                    <a:pt x="25" y="14"/>
                  </a:lnTo>
                  <a:lnTo>
                    <a:pt x="28" y="9"/>
                  </a:lnTo>
                  <a:lnTo>
                    <a:pt x="14" y="8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61" name="Freeform 226"/>
            <p:cNvSpPr>
              <a:spLocks/>
            </p:cNvSpPr>
            <p:nvPr/>
          </p:nvSpPr>
          <p:spPr bwMode="ltGray">
            <a:xfrm>
              <a:off x="1545155" y="5269723"/>
              <a:ext cx="61484" cy="60495"/>
            </a:xfrm>
            <a:custGeom>
              <a:avLst/>
              <a:gdLst>
                <a:gd name="T0" fmla="*/ 0 w 32"/>
                <a:gd name="T1" fmla="*/ 25 h 33"/>
                <a:gd name="T2" fmla="*/ 1 w 32"/>
                <a:gd name="T3" fmla="*/ 33 h 33"/>
                <a:gd name="T4" fmla="*/ 6 w 32"/>
                <a:gd name="T5" fmla="*/ 29 h 33"/>
                <a:gd name="T6" fmla="*/ 22 w 32"/>
                <a:gd name="T7" fmla="*/ 30 h 33"/>
                <a:gd name="T8" fmla="*/ 26 w 32"/>
                <a:gd name="T9" fmla="*/ 26 h 33"/>
                <a:gd name="T10" fmla="*/ 18 w 32"/>
                <a:gd name="T11" fmla="*/ 25 h 33"/>
                <a:gd name="T12" fmla="*/ 32 w 32"/>
                <a:gd name="T13" fmla="*/ 7 h 33"/>
                <a:gd name="T14" fmla="*/ 29 w 32"/>
                <a:gd name="T15" fmla="*/ 2 h 33"/>
                <a:gd name="T16" fmla="*/ 16 w 32"/>
                <a:gd name="T17" fmla="*/ 0 h 33"/>
                <a:gd name="T18" fmla="*/ 1 w 32"/>
                <a:gd name="T19" fmla="*/ 4 h 33"/>
                <a:gd name="T20" fmla="*/ 0 w 32"/>
                <a:gd name="T21" fmla="*/ 25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33"/>
                <a:gd name="T35" fmla="*/ 32 w 32"/>
                <a:gd name="T36" fmla="*/ 33 h 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33">
                  <a:moveTo>
                    <a:pt x="0" y="25"/>
                  </a:moveTo>
                  <a:lnTo>
                    <a:pt x="1" y="33"/>
                  </a:lnTo>
                  <a:lnTo>
                    <a:pt x="6" y="29"/>
                  </a:lnTo>
                  <a:lnTo>
                    <a:pt x="22" y="30"/>
                  </a:lnTo>
                  <a:lnTo>
                    <a:pt x="26" y="26"/>
                  </a:lnTo>
                  <a:lnTo>
                    <a:pt x="18" y="25"/>
                  </a:lnTo>
                  <a:lnTo>
                    <a:pt x="32" y="7"/>
                  </a:lnTo>
                  <a:lnTo>
                    <a:pt x="29" y="2"/>
                  </a:lnTo>
                  <a:lnTo>
                    <a:pt x="16" y="0"/>
                  </a:lnTo>
                  <a:lnTo>
                    <a:pt x="1" y="4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62" name="Freeform 227"/>
            <p:cNvSpPr>
              <a:spLocks/>
            </p:cNvSpPr>
            <p:nvPr/>
          </p:nvSpPr>
          <p:spPr bwMode="ltGray">
            <a:xfrm>
              <a:off x="1598954" y="5483050"/>
              <a:ext cx="38428" cy="111441"/>
            </a:xfrm>
            <a:custGeom>
              <a:avLst/>
              <a:gdLst>
                <a:gd name="T0" fmla="*/ 0 w 20"/>
                <a:gd name="T1" fmla="*/ 30 h 58"/>
                <a:gd name="T2" fmla="*/ 5 w 20"/>
                <a:gd name="T3" fmla="*/ 44 h 58"/>
                <a:gd name="T4" fmla="*/ 20 w 20"/>
                <a:gd name="T5" fmla="*/ 58 h 58"/>
                <a:gd name="T6" fmla="*/ 8 w 20"/>
                <a:gd name="T7" fmla="*/ 4 h 58"/>
                <a:gd name="T8" fmla="*/ 0 w 20"/>
                <a:gd name="T9" fmla="*/ 0 h 58"/>
                <a:gd name="T10" fmla="*/ 0 w 20"/>
                <a:gd name="T11" fmla="*/ 4 h 58"/>
                <a:gd name="T12" fmla="*/ 5 w 20"/>
                <a:gd name="T13" fmla="*/ 24 h 58"/>
                <a:gd name="T14" fmla="*/ 0 w 20"/>
                <a:gd name="T15" fmla="*/ 3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"/>
                <a:gd name="T25" fmla="*/ 0 h 58"/>
                <a:gd name="T26" fmla="*/ 20 w 20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" h="58">
                  <a:moveTo>
                    <a:pt x="0" y="30"/>
                  </a:moveTo>
                  <a:lnTo>
                    <a:pt x="5" y="44"/>
                  </a:lnTo>
                  <a:lnTo>
                    <a:pt x="20" y="5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2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63" name="Freeform 228"/>
            <p:cNvSpPr>
              <a:spLocks/>
            </p:cNvSpPr>
            <p:nvPr/>
          </p:nvSpPr>
          <p:spPr bwMode="ltGray">
            <a:xfrm>
              <a:off x="1479829" y="5346139"/>
              <a:ext cx="46113" cy="117807"/>
            </a:xfrm>
            <a:custGeom>
              <a:avLst/>
              <a:gdLst>
                <a:gd name="T0" fmla="*/ 1 w 24"/>
                <a:gd name="T1" fmla="*/ 30 h 62"/>
                <a:gd name="T2" fmla="*/ 14 w 24"/>
                <a:gd name="T3" fmla="*/ 46 h 62"/>
                <a:gd name="T4" fmla="*/ 16 w 24"/>
                <a:gd name="T5" fmla="*/ 60 h 62"/>
                <a:gd name="T6" fmla="*/ 24 w 24"/>
                <a:gd name="T7" fmla="*/ 62 h 62"/>
                <a:gd name="T8" fmla="*/ 17 w 24"/>
                <a:gd name="T9" fmla="*/ 39 h 62"/>
                <a:gd name="T10" fmla="*/ 8 w 24"/>
                <a:gd name="T11" fmla="*/ 33 h 62"/>
                <a:gd name="T12" fmla="*/ 11 w 24"/>
                <a:gd name="T13" fmla="*/ 26 h 62"/>
                <a:gd name="T14" fmla="*/ 3 w 24"/>
                <a:gd name="T15" fmla="*/ 0 h 62"/>
                <a:gd name="T16" fmla="*/ 0 w 24"/>
                <a:gd name="T17" fmla="*/ 8 h 62"/>
                <a:gd name="T18" fmla="*/ 1 w 24"/>
                <a:gd name="T19" fmla="*/ 30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62"/>
                <a:gd name="T32" fmla="*/ 24 w 24"/>
                <a:gd name="T33" fmla="*/ 62 h 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62">
                  <a:moveTo>
                    <a:pt x="1" y="30"/>
                  </a:moveTo>
                  <a:lnTo>
                    <a:pt x="14" y="46"/>
                  </a:lnTo>
                  <a:lnTo>
                    <a:pt x="16" y="60"/>
                  </a:lnTo>
                  <a:lnTo>
                    <a:pt x="24" y="62"/>
                  </a:lnTo>
                  <a:lnTo>
                    <a:pt x="17" y="39"/>
                  </a:lnTo>
                  <a:lnTo>
                    <a:pt x="8" y="33"/>
                  </a:lnTo>
                  <a:lnTo>
                    <a:pt x="11" y="26"/>
                  </a:lnTo>
                  <a:lnTo>
                    <a:pt x="3" y="0"/>
                  </a:lnTo>
                  <a:lnTo>
                    <a:pt x="0" y="8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64" name="Freeform 229"/>
            <p:cNvSpPr>
              <a:spLocks/>
            </p:cNvSpPr>
            <p:nvPr/>
          </p:nvSpPr>
          <p:spPr bwMode="ltGray">
            <a:xfrm>
              <a:off x="1433716" y="4094823"/>
              <a:ext cx="353534" cy="191040"/>
            </a:xfrm>
            <a:custGeom>
              <a:avLst/>
              <a:gdLst>
                <a:gd name="T0" fmla="*/ 117 w 184"/>
                <a:gd name="T1" fmla="*/ 32 h 99"/>
                <a:gd name="T2" fmla="*/ 103 w 184"/>
                <a:gd name="T3" fmla="*/ 32 h 99"/>
                <a:gd name="T4" fmla="*/ 90 w 184"/>
                <a:gd name="T5" fmla="*/ 21 h 99"/>
                <a:gd name="T6" fmla="*/ 129 w 184"/>
                <a:gd name="T7" fmla="*/ 3 h 99"/>
                <a:gd name="T8" fmla="*/ 148 w 184"/>
                <a:gd name="T9" fmla="*/ 0 h 99"/>
                <a:gd name="T10" fmla="*/ 153 w 184"/>
                <a:gd name="T11" fmla="*/ 3 h 99"/>
                <a:gd name="T12" fmla="*/ 132 w 184"/>
                <a:gd name="T13" fmla="*/ 9 h 99"/>
                <a:gd name="T14" fmla="*/ 139 w 184"/>
                <a:gd name="T15" fmla="*/ 16 h 99"/>
                <a:gd name="T16" fmla="*/ 128 w 184"/>
                <a:gd name="T17" fmla="*/ 30 h 99"/>
                <a:gd name="T18" fmla="*/ 118 w 184"/>
                <a:gd name="T19" fmla="*/ 32 h 99"/>
                <a:gd name="T20" fmla="*/ 118 w 184"/>
                <a:gd name="T21" fmla="*/ 35 h 99"/>
                <a:gd name="T22" fmla="*/ 122 w 184"/>
                <a:gd name="T23" fmla="*/ 35 h 99"/>
                <a:gd name="T24" fmla="*/ 177 w 184"/>
                <a:gd name="T25" fmla="*/ 72 h 99"/>
                <a:gd name="T26" fmla="*/ 184 w 184"/>
                <a:gd name="T27" fmla="*/ 84 h 99"/>
                <a:gd name="T28" fmla="*/ 182 w 184"/>
                <a:gd name="T29" fmla="*/ 88 h 99"/>
                <a:gd name="T30" fmla="*/ 161 w 184"/>
                <a:gd name="T31" fmla="*/ 99 h 99"/>
                <a:gd name="T32" fmla="*/ 126 w 184"/>
                <a:gd name="T33" fmla="*/ 99 h 99"/>
                <a:gd name="T34" fmla="*/ 97 w 184"/>
                <a:gd name="T35" fmla="*/ 84 h 99"/>
                <a:gd name="T36" fmla="*/ 73 w 184"/>
                <a:gd name="T37" fmla="*/ 84 h 99"/>
                <a:gd name="T38" fmla="*/ 45 w 184"/>
                <a:gd name="T39" fmla="*/ 97 h 99"/>
                <a:gd name="T40" fmla="*/ 30 w 184"/>
                <a:gd name="T41" fmla="*/ 97 h 99"/>
                <a:gd name="T42" fmla="*/ 14 w 184"/>
                <a:gd name="T43" fmla="*/ 95 h 99"/>
                <a:gd name="T44" fmla="*/ 8 w 184"/>
                <a:gd name="T45" fmla="*/ 84 h 99"/>
                <a:gd name="T46" fmla="*/ 0 w 184"/>
                <a:gd name="T47" fmla="*/ 75 h 99"/>
                <a:gd name="T48" fmla="*/ 5 w 184"/>
                <a:gd name="T49" fmla="*/ 63 h 99"/>
                <a:gd name="T50" fmla="*/ 14 w 184"/>
                <a:gd name="T51" fmla="*/ 60 h 99"/>
                <a:gd name="T52" fmla="*/ 15 w 184"/>
                <a:gd name="T53" fmla="*/ 56 h 99"/>
                <a:gd name="T54" fmla="*/ 15 w 184"/>
                <a:gd name="T55" fmla="*/ 47 h 99"/>
                <a:gd name="T56" fmla="*/ 25 w 184"/>
                <a:gd name="T57" fmla="*/ 39 h 99"/>
                <a:gd name="T58" fmla="*/ 28 w 184"/>
                <a:gd name="T59" fmla="*/ 30 h 99"/>
                <a:gd name="T60" fmla="*/ 26 w 184"/>
                <a:gd name="T61" fmla="*/ 25 h 99"/>
                <a:gd name="T62" fmla="*/ 34 w 184"/>
                <a:gd name="T63" fmla="*/ 22 h 99"/>
                <a:gd name="T64" fmla="*/ 43 w 184"/>
                <a:gd name="T65" fmla="*/ 10 h 99"/>
                <a:gd name="T66" fmla="*/ 59 w 184"/>
                <a:gd name="T67" fmla="*/ 10 h 99"/>
                <a:gd name="T68" fmla="*/ 55 w 184"/>
                <a:gd name="T69" fmla="*/ 16 h 99"/>
                <a:gd name="T70" fmla="*/ 81 w 184"/>
                <a:gd name="T71" fmla="*/ 21 h 99"/>
                <a:gd name="T72" fmla="*/ 66 w 184"/>
                <a:gd name="T73" fmla="*/ 30 h 99"/>
                <a:gd name="T74" fmla="*/ 78 w 184"/>
                <a:gd name="T75" fmla="*/ 36 h 99"/>
                <a:gd name="T76" fmla="*/ 77 w 184"/>
                <a:gd name="T77" fmla="*/ 42 h 99"/>
                <a:gd name="T78" fmla="*/ 81 w 184"/>
                <a:gd name="T79" fmla="*/ 47 h 99"/>
                <a:gd name="T80" fmla="*/ 104 w 184"/>
                <a:gd name="T81" fmla="*/ 35 h 99"/>
                <a:gd name="T82" fmla="*/ 117 w 184"/>
                <a:gd name="T83" fmla="*/ 35 h 99"/>
                <a:gd name="T84" fmla="*/ 117 w 184"/>
                <a:gd name="T85" fmla="*/ 32 h 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84"/>
                <a:gd name="T130" fmla="*/ 0 h 99"/>
                <a:gd name="T131" fmla="*/ 184 w 184"/>
                <a:gd name="T132" fmla="*/ 99 h 9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84" h="99">
                  <a:moveTo>
                    <a:pt x="117" y="32"/>
                  </a:moveTo>
                  <a:lnTo>
                    <a:pt x="103" y="32"/>
                  </a:lnTo>
                  <a:lnTo>
                    <a:pt x="90" y="21"/>
                  </a:lnTo>
                  <a:lnTo>
                    <a:pt x="129" y="3"/>
                  </a:lnTo>
                  <a:lnTo>
                    <a:pt x="148" y="0"/>
                  </a:lnTo>
                  <a:lnTo>
                    <a:pt x="153" y="3"/>
                  </a:lnTo>
                  <a:lnTo>
                    <a:pt x="132" y="9"/>
                  </a:lnTo>
                  <a:lnTo>
                    <a:pt x="139" y="16"/>
                  </a:lnTo>
                  <a:lnTo>
                    <a:pt x="128" y="30"/>
                  </a:lnTo>
                  <a:lnTo>
                    <a:pt x="118" y="32"/>
                  </a:lnTo>
                  <a:lnTo>
                    <a:pt x="118" y="35"/>
                  </a:lnTo>
                  <a:lnTo>
                    <a:pt x="122" y="35"/>
                  </a:lnTo>
                  <a:lnTo>
                    <a:pt x="177" y="72"/>
                  </a:lnTo>
                  <a:lnTo>
                    <a:pt x="184" y="84"/>
                  </a:lnTo>
                  <a:lnTo>
                    <a:pt x="182" y="88"/>
                  </a:lnTo>
                  <a:lnTo>
                    <a:pt x="161" y="99"/>
                  </a:lnTo>
                  <a:lnTo>
                    <a:pt x="126" y="99"/>
                  </a:lnTo>
                  <a:lnTo>
                    <a:pt x="97" y="84"/>
                  </a:lnTo>
                  <a:lnTo>
                    <a:pt x="73" y="84"/>
                  </a:lnTo>
                  <a:lnTo>
                    <a:pt x="45" y="97"/>
                  </a:lnTo>
                  <a:lnTo>
                    <a:pt x="30" y="97"/>
                  </a:lnTo>
                  <a:lnTo>
                    <a:pt x="14" y="95"/>
                  </a:lnTo>
                  <a:lnTo>
                    <a:pt x="8" y="84"/>
                  </a:lnTo>
                  <a:lnTo>
                    <a:pt x="0" y="75"/>
                  </a:lnTo>
                  <a:lnTo>
                    <a:pt x="5" y="63"/>
                  </a:lnTo>
                  <a:lnTo>
                    <a:pt x="14" y="60"/>
                  </a:lnTo>
                  <a:lnTo>
                    <a:pt x="15" y="56"/>
                  </a:lnTo>
                  <a:lnTo>
                    <a:pt x="15" y="47"/>
                  </a:lnTo>
                  <a:lnTo>
                    <a:pt x="25" y="39"/>
                  </a:lnTo>
                  <a:lnTo>
                    <a:pt x="28" y="30"/>
                  </a:lnTo>
                  <a:lnTo>
                    <a:pt x="26" y="25"/>
                  </a:lnTo>
                  <a:lnTo>
                    <a:pt x="34" y="22"/>
                  </a:lnTo>
                  <a:lnTo>
                    <a:pt x="43" y="10"/>
                  </a:lnTo>
                  <a:lnTo>
                    <a:pt x="59" y="10"/>
                  </a:lnTo>
                  <a:lnTo>
                    <a:pt x="55" y="16"/>
                  </a:lnTo>
                  <a:lnTo>
                    <a:pt x="81" y="21"/>
                  </a:lnTo>
                  <a:lnTo>
                    <a:pt x="66" y="30"/>
                  </a:lnTo>
                  <a:lnTo>
                    <a:pt x="78" y="36"/>
                  </a:lnTo>
                  <a:lnTo>
                    <a:pt x="77" y="42"/>
                  </a:lnTo>
                  <a:lnTo>
                    <a:pt x="81" y="47"/>
                  </a:lnTo>
                  <a:lnTo>
                    <a:pt x="104" y="35"/>
                  </a:lnTo>
                  <a:lnTo>
                    <a:pt x="117" y="35"/>
                  </a:lnTo>
                  <a:lnTo>
                    <a:pt x="117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65" name="Freeform 230"/>
            <p:cNvSpPr>
              <a:spLocks/>
            </p:cNvSpPr>
            <p:nvPr/>
          </p:nvSpPr>
          <p:spPr bwMode="ltGray">
            <a:xfrm>
              <a:off x="3293613" y="3789159"/>
              <a:ext cx="153710" cy="165568"/>
            </a:xfrm>
            <a:custGeom>
              <a:avLst/>
              <a:gdLst>
                <a:gd name="T0" fmla="*/ 0 w 80"/>
                <a:gd name="T1" fmla="*/ 83 h 87"/>
                <a:gd name="T2" fmla="*/ 10 w 80"/>
                <a:gd name="T3" fmla="*/ 87 h 87"/>
                <a:gd name="T4" fmla="*/ 28 w 80"/>
                <a:gd name="T5" fmla="*/ 81 h 87"/>
                <a:gd name="T6" fmla="*/ 32 w 80"/>
                <a:gd name="T7" fmla="*/ 71 h 87"/>
                <a:gd name="T8" fmla="*/ 54 w 80"/>
                <a:gd name="T9" fmla="*/ 62 h 87"/>
                <a:gd name="T10" fmla="*/ 72 w 80"/>
                <a:gd name="T11" fmla="*/ 36 h 87"/>
                <a:gd name="T12" fmla="*/ 80 w 80"/>
                <a:gd name="T13" fmla="*/ 4 h 87"/>
                <a:gd name="T14" fmla="*/ 73 w 80"/>
                <a:gd name="T15" fmla="*/ 0 h 87"/>
                <a:gd name="T16" fmla="*/ 56 w 80"/>
                <a:gd name="T17" fmla="*/ 37 h 87"/>
                <a:gd name="T18" fmla="*/ 20 w 80"/>
                <a:gd name="T19" fmla="*/ 76 h 87"/>
                <a:gd name="T20" fmla="*/ 0 w 80"/>
                <a:gd name="T21" fmla="*/ 83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87"/>
                <a:gd name="T35" fmla="*/ 80 w 80"/>
                <a:gd name="T36" fmla="*/ 87 h 8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87">
                  <a:moveTo>
                    <a:pt x="0" y="83"/>
                  </a:moveTo>
                  <a:lnTo>
                    <a:pt x="10" y="87"/>
                  </a:lnTo>
                  <a:lnTo>
                    <a:pt x="28" y="81"/>
                  </a:lnTo>
                  <a:lnTo>
                    <a:pt x="32" y="71"/>
                  </a:lnTo>
                  <a:lnTo>
                    <a:pt x="54" y="62"/>
                  </a:lnTo>
                  <a:lnTo>
                    <a:pt x="72" y="36"/>
                  </a:lnTo>
                  <a:lnTo>
                    <a:pt x="80" y="4"/>
                  </a:lnTo>
                  <a:lnTo>
                    <a:pt x="73" y="0"/>
                  </a:lnTo>
                  <a:lnTo>
                    <a:pt x="56" y="37"/>
                  </a:lnTo>
                  <a:lnTo>
                    <a:pt x="20" y="76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66" name="Freeform 231"/>
            <p:cNvSpPr>
              <a:spLocks/>
            </p:cNvSpPr>
            <p:nvPr/>
          </p:nvSpPr>
          <p:spPr bwMode="ltGray">
            <a:xfrm>
              <a:off x="3293613" y="3789159"/>
              <a:ext cx="153710" cy="165568"/>
            </a:xfrm>
            <a:custGeom>
              <a:avLst/>
              <a:gdLst>
                <a:gd name="T0" fmla="*/ 0 w 80"/>
                <a:gd name="T1" fmla="*/ 83 h 87"/>
                <a:gd name="T2" fmla="*/ 10 w 80"/>
                <a:gd name="T3" fmla="*/ 87 h 87"/>
                <a:gd name="T4" fmla="*/ 28 w 80"/>
                <a:gd name="T5" fmla="*/ 81 h 87"/>
                <a:gd name="T6" fmla="*/ 32 w 80"/>
                <a:gd name="T7" fmla="*/ 71 h 87"/>
                <a:gd name="T8" fmla="*/ 54 w 80"/>
                <a:gd name="T9" fmla="*/ 62 h 87"/>
                <a:gd name="T10" fmla="*/ 72 w 80"/>
                <a:gd name="T11" fmla="*/ 36 h 87"/>
                <a:gd name="T12" fmla="*/ 80 w 80"/>
                <a:gd name="T13" fmla="*/ 4 h 87"/>
                <a:gd name="T14" fmla="*/ 73 w 80"/>
                <a:gd name="T15" fmla="*/ 0 h 87"/>
                <a:gd name="T16" fmla="*/ 56 w 80"/>
                <a:gd name="T17" fmla="*/ 37 h 87"/>
                <a:gd name="T18" fmla="*/ 20 w 80"/>
                <a:gd name="T19" fmla="*/ 76 h 87"/>
                <a:gd name="T20" fmla="*/ 0 w 80"/>
                <a:gd name="T21" fmla="*/ 83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87"/>
                <a:gd name="T35" fmla="*/ 80 w 80"/>
                <a:gd name="T36" fmla="*/ 87 h 8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87">
                  <a:moveTo>
                    <a:pt x="0" y="83"/>
                  </a:moveTo>
                  <a:lnTo>
                    <a:pt x="10" y="87"/>
                  </a:lnTo>
                  <a:lnTo>
                    <a:pt x="28" y="81"/>
                  </a:lnTo>
                  <a:lnTo>
                    <a:pt x="32" y="71"/>
                  </a:lnTo>
                  <a:lnTo>
                    <a:pt x="54" y="62"/>
                  </a:lnTo>
                  <a:lnTo>
                    <a:pt x="72" y="36"/>
                  </a:lnTo>
                  <a:lnTo>
                    <a:pt x="80" y="4"/>
                  </a:lnTo>
                  <a:lnTo>
                    <a:pt x="73" y="0"/>
                  </a:lnTo>
                  <a:lnTo>
                    <a:pt x="56" y="37"/>
                  </a:lnTo>
                  <a:lnTo>
                    <a:pt x="20" y="76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67" name="Freeform 232"/>
            <p:cNvSpPr>
              <a:spLocks/>
            </p:cNvSpPr>
            <p:nvPr/>
          </p:nvSpPr>
          <p:spPr bwMode="ltGray">
            <a:xfrm>
              <a:off x="2186897" y="4110744"/>
              <a:ext cx="84541" cy="101888"/>
            </a:xfrm>
            <a:custGeom>
              <a:avLst/>
              <a:gdLst>
                <a:gd name="T0" fmla="*/ 0 w 45"/>
                <a:gd name="T1" fmla="*/ 28 h 54"/>
                <a:gd name="T2" fmla="*/ 2 w 45"/>
                <a:gd name="T3" fmla="*/ 50 h 54"/>
                <a:gd name="T4" fmla="*/ 21 w 45"/>
                <a:gd name="T5" fmla="*/ 54 h 54"/>
                <a:gd name="T6" fmla="*/ 29 w 45"/>
                <a:gd name="T7" fmla="*/ 50 h 54"/>
                <a:gd name="T8" fmla="*/ 36 w 45"/>
                <a:gd name="T9" fmla="*/ 42 h 54"/>
                <a:gd name="T10" fmla="*/ 36 w 45"/>
                <a:gd name="T11" fmla="*/ 34 h 54"/>
                <a:gd name="T12" fmla="*/ 45 w 45"/>
                <a:gd name="T13" fmla="*/ 28 h 54"/>
                <a:gd name="T14" fmla="*/ 34 w 45"/>
                <a:gd name="T15" fmla="*/ 16 h 54"/>
                <a:gd name="T16" fmla="*/ 43 w 45"/>
                <a:gd name="T17" fmla="*/ 0 h 54"/>
                <a:gd name="T18" fmla="*/ 23 w 45"/>
                <a:gd name="T19" fmla="*/ 5 h 54"/>
                <a:gd name="T20" fmla="*/ 23 w 45"/>
                <a:gd name="T21" fmla="*/ 8 h 54"/>
                <a:gd name="T22" fmla="*/ 19 w 45"/>
                <a:gd name="T23" fmla="*/ 6 h 54"/>
                <a:gd name="T24" fmla="*/ 16 w 45"/>
                <a:gd name="T25" fmla="*/ 13 h 54"/>
                <a:gd name="T26" fmla="*/ 5 w 45"/>
                <a:gd name="T27" fmla="*/ 15 h 54"/>
                <a:gd name="T28" fmla="*/ 0 w 45"/>
                <a:gd name="T29" fmla="*/ 28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5"/>
                <a:gd name="T46" fmla="*/ 0 h 54"/>
                <a:gd name="T47" fmla="*/ 45 w 45"/>
                <a:gd name="T48" fmla="*/ 54 h 5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5" h="54">
                  <a:moveTo>
                    <a:pt x="0" y="28"/>
                  </a:moveTo>
                  <a:lnTo>
                    <a:pt x="2" y="50"/>
                  </a:lnTo>
                  <a:lnTo>
                    <a:pt x="21" y="54"/>
                  </a:lnTo>
                  <a:lnTo>
                    <a:pt x="29" y="50"/>
                  </a:lnTo>
                  <a:lnTo>
                    <a:pt x="36" y="42"/>
                  </a:lnTo>
                  <a:lnTo>
                    <a:pt x="36" y="34"/>
                  </a:lnTo>
                  <a:lnTo>
                    <a:pt x="45" y="28"/>
                  </a:lnTo>
                  <a:lnTo>
                    <a:pt x="34" y="16"/>
                  </a:lnTo>
                  <a:lnTo>
                    <a:pt x="43" y="0"/>
                  </a:lnTo>
                  <a:lnTo>
                    <a:pt x="23" y="5"/>
                  </a:lnTo>
                  <a:lnTo>
                    <a:pt x="23" y="8"/>
                  </a:lnTo>
                  <a:lnTo>
                    <a:pt x="19" y="6"/>
                  </a:lnTo>
                  <a:lnTo>
                    <a:pt x="16" y="13"/>
                  </a:lnTo>
                  <a:lnTo>
                    <a:pt x="5" y="15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68" name="Freeform 233"/>
            <p:cNvSpPr>
              <a:spLocks/>
            </p:cNvSpPr>
            <p:nvPr/>
          </p:nvSpPr>
          <p:spPr bwMode="ltGray">
            <a:xfrm>
              <a:off x="2186897" y="4110744"/>
              <a:ext cx="84541" cy="101888"/>
            </a:xfrm>
            <a:custGeom>
              <a:avLst/>
              <a:gdLst>
                <a:gd name="T0" fmla="*/ 0 w 45"/>
                <a:gd name="T1" fmla="*/ 28 h 54"/>
                <a:gd name="T2" fmla="*/ 2 w 45"/>
                <a:gd name="T3" fmla="*/ 50 h 54"/>
                <a:gd name="T4" fmla="*/ 21 w 45"/>
                <a:gd name="T5" fmla="*/ 54 h 54"/>
                <a:gd name="T6" fmla="*/ 29 w 45"/>
                <a:gd name="T7" fmla="*/ 50 h 54"/>
                <a:gd name="T8" fmla="*/ 36 w 45"/>
                <a:gd name="T9" fmla="*/ 42 h 54"/>
                <a:gd name="T10" fmla="*/ 36 w 45"/>
                <a:gd name="T11" fmla="*/ 34 h 54"/>
                <a:gd name="T12" fmla="*/ 45 w 45"/>
                <a:gd name="T13" fmla="*/ 28 h 54"/>
                <a:gd name="T14" fmla="*/ 34 w 45"/>
                <a:gd name="T15" fmla="*/ 16 h 54"/>
                <a:gd name="T16" fmla="*/ 43 w 45"/>
                <a:gd name="T17" fmla="*/ 0 h 54"/>
                <a:gd name="T18" fmla="*/ 23 w 45"/>
                <a:gd name="T19" fmla="*/ 5 h 54"/>
                <a:gd name="T20" fmla="*/ 23 w 45"/>
                <a:gd name="T21" fmla="*/ 8 h 54"/>
                <a:gd name="T22" fmla="*/ 19 w 45"/>
                <a:gd name="T23" fmla="*/ 6 h 54"/>
                <a:gd name="T24" fmla="*/ 16 w 45"/>
                <a:gd name="T25" fmla="*/ 13 h 54"/>
                <a:gd name="T26" fmla="*/ 5 w 45"/>
                <a:gd name="T27" fmla="*/ 15 h 54"/>
                <a:gd name="T28" fmla="*/ 0 w 45"/>
                <a:gd name="T29" fmla="*/ 28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5"/>
                <a:gd name="T46" fmla="*/ 0 h 54"/>
                <a:gd name="T47" fmla="*/ 45 w 45"/>
                <a:gd name="T48" fmla="*/ 54 h 5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5" h="54">
                  <a:moveTo>
                    <a:pt x="0" y="28"/>
                  </a:moveTo>
                  <a:lnTo>
                    <a:pt x="2" y="50"/>
                  </a:lnTo>
                  <a:lnTo>
                    <a:pt x="21" y="54"/>
                  </a:lnTo>
                  <a:lnTo>
                    <a:pt x="29" y="50"/>
                  </a:lnTo>
                  <a:lnTo>
                    <a:pt x="36" y="42"/>
                  </a:lnTo>
                  <a:lnTo>
                    <a:pt x="36" y="34"/>
                  </a:lnTo>
                  <a:lnTo>
                    <a:pt x="45" y="28"/>
                  </a:lnTo>
                  <a:lnTo>
                    <a:pt x="34" y="16"/>
                  </a:lnTo>
                  <a:lnTo>
                    <a:pt x="43" y="0"/>
                  </a:lnTo>
                  <a:lnTo>
                    <a:pt x="23" y="5"/>
                  </a:lnTo>
                  <a:lnTo>
                    <a:pt x="23" y="8"/>
                  </a:lnTo>
                  <a:lnTo>
                    <a:pt x="19" y="6"/>
                  </a:lnTo>
                  <a:lnTo>
                    <a:pt x="16" y="13"/>
                  </a:lnTo>
                  <a:lnTo>
                    <a:pt x="5" y="15"/>
                  </a:lnTo>
                  <a:lnTo>
                    <a:pt x="0" y="28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69" name="Freeform 234"/>
            <p:cNvSpPr>
              <a:spLocks/>
            </p:cNvSpPr>
            <p:nvPr/>
          </p:nvSpPr>
          <p:spPr bwMode="ltGray">
            <a:xfrm>
              <a:off x="3927667" y="4492825"/>
              <a:ext cx="49957" cy="66863"/>
            </a:xfrm>
            <a:custGeom>
              <a:avLst/>
              <a:gdLst>
                <a:gd name="T0" fmla="*/ 0 w 28"/>
                <a:gd name="T1" fmla="*/ 5 h 35"/>
                <a:gd name="T2" fmla="*/ 2 w 28"/>
                <a:gd name="T3" fmla="*/ 13 h 35"/>
                <a:gd name="T4" fmla="*/ 6 w 28"/>
                <a:gd name="T5" fmla="*/ 13 h 35"/>
                <a:gd name="T6" fmla="*/ 7 w 28"/>
                <a:gd name="T7" fmla="*/ 8 h 35"/>
                <a:gd name="T8" fmla="*/ 11 w 28"/>
                <a:gd name="T9" fmla="*/ 13 h 35"/>
                <a:gd name="T10" fmla="*/ 6 w 28"/>
                <a:gd name="T11" fmla="*/ 32 h 35"/>
                <a:gd name="T12" fmla="*/ 14 w 28"/>
                <a:gd name="T13" fmla="*/ 35 h 35"/>
                <a:gd name="T14" fmla="*/ 21 w 28"/>
                <a:gd name="T15" fmla="*/ 31 h 35"/>
                <a:gd name="T16" fmla="*/ 28 w 28"/>
                <a:gd name="T17" fmla="*/ 11 h 35"/>
                <a:gd name="T18" fmla="*/ 24 w 28"/>
                <a:gd name="T19" fmla="*/ 1 h 35"/>
                <a:gd name="T20" fmla="*/ 10 w 28"/>
                <a:gd name="T21" fmla="*/ 0 h 35"/>
                <a:gd name="T22" fmla="*/ 0 w 28"/>
                <a:gd name="T23" fmla="*/ 5 h 3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8"/>
                <a:gd name="T37" fmla="*/ 0 h 35"/>
                <a:gd name="T38" fmla="*/ 28 w 28"/>
                <a:gd name="T39" fmla="*/ 35 h 3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8" h="35">
                  <a:moveTo>
                    <a:pt x="0" y="5"/>
                  </a:moveTo>
                  <a:lnTo>
                    <a:pt x="2" y="13"/>
                  </a:lnTo>
                  <a:lnTo>
                    <a:pt x="6" y="13"/>
                  </a:lnTo>
                  <a:lnTo>
                    <a:pt x="7" y="8"/>
                  </a:lnTo>
                  <a:lnTo>
                    <a:pt x="11" y="13"/>
                  </a:lnTo>
                  <a:lnTo>
                    <a:pt x="6" y="32"/>
                  </a:lnTo>
                  <a:lnTo>
                    <a:pt x="14" y="35"/>
                  </a:lnTo>
                  <a:lnTo>
                    <a:pt x="21" y="31"/>
                  </a:lnTo>
                  <a:lnTo>
                    <a:pt x="28" y="11"/>
                  </a:lnTo>
                  <a:lnTo>
                    <a:pt x="24" y="1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70" name="Freeform 235"/>
            <p:cNvSpPr>
              <a:spLocks/>
            </p:cNvSpPr>
            <p:nvPr/>
          </p:nvSpPr>
          <p:spPr bwMode="ltGray">
            <a:xfrm>
              <a:off x="3985310" y="4473721"/>
              <a:ext cx="65326" cy="38208"/>
            </a:xfrm>
            <a:custGeom>
              <a:avLst/>
              <a:gdLst>
                <a:gd name="T0" fmla="*/ 0 w 32"/>
                <a:gd name="T1" fmla="*/ 10 h 21"/>
                <a:gd name="T2" fmla="*/ 2 w 32"/>
                <a:gd name="T3" fmla="*/ 18 h 21"/>
                <a:gd name="T4" fmla="*/ 10 w 32"/>
                <a:gd name="T5" fmla="*/ 21 h 21"/>
                <a:gd name="T6" fmla="*/ 14 w 32"/>
                <a:gd name="T7" fmla="*/ 12 h 21"/>
                <a:gd name="T8" fmla="*/ 21 w 32"/>
                <a:gd name="T9" fmla="*/ 10 h 21"/>
                <a:gd name="T10" fmla="*/ 24 w 32"/>
                <a:gd name="T11" fmla="*/ 13 h 21"/>
                <a:gd name="T12" fmla="*/ 32 w 32"/>
                <a:gd name="T13" fmla="*/ 6 h 21"/>
                <a:gd name="T14" fmla="*/ 31 w 32"/>
                <a:gd name="T15" fmla="*/ 0 h 21"/>
                <a:gd name="T16" fmla="*/ 17 w 32"/>
                <a:gd name="T17" fmla="*/ 0 h 21"/>
                <a:gd name="T18" fmla="*/ 0 w 32"/>
                <a:gd name="T19" fmla="*/ 1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21"/>
                <a:gd name="T32" fmla="*/ 32 w 32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21">
                  <a:moveTo>
                    <a:pt x="0" y="10"/>
                  </a:moveTo>
                  <a:lnTo>
                    <a:pt x="2" y="18"/>
                  </a:lnTo>
                  <a:lnTo>
                    <a:pt x="10" y="21"/>
                  </a:lnTo>
                  <a:lnTo>
                    <a:pt x="14" y="12"/>
                  </a:lnTo>
                  <a:lnTo>
                    <a:pt x="21" y="10"/>
                  </a:lnTo>
                  <a:lnTo>
                    <a:pt x="24" y="13"/>
                  </a:lnTo>
                  <a:lnTo>
                    <a:pt x="32" y="6"/>
                  </a:lnTo>
                  <a:lnTo>
                    <a:pt x="31" y="0"/>
                  </a:lnTo>
                  <a:lnTo>
                    <a:pt x="17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71" name="Freeform 236"/>
            <p:cNvSpPr>
              <a:spLocks/>
            </p:cNvSpPr>
            <p:nvPr/>
          </p:nvSpPr>
          <p:spPr bwMode="ltGray">
            <a:xfrm>
              <a:off x="3954568" y="4273128"/>
              <a:ext cx="261308" cy="222880"/>
            </a:xfrm>
            <a:custGeom>
              <a:avLst/>
              <a:gdLst>
                <a:gd name="T0" fmla="*/ 0 w 137"/>
                <a:gd name="T1" fmla="*/ 103 h 116"/>
                <a:gd name="T2" fmla="*/ 0 w 137"/>
                <a:gd name="T3" fmla="*/ 109 h 116"/>
                <a:gd name="T4" fmla="*/ 13 w 137"/>
                <a:gd name="T5" fmla="*/ 109 h 116"/>
                <a:gd name="T6" fmla="*/ 17 w 137"/>
                <a:gd name="T7" fmla="*/ 104 h 116"/>
                <a:gd name="T8" fmla="*/ 44 w 137"/>
                <a:gd name="T9" fmla="*/ 96 h 116"/>
                <a:gd name="T10" fmla="*/ 56 w 137"/>
                <a:gd name="T11" fmla="*/ 99 h 116"/>
                <a:gd name="T12" fmla="*/ 53 w 137"/>
                <a:gd name="T13" fmla="*/ 109 h 116"/>
                <a:gd name="T14" fmla="*/ 60 w 137"/>
                <a:gd name="T15" fmla="*/ 116 h 116"/>
                <a:gd name="T16" fmla="*/ 72 w 137"/>
                <a:gd name="T17" fmla="*/ 103 h 116"/>
                <a:gd name="T18" fmla="*/ 70 w 137"/>
                <a:gd name="T19" fmla="*/ 99 h 116"/>
                <a:gd name="T20" fmla="*/ 72 w 137"/>
                <a:gd name="T21" fmla="*/ 95 h 116"/>
                <a:gd name="T22" fmla="*/ 78 w 137"/>
                <a:gd name="T23" fmla="*/ 100 h 116"/>
                <a:gd name="T24" fmla="*/ 89 w 137"/>
                <a:gd name="T25" fmla="*/ 100 h 116"/>
                <a:gd name="T26" fmla="*/ 97 w 137"/>
                <a:gd name="T27" fmla="*/ 94 h 116"/>
                <a:gd name="T28" fmla="*/ 99 w 137"/>
                <a:gd name="T29" fmla="*/ 100 h 116"/>
                <a:gd name="T30" fmla="*/ 103 w 137"/>
                <a:gd name="T31" fmla="*/ 90 h 116"/>
                <a:gd name="T32" fmla="*/ 113 w 137"/>
                <a:gd name="T33" fmla="*/ 87 h 116"/>
                <a:gd name="T34" fmla="*/ 111 w 137"/>
                <a:gd name="T35" fmla="*/ 95 h 116"/>
                <a:gd name="T36" fmla="*/ 119 w 137"/>
                <a:gd name="T37" fmla="*/ 93 h 116"/>
                <a:gd name="T38" fmla="*/ 123 w 137"/>
                <a:gd name="T39" fmla="*/ 85 h 116"/>
                <a:gd name="T40" fmla="*/ 126 w 137"/>
                <a:gd name="T41" fmla="*/ 51 h 116"/>
                <a:gd name="T42" fmla="*/ 134 w 137"/>
                <a:gd name="T43" fmla="*/ 48 h 116"/>
                <a:gd name="T44" fmla="*/ 137 w 137"/>
                <a:gd name="T45" fmla="*/ 36 h 116"/>
                <a:gd name="T46" fmla="*/ 133 w 137"/>
                <a:gd name="T47" fmla="*/ 4 h 116"/>
                <a:gd name="T48" fmla="*/ 125 w 137"/>
                <a:gd name="T49" fmla="*/ 0 h 116"/>
                <a:gd name="T50" fmla="*/ 128 w 137"/>
                <a:gd name="T51" fmla="*/ 8 h 116"/>
                <a:gd name="T52" fmla="*/ 119 w 137"/>
                <a:gd name="T53" fmla="*/ 5 h 116"/>
                <a:gd name="T54" fmla="*/ 113 w 137"/>
                <a:gd name="T55" fmla="*/ 38 h 116"/>
                <a:gd name="T56" fmla="*/ 97 w 137"/>
                <a:gd name="T57" fmla="*/ 59 h 116"/>
                <a:gd name="T58" fmla="*/ 77 w 137"/>
                <a:gd name="T59" fmla="*/ 70 h 116"/>
                <a:gd name="T60" fmla="*/ 78 w 137"/>
                <a:gd name="T61" fmla="*/ 59 h 116"/>
                <a:gd name="T62" fmla="*/ 72 w 137"/>
                <a:gd name="T63" fmla="*/ 63 h 116"/>
                <a:gd name="T64" fmla="*/ 60 w 137"/>
                <a:gd name="T65" fmla="*/ 87 h 116"/>
                <a:gd name="T66" fmla="*/ 54 w 137"/>
                <a:gd name="T67" fmla="*/ 85 h 116"/>
                <a:gd name="T68" fmla="*/ 23 w 137"/>
                <a:gd name="T69" fmla="*/ 87 h 116"/>
                <a:gd name="T70" fmla="*/ 0 w 137"/>
                <a:gd name="T71" fmla="*/ 103 h 1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7"/>
                <a:gd name="T109" fmla="*/ 0 h 116"/>
                <a:gd name="T110" fmla="*/ 137 w 137"/>
                <a:gd name="T111" fmla="*/ 116 h 11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7" h="116">
                  <a:moveTo>
                    <a:pt x="0" y="103"/>
                  </a:moveTo>
                  <a:lnTo>
                    <a:pt x="0" y="109"/>
                  </a:lnTo>
                  <a:lnTo>
                    <a:pt x="13" y="109"/>
                  </a:lnTo>
                  <a:lnTo>
                    <a:pt x="17" y="104"/>
                  </a:lnTo>
                  <a:lnTo>
                    <a:pt x="44" y="96"/>
                  </a:lnTo>
                  <a:lnTo>
                    <a:pt x="56" y="99"/>
                  </a:lnTo>
                  <a:lnTo>
                    <a:pt x="53" y="109"/>
                  </a:lnTo>
                  <a:lnTo>
                    <a:pt x="60" y="116"/>
                  </a:lnTo>
                  <a:lnTo>
                    <a:pt x="72" y="103"/>
                  </a:lnTo>
                  <a:lnTo>
                    <a:pt x="70" y="99"/>
                  </a:lnTo>
                  <a:lnTo>
                    <a:pt x="72" y="95"/>
                  </a:lnTo>
                  <a:lnTo>
                    <a:pt x="78" y="100"/>
                  </a:lnTo>
                  <a:lnTo>
                    <a:pt x="89" y="100"/>
                  </a:lnTo>
                  <a:lnTo>
                    <a:pt x="97" y="94"/>
                  </a:lnTo>
                  <a:lnTo>
                    <a:pt x="99" y="100"/>
                  </a:lnTo>
                  <a:lnTo>
                    <a:pt x="103" y="90"/>
                  </a:lnTo>
                  <a:lnTo>
                    <a:pt x="113" y="87"/>
                  </a:lnTo>
                  <a:lnTo>
                    <a:pt x="111" y="95"/>
                  </a:lnTo>
                  <a:lnTo>
                    <a:pt x="119" y="93"/>
                  </a:lnTo>
                  <a:lnTo>
                    <a:pt x="123" y="85"/>
                  </a:lnTo>
                  <a:lnTo>
                    <a:pt x="126" y="51"/>
                  </a:lnTo>
                  <a:lnTo>
                    <a:pt x="134" y="48"/>
                  </a:lnTo>
                  <a:lnTo>
                    <a:pt x="137" y="36"/>
                  </a:lnTo>
                  <a:lnTo>
                    <a:pt x="133" y="4"/>
                  </a:lnTo>
                  <a:lnTo>
                    <a:pt x="125" y="0"/>
                  </a:lnTo>
                  <a:lnTo>
                    <a:pt x="128" y="8"/>
                  </a:lnTo>
                  <a:lnTo>
                    <a:pt x="119" y="5"/>
                  </a:lnTo>
                  <a:lnTo>
                    <a:pt x="113" y="38"/>
                  </a:lnTo>
                  <a:lnTo>
                    <a:pt x="97" y="59"/>
                  </a:lnTo>
                  <a:lnTo>
                    <a:pt x="77" y="70"/>
                  </a:lnTo>
                  <a:lnTo>
                    <a:pt x="78" y="59"/>
                  </a:lnTo>
                  <a:lnTo>
                    <a:pt x="72" y="63"/>
                  </a:lnTo>
                  <a:lnTo>
                    <a:pt x="60" y="87"/>
                  </a:lnTo>
                  <a:lnTo>
                    <a:pt x="54" y="85"/>
                  </a:lnTo>
                  <a:lnTo>
                    <a:pt x="23" y="87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72" name="Freeform 237"/>
            <p:cNvSpPr>
              <a:spLocks/>
            </p:cNvSpPr>
            <p:nvPr/>
          </p:nvSpPr>
          <p:spPr bwMode="ltGray">
            <a:xfrm>
              <a:off x="4173604" y="4152136"/>
              <a:ext cx="146025" cy="127360"/>
            </a:xfrm>
            <a:custGeom>
              <a:avLst/>
              <a:gdLst>
                <a:gd name="T0" fmla="*/ 0 w 75"/>
                <a:gd name="T1" fmla="*/ 47 h 66"/>
                <a:gd name="T2" fmla="*/ 0 w 75"/>
                <a:gd name="T3" fmla="*/ 66 h 66"/>
                <a:gd name="T4" fmla="*/ 14 w 75"/>
                <a:gd name="T5" fmla="*/ 60 h 66"/>
                <a:gd name="T6" fmla="*/ 5 w 75"/>
                <a:gd name="T7" fmla="*/ 53 h 66"/>
                <a:gd name="T8" fmla="*/ 6 w 75"/>
                <a:gd name="T9" fmla="*/ 49 h 66"/>
                <a:gd name="T10" fmla="*/ 14 w 75"/>
                <a:gd name="T11" fmla="*/ 53 h 66"/>
                <a:gd name="T12" fmla="*/ 24 w 75"/>
                <a:gd name="T13" fmla="*/ 47 h 66"/>
                <a:gd name="T14" fmla="*/ 43 w 75"/>
                <a:gd name="T15" fmla="*/ 57 h 66"/>
                <a:gd name="T16" fmla="*/ 53 w 75"/>
                <a:gd name="T17" fmla="*/ 41 h 66"/>
                <a:gd name="T18" fmla="*/ 60 w 75"/>
                <a:gd name="T19" fmla="*/ 42 h 66"/>
                <a:gd name="T20" fmla="*/ 75 w 75"/>
                <a:gd name="T21" fmla="*/ 34 h 66"/>
                <a:gd name="T22" fmla="*/ 67 w 75"/>
                <a:gd name="T23" fmla="*/ 35 h 66"/>
                <a:gd name="T24" fmla="*/ 63 w 75"/>
                <a:gd name="T25" fmla="*/ 30 h 66"/>
                <a:gd name="T26" fmla="*/ 68 w 75"/>
                <a:gd name="T27" fmla="*/ 20 h 66"/>
                <a:gd name="T28" fmla="*/ 60 w 75"/>
                <a:gd name="T29" fmla="*/ 25 h 66"/>
                <a:gd name="T30" fmla="*/ 45 w 75"/>
                <a:gd name="T31" fmla="*/ 21 h 66"/>
                <a:gd name="T32" fmla="*/ 24 w 75"/>
                <a:gd name="T33" fmla="*/ 0 h 66"/>
                <a:gd name="T34" fmla="*/ 20 w 75"/>
                <a:gd name="T35" fmla="*/ 4 h 66"/>
                <a:gd name="T36" fmla="*/ 23 w 75"/>
                <a:gd name="T37" fmla="*/ 12 h 66"/>
                <a:gd name="T38" fmla="*/ 16 w 75"/>
                <a:gd name="T39" fmla="*/ 39 h 66"/>
                <a:gd name="T40" fmla="*/ 6 w 75"/>
                <a:gd name="T41" fmla="*/ 36 h 66"/>
                <a:gd name="T42" fmla="*/ 7 w 75"/>
                <a:gd name="T43" fmla="*/ 42 h 66"/>
                <a:gd name="T44" fmla="*/ 0 w 75"/>
                <a:gd name="T45" fmla="*/ 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5"/>
                <a:gd name="T70" fmla="*/ 0 h 66"/>
                <a:gd name="T71" fmla="*/ 75 w 75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5" h="66">
                  <a:moveTo>
                    <a:pt x="0" y="47"/>
                  </a:moveTo>
                  <a:lnTo>
                    <a:pt x="0" y="66"/>
                  </a:lnTo>
                  <a:lnTo>
                    <a:pt x="14" y="60"/>
                  </a:lnTo>
                  <a:lnTo>
                    <a:pt x="5" y="53"/>
                  </a:lnTo>
                  <a:lnTo>
                    <a:pt x="6" y="49"/>
                  </a:lnTo>
                  <a:lnTo>
                    <a:pt x="14" y="53"/>
                  </a:lnTo>
                  <a:lnTo>
                    <a:pt x="24" y="47"/>
                  </a:lnTo>
                  <a:lnTo>
                    <a:pt x="43" y="57"/>
                  </a:lnTo>
                  <a:lnTo>
                    <a:pt x="53" y="41"/>
                  </a:lnTo>
                  <a:lnTo>
                    <a:pt x="60" y="42"/>
                  </a:lnTo>
                  <a:lnTo>
                    <a:pt x="75" y="34"/>
                  </a:lnTo>
                  <a:lnTo>
                    <a:pt x="67" y="35"/>
                  </a:lnTo>
                  <a:lnTo>
                    <a:pt x="63" y="30"/>
                  </a:lnTo>
                  <a:lnTo>
                    <a:pt x="68" y="20"/>
                  </a:lnTo>
                  <a:lnTo>
                    <a:pt x="60" y="25"/>
                  </a:lnTo>
                  <a:lnTo>
                    <a:pt x="45" y="21"/>
                  </a:lnTo>
                  <a:lnTo>
                    <a:pt x="24" y="0"/>
                  </a:lnTo>
                  <a:lnTo>
                    <a:pt x="20" y="4"/>
                  </a:lnTo>
                  <a:lnTo>
                    <a:pt x="23" y="12"/>
                  </a:lnTo>
                  <a:lnTo>
                    <a:pt x="16" y="39"/>
                  </a:lnTo>
                  <a:lnTo>
                    <a:pt x="6" y="36"/>
                  </a:lnTo>
                  <a:lnTo>
                    <a:pt x="7" y="42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73" name="Freeform 238"/>
            <p:cNvSpPr>
              <a:spLocks/>
            </p:cNvSpPr>
            <p:nvPr/>
          </p:nvSpPr>
          <p:spPr bwMode="ltGray">
            <a:xfrm>
              <a:off x="4346529" y="4152136"/>
              <a:ext cx="46113" cy="31840"/>
            </a:xfrm>
            <a:custGeom>
              <a:avLst/>
              <a:gdLst>
                <a:gd name="T0" fmla="*/ 0 w 25"/>
                <a:gd name="T1" fmla="*/ 18 h 18"/>
                <a:gd name="T2" fmla="*/ 25 w 25"/>
                <a:gd name="T3" fmla="*/ 0 h 18"/>
                <a:gd name="T4" fmla="*/ 13 w 25"/>
                <a:gd name="T5" fmla="*/ 2 h 18"/>
                <a:gd name="T6" fmla="*/ 0 w 25"/>
                <a:gd name="T7" fmla="*/ 18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"/>
                <a:gd name="T13" fmla="*/ 0 h 18"/>
                <a:gd name="T14" fmla="*/ 25 w 25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" h="18">
                  <a:moveTo>
                    <a:pt x="0" y="18"/>
                  </a:moveTo>
                  <a:lnTo>
                    <a:pt x="25" y="0"/>
                  </a:lnTo>
                  <a:lnTo>
                    <a:pt x="13" y="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74" name="Freeform 239"/>
            <p:cNvSpPr>
              <a:spLocks/>
            </p:cNvSpPr>
            <p:nvPr/>
          </p:nvSpPr>
          <p:spPr bwMode="ltGray">
            <a:xfrm>
              <a:off x="1272320" y="3085495"/>
              <a:ext cx="265149" cy="531728"/>
            </a:xfrm>
            <a:custGeom>
              <a:avLst/>
              <a:gdLst>
                <a:gd name="T0" fmla="*/ 108 w 139"/>
                <a:gd name="T1" fmla="*/ 32 h 277"/>
                <a:gd name="T2" fmla="*/ 104 w 139"/>
                <a:gd name="T3" fmla="*/ 58 h 277"/>
                <a:gd name="T4" fmla="*/ 120 w 139"/>
                <a:gd name="T5" fmla="*/ 73 h 277"/>
                <a:gd name="T6" fmla="*/ 113 w 139"/>
                <a:gd name="T7" fmla="*/ 95 h 277"/>
                <a:gd name="T8" fmla="*/ 122 w 139"/>
                <a:gd name="T9" fmla="*/ 126 h 277"/>
                <a:gd name="T10" fmla="*/ 118 w 139"/>
                <a:gd name="T11" fmla="*/ 153 h 277"/>
                <a:gd name="T12" fmla="*/ 128 w 139"/>
                <a:gd name="T13" fmla="*/ 171 h 277"/>
                <a:gd name="T14" fmla="*/ 125 w 139"/>
                <a:gd name="T15" fmla="*/ 185 h 277"/>
                <a:gd name="T16" fmla="*/ 139 w 139"/>
                <a:gd name="T17" fmla="*/ 203 h 277"/>
                <a:gd name="T18" fmla="*/ 139 w 139"/>
                <a:gd name="T19" fmla="*/ 211 h 277"/>
                <a:gd name="T20" fmla="*/ 114 w 139"/>
                <a:gd name="T21" fmla="*/ 242 h 277"/>
                <a:gd name="T22" fmla="*/ 91 w 139"/>
                <a:gd name="T23" fmla="*/ 264 h 277"/>
                <a:gd name="T24" fmla="*/ 85 w 139"/>
                <a:gd name="T25" fmla="*/ 264 h 277"/>
                <a:gd name="T26" fmla="*/ 37 w 139"/>
                <a:gd name="T27" fmla="*/ 277 h 277"/>
                <a:gd name="T28" fmla="*/ 9 w 139"/>
                <a:gd name="T29" fmla="*/ 262 h 277"/>
                <a:gd name="T30" fmla="*/ 14 w 139"/>
                <a:gd name="T31" fmla="*/ 242 h 277"/>
                <a:gd name="T32" fmla="*/ 7 w 139"/>
                <a:gd name="T33" fmla="*/ 218 h 277"/>
                <a:gd name="T34" fmla="*/ 13 w 139"/>
                <a:gd name="T35" fmla="*/ 205 h 277"/>
                <a:gd name="T36" fmla="*/ 54 w 139"/>
                <a:gd name="T37" fmla="*/ 156 h 277"/>
                <a:gd name="T38" fmla="*/ 61 w 139"/>
                <a:gd name="T39" fmla="*/ 153 h 277"/>
                <a:gd name="T40" fmla="*/ 61 w 139"/>
                <a:gd name="T41" fmla="*/ 139 h 277"/>
                <a:gd name="T42" fmla="*/ 49 w 139"/>
                <a:gd name="T43" fmla="*/ 130 h 277"/>
                <a:gd name="T44" fmla="*/ 45 w 139"/>
                <a:gd name="T45" fmla="*/ 126 h 277"/>
                <a:gd name="T46" fmla="*/ 45 w 139"/>
                <a:gd name="T47" fmla="*/ 125 h 277"/>
                <a:gd name="T48" fmla="*/ 35 w 139"/>
                <a:gd name="T49" fmla="*/ 63 h 277"/>
                <a:gd name="T50" fmla="*/ 0 w 139"/>
                <a:gd name="T51" fmla="*/ 32 h 277"/>
                <a:gd name="T52" fmla="*/ 9 w 139"/>
                <a:gd name="T53" fmla="*/ 23 h 277"/>
                <a:gd name="T54" fmla="*/ 26 w 139"/>
                <a:gd name="T55" fmla="*/ 42 h 277"/>
                <a:gd name="T56" fmla="*/ 33 w 139"/>
                <a:gd name="T57" fmla="*/ 44 h 277"/>
                <a:gd name="T58" fmla="*/ 43 w 139"/>
                <a:gd name="T59" fmla="*/ 38 h 277"/>
                <a:gd name="T60" fmla="*/ 55 w 139"/>
                <a:gd name="T61" fmla="*/ 43 h 277"/>
                <a:gd name="T62" fmla="*/ 65 w 139"/>
                <a:gd name="T63" fmla="*/ 34 h 277"/>
                <a:gd name="T64" fmla="*/ 72 w 139"/>
                <a:gd name="T65" fmla="*/ 6 h 277"/>
                <a:gd name="T66" fmla="*/ 92 w 139"/>
                <a:gd name="T67" fmla="*/ 0 h 277"/>
                <a:gd name="T68" fmla="*/ 110 w 139"/>
                <a:gd name="T69" fmla="*/ 13 h 277"/>
                <a:gd name="T70" fmla="*/ 108 w 139"/>
                <a:gd name="T71" fmla="*/ 32 h 27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9"/>
                <a:gd name="T109" fmla="*/ 0 h 277"/>
                <a:gd name="T110" fmla="*/ 139 w 139"/>
                <a:gd name="T111" fmla="*/ 277 h 27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9" h="277">
                  <a:moveTo>
                    <a:pt x="108" y="32"/>
                  </a:moveTo>
                  <a:lnTo>
                    <a:pt x="104" y="58"/>
                  </a:lnTo>
                  <a:lnTo>
                    <a:pt x="120" y="73"/>
                  </a:lnTo>
                  <a:lnTo>
                    <a:pt x="113" y="95"/>
                  </a:lnTo>
                  <a:lnTo>
                    <a:pt x="122" y="126"/>
                  </a:lnTo>
                  <a:lnTo>
                    <a:pt x="118" y="153"/>
                  </a:lnTo>
                  <a:lnTo>
                    <a:pt x="128" y="171"/>
                  </a:lnTo>
                  <a:lnTo>
                    <a:pt x="125" y="185"/>
                  </a:lnTo>
                  <a:lnTo>
                    <a:pt x="139" y="203"/>
                  </a:lnTo>
                  <a:lnTo>
                    <a:pt x="139" y="211"/>
                  </a:lnTo>
                  <a:lnTo>
                    <a:pt x="114" y="242"/>
                  </a:lnTo>
                  <a:lnTo>
                    <a:pt x="91" y="264"/>
                  </a:lnTo>
                  <a:lnTo>
                    <a:pt x="85" y="264"/>
                  </a:lnTo>
                  <a:lnTo>
                    <a:pt x="37" y="277"/>
                  </a:lnTo>
                  <a:lnTo>
                    <a:pt x="9" y="262"/>
                  </a:lnTo>
                  <a:lnTo>
                    <a:pt x="14" y="242"/>
                  </a:lnTo>
                  <a:lnTo>
                    <a:pt x="7" y="218"/>
                  </a:lnTo>
                  <a:lnTo>
                    <a:pt x="13" y="205"/>
                  </a:lnTo>
                  <a:lnTo>
                    <a:pt x="54" y="156"/>
                  </a:lnTo>
                  <a:lnTo>
                    <a:pt x="61" y="153"/>
                  </a:lnTo>
                  <a:lnTo>
                    <a:pt x="61" y="139"/>
                  </a:lnTo>
                  <a:lnTo>
                    <a:pt x="49" y="130"/>
                  </a:lnTo>
                  <a:lnTo>
                    <a:pt x="45" y="126"/>
                  </a:lnTo>
                  <a:lnTo>
                    <a:pt x="45" y="125"/>
                  </a:lnTo>
                  <a:lnTo>
                    <a:pt x="35" y="63"/>
                  </a:lnTo>
                  <a:lnTo>
                    <a:pt x="0" y="32"/>
                  </a:lnTo>
                  <a:lnTo>
                    <a:pt x="9" y="23"/>
                  </a:lnTo>
                  <a:lnTo>
                    <a:pt x="26" y="42"/>
                  </a:lnTo>
                  <a:lnTo>
                    <a:pt x="33" y="44"/>
                  </a:lnTo>
                  <a:lnTo>
                    <a:pt x="43" y="38"/>
                  </a:lnTo>
                  <a:lnTo>
                    <a:pt x="55" y="43"/>
                  </a:lnTo>
                  <a:lnTo>
                    <a:pt x="65" y="34"/>
                  </a:lnTo>
                  <a:lnTo>
                    <a:pt x="72" y="6"/>
                  </a:lnTo>
                  <a:lnTo>
                    <a:pt x="92" y="0"/>
                  </a:lnTo>
                  <a:lnTo>
                    <a:pt x="110" y="13"/>
                  </a:lnTo>
                  <a:lnTo>
                    <a:pt x="108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75" name="Freeform 240"/>
            <p:cNvSpPr>
              <a:spLocks/>
            </p:cNvSpPr>
            <p:nvPr/>
          </p:nvSpPr>
          <p:spPr bwMode="ltGray">
            <a:xfrm>
              <a:off x="895730" y="3015446"/>
              <a:ext cx="630213" cy="687745"/>
            </a:xfrm>
            <a:custGeom>
              <a:avLst/>
              <a:gdLst>
                <a:gd name="T0" fmla="*/ 77 w 329"/>
                <a:gd name="T1" fmla="*/ 334 h 358"/>
                <a:gd name="T2" fmla="*/ 67 w 329"/>
                <a:gd name="T3" fmla="*/ 336 h 358"/>
                <a:gd name="T4" fmla="*/ 33 w 329"/>
                <a:gd name="T5" fmla="*/ 358 h 358"/>
                <a:gd name="T6" fmla="*/ 7 w 329"/>
                <a:gd name="T7" fmla="*/ 346 h 358"/>
                <a:gd name="T8" fmla="*/ 6 w 329"/>
                <a:gd name="T9" fmla="*/ 329 h 358"/>
                <a:gd name="T10" fmla="*/ 7 w 329"/>
                <a:gd name="T11" fmla="*/ 316 h 358"/>
                <a:gd name="T12" fmla="*/ 0 w 329"/>
                <a:gd name="T13" fmla="*/ 287 h 358"/>
                <a:gd name="T14" fmla="*/ 0 w 329"/>
                <a:gd name="T15" fmla="*/ 269 h 358"/>
                <a:gd name="T16" fmla="*/ 39 w 329"/>
                <a:gd name="T17" fmla="*/ 242 h 358"/>
                <a:gd name="T18" fmla="*/ 57 w 329"/>
                <a:gd name="T19" fmla="*/ 229 h 358"/>
                <a:gd name="T20" fmla="*/ 90 w 329"/>
                <a:gd name="T21" fmla="*/ 182 h 358"/>
                <a:gd name="T22" fmla="*/ 126 w 329"/>
                <a:gd name="T23" fmla="*/ 108 h 358"/>
                <a:gd name="T24" fmla="*/ 113 w 329"/>
                <a:gd name="T25" fmla="*/ 98 h 358"/>
                <a:gd name="T26" fmla="*/ 108 w 329"/>
                <a:gd name="T27" fmla="*/ 96 h 358"/>
                <a:gd name="T28" fmla="*/ 118 w 329"/>
                <a:gd name="T29" fmla="*/ 82 h 358"/>
                <a:gd name="T30" fmla="*/ 137 w 329"/>
                <a:gd name="T31" fmla="*/ 79 h 358"/>
                <a:gd name="T32" fmla="*/ 147 w 329"/>
                <a:gd name="T33" fmla="*/ 82 h 358"/>
                <a:gd name="T34" fmla="*/ 151 w 329"/>
                <a:gd name="T35" fmla="*/ 69 h 358"/>
                <a:gd name="T36" fmla="*/ 165 w 329"/>
                <a:gd name="T37" fmla="*/ 53 h 358"/>
                <a:gd name="T38" fmla="*/ 192 w 329"/>
                <a:gd name="T39" fmla="*/ 37 h 358"/>
                <a:gd name="T40" fmla="*/ 231 w 329"/>
                <a:gd name="T41" fmla="*/ 8 h 358"/>
                <a:gd name="T42" fmla="*/ 250 w 329"/>
                <a:gd name="T43" fmla="*/ 4 h 358"/>
                <a:gd name="T44" fmla="*/ 260 w 329"/>
                <a:gd name="T45" fmla="*/ 20 h 358"/>
                <a:gd name="T46" fmla="*/ 275 w 329"/>
                <a:gd name="T47" fmla="*/ 23 h 358"/>
                <a:gd name="T48" fmla="*/ 303 w 329"/>
                <a:gd name="T49" fmla="*/ 8 h 358"/>
                <a:gd name="T50" fmla="*/ 315 w 329"/>
                <a:gd name="T51" fmla="*/ 37 h 358"/>
                <a:gd name="T52" fmla="*/ 315 w 329"/>
                <a:gd name="T53" fmla="*/ 45 h 358"/>
                <a:gd name="T54" fmla="*/ 323 w 329"/>
                <a:gd name="T55" fmla="*/ 54 h 358"/>
                <a:gd name="T56" fmla="*/ 303 w 329"/>
                <a:gd name="T57" fmla="*/ 70 h 358"/>
                <a:gd name="T58" fmla="*/ 287 w 329"/>
                <a:gd name="T59" fmla="*/ 37 h 358"/>
                <a:gd name="T60" fmla="*/ 261 w 329"/>
                <a:gd name="T61" fmla="*/ 71 h 358"/>
                <a:gd name="T62" fmla="*/ 239 w 329"/>
                <a:gd name="T63" fmla="*/ 76 h 358"/>
                <a:gd name="T64" fmla="*/ 222 w 329"/>
                <a:gd name="T65" fmla="*/ 79 h 358"/>
                <a:gd name="T66" fmla="*/ 195 w 329"/>
                <a:gd name="T67" fmla="*/ 70 h 358"/>
                <a:gd name="T68" fmla="*/ 190 w 329"/>
                <a:gd name="T69" fmla="*/ 88 h 358"/>
                <a:gd name="T70" fmla="*/ 165 w 329"/>
                <a:gd name="T71" fmla="*/ 90 h 358"/>
                <a:gd name="T72" fmla="*/ 153 w 329"/>
                <a:gd name="T73" fmla="*/ 100 h 358"/>
                <a:gd name="T74" fmla="*/ 141 w 329"/>
                <a:gd name="T75" fmla="*/ 119 h 358"/>
                <a:gd name="T76" fmla="*/ 138 w 329"/>
                <a:gd name="T77" fmla="*/ 137 h 358"/>
                <a:gd name="T78" fmla="*/ 122 w 329"/>
                <a:gd name="T79" fmla="*/ 158 h 358"/>
                <a:gd name="T80" fmla="*/ 108 w 329"/>
                <a:gd name="T81" fmla="*/ 199 h 358"/>
                <a:gd name="T82" fmla="*/ 99 w 329"/>
                <a:gd name="T83" fmla="*/ 215 h 358"/>
                <a:gd name="T84" fmla="*/ 89 w 329"/>
                <a:gd name="T85" fmla="*/ 254 h 358"/>
                <a:gd name="T86" fmla="*/ 90 w 329"/>
                <a:gd name="T87" fmla="*/ 290 h 358"/>
                <a:gd name="T88" fmla="*/ 84 w 329"/>
                <a:gd name="T89" fmla="*/ 323 h 358"/>
                <a:gd name="T90" fmla="*/ 78 w 329"/>
                <a:gd name="T91" fmla="*/ 339 h 35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29"/>
                <a:gd name="T139" fmla="*/ 0 h 358"/>
                <a:gd name="T140" fmla="*/ 329 w 329"/>
                <a:gd name="T141" fmla="*/ 358 h 35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29" h="358">
                  <a:moveTo>
                    <a:pt x="78" y="340"/>
                  </a:moveTo>
                  <a:lnTo>
                    <a:pt x="77" y="334"/>
                  </a:lnTo>
                  <a:lnTo>
                    <a:pt x="70" y="328"/>
                  </a:lnTo>
                  <a:lnTo>
                    <a:pt x="67" y="336"/>
                  </a:lnTo>
                  <a:lnTo>
                    <a:pt x="61" y="336"/>
                  </a:lnTo>
                  <a:lnTo>
                    <a:pt x="33" y="358"/>
                  </a:lnTo>
                  <a:lnTo>
                    <a:pt x="23" y="356"/>
                  </a:lnTo>
                  <a:lnTo>
                    <a:pt x="7" y="346"/>
                  </a:lnTo>
                  <a:lnTo>
                    <a:pt x="15" y="328"/>
                  </a:lnTo>
                  <a:lnTo>
                    <a:pt x="6" y="329"/>
                  </a:lnTo>
                  <a:lnTo>
                    <a:pt x="5" y="324"/>
                  </a:lnTo>
                  <a:lnTo>
                    <a:pt x="7" y="316"/>
                  </a:lnTo>
                  <a:lnTo>
                    <a:pt x="2" y="306"/>
                  </a:lnTo>
                  <a:lnTo>
                    <a:pt x="0" y="287"/>
                  </a:lnTo>
                  <a:lnTo>
                    <a:pt x="5" y="279"/>
                  </a:lnTo>
                  <a:lnTo>
                    <a:pt x="0" y="269"/>
                  </a:lnTo>
                  <a:lnTo>
                    <a:pt x="25" y="244"/>
                  </a:lnTo>
                  <a:lnTo>
                    <a:pt x="39" y="242"/>
                  </a:lnTo>
                  <a:lnTo>
                    <a:pt x="51" y="222"/>
                  </a:lnTo>
                  <a:lnTo>
                    <a:pt x="57" y="229"/>
                  </a:lnTo>
                  <a:lnTo>
                    <a:pt x="80" y="193"/>
                  </a:lnTo>
                  <a:lnTo>
                    <a:pt x="90" y="182"/>
                  </a:lnTo>
                  <a:lnTo>
                    <a:pt x="106" y="145"/>
                  </a:lnTo>
                  <a:lnTo>
                    <a:pt x="126" y="108"/>
                  </a:lnTo>
                  <a:lnTo>
                    <a:pt x="141" y="92"/>
                  </a:lnTo>
                  <a:lnTo>
                    <a:pt x="113" y="98"/>
                  </a:lnTo>
                  <a:lnTo>
                    <a:pt x="99" y="108"/>
                  </a:lnTo>
                  <a:lnTo>
                    <a:pt x="108" y="96"/>
                  </a:lnTo>
                  <a:lnTo>
                    <a:pt x="126" y="90"/>
                  </a:lnTo>
                  <a:lnTo>
                    <a:pt x="118" y="82"/>
                  </a:lnTo>
                  <a:lnTo>
                    <a:pt x="141" y="63"/>
                  </a:lnTo>
                  <a:lnTo>
                    <a:pt x="137" y="79"/>
                  </a:lnTo>
                  <a:lnTo>
                    <a:pt x="147" y="71"/>
                  </a:lnTo>
                  <a:lnTo>
                    <a:pt x="147" y="82"/>
                  </a:lnTo>
                  <a:lnTo>
                    <a:pt x="158" y="71"/>
                  </a:lnTo>
                  <a:lnTo>
                    <a:pt x="151" y="69"/>
                  </a:lnTo>
                  <a:lnTo>
                    <a:pt x="151" y="59"/>
                  </a:lnTo>
                  <a:lnTo>
                    <a:pt x="165" y="53"/>
                  </a:lnTo>
                  <a:lnTo>
                    <a:pt x="174" y="37"/>
                  </a:lnTo>
                  <a:lnTo>
                    <a:pt x="192" y="37"/>
                  </a:lnTo>
                  <a:lnTo>
                    <a:pt x="208" y="31"/>
                  </a:lnTo>
                  <a:lnTo>
                    <a:pt x="231" y="8"/>
                  </a:lnTo>
                  <a:lnTo>
                    <a:pt x="242" y="16"/>
                  </a:lnTo>
                  <a:lnTo>
                    <a:pt x="250" y="4"/>
                  </a:lnTo>
                  <a:lnTo>
                    <a:pt x="260" y="0"/>
                  </a:lnTo>
                  <a:lnTo>
                    <a:pt x="260" y="20"/>
                  </a:lnTo>
                  <a:lnTo>
                    <a:pt x="272" y="8"/>
                  </a:lnTo>
                  <a:lnTo>
                    <a:pt x="275" y="23"/>
                  </a:lnTo>
                  <a:lnTo>
                    <a:pt x="286" y="3"/>
                  </a:lnTo>
                  <a:lnTo>
                    <a:pt x="303" y="8"/>
                  </a:lnTo>
                  <a:lnTo>
                    <a:pt x="329" y="25"/>
                  </a:lnTo>
                  <a:lnTo>
                    <a:pt x="315" y="37"/>
                  </a:lnTo>
                  <a:lnTo>
                    <a:pt x="298" y="33"/>
                  </a:lnTo>
                  <a:lnTo>
                    <a:pt x="315" y="45"/>
                  </a:lnTo>
                  <a:lnTo>
                    <a:pt x="327" y="48"/>
                  </a:lnTo>
                  <a:lnTo>
                    <a:pt x="323" y="54"/>
                  </a:lnTo>
                  <a:lnTo>
                    <a:pt x="316" y="54"/>
                  </a:lnTo>
                  <a:lnTo>
                    <a:pt x="303" y="70"/>
                  </a:lnTo>
                  <a:lnTo>
                    <a:pt x="305" y="51"/>
                  </a:lnTo>
                  <a:lnTo>
                    <a:pt x="287" y="37"/>
                  </a:lnTo>
                  <a:lnTo>
                    <a:pt x="267" y="44"/>
                  </a:lnTo>
                  <a:lnTo>
                    <a:pt x="261" y="71"/>
                  </a:lnTo>
                  <a:lnTo>
                    <a:pt x="250" y="81"/>
                  </a:lnTo>
                  <a:lnTo>
                    <a:pt x="239" y="76"/>
                  </a:lnTo>
                  <a:lnTo>
                    <a:pt x="228" y="82"/>
                  </a:lnTo>
                  <a:lnTo>
                    <a:pt x="222" y="79"/>
                  </a:lnTo>
                  <a:lnTo>
                    <a:pt x="204" y="61"/>
                  </a:lnTo>
                  <a:lnTo>
                    <a:pt x="195" y="70"/>
                  </a:lnTo>
                  <a:lnTo>
                    <a:pt x="193" y="70"/>
                  </a:lnTo>
                  <a:lnTo>
                    <a:pt x="190" y="88"/>
                  </a:lnTo>
                  <a:lnTo>
                    <a:pt x="170" y="86"/>
                  </a:lnTo>
                  <a:lnTo>
                    <a:pt x="165" y="90"/>
                  </a:lnTo>
                  <a:lnTo>
                    <a:pt x="165" y="100"/>
                  </a:lnTo>
                  <a:lnTo>
                    <a:pt x="153" y="100"/>
                  </a:lnTo>
                  <a:lnTo>
                    <a:pt x="148" y="105"/>
                  </a:lnTo>
                  <a:lnTo>
                    <a:pt x="141" y="119"/>
                  </a:lnTo>
                  <a:lnTo>
                    <a:pt x="144" y="126"/>
                  </a:lnTo>
                  <a:lnTo>
                    <a:pt x="138" y="137"/>
                  </a:lnTo>
                  <a:lnTo>
                    <a:pt x="127" y="156"/>
                  </a:lnTo>
                  <a:lnTo>
                    <a:pt x="122" y="158"/>
                  </a:lnTo>
                  <a:lnTo>
                    <a:pt x="118" y="185"/>
                  </a:lnTo>
                  <a:lnTo>
                    <a:pt x="108" y="199"/>
                  </a:lnTo>
                  <a:lnTo>
                    <a:pt x="114" y="213"/>
                  </a:lnTo>
                  <a:lnTo>
                    <a:pt x="99" y="215"/>
                  </a:lnTo>
                  <a:lnTo>
                    <a:pt x="90" y="222"/>
                  </a:lnTo>
                  <a:lnTo>
                    <a:pt x="89" y="254"/>
                  </a:lnTo>
                  <a:lnTo>
                    <a:pt x="96" y="285"/>
                  </a:lnTo>
                  <a:lnTo>
                    <a:pt x="90" y="290"/>
                  </a:lnTo>
                  <a:lnTo>
                    <a:pt x="91" y="313"/>
                  </a:lnTo>
                  <a:lnTo>
                    <a:pt x="84" y="323"/>
                  </a:lnTo>
                  <a:lnTo>
                    <a:pt x="81" y="336"/>
                  </a:lnTo>
                  <a:lnTo>
                    <a:pt x="78" y="339"/>
                  </a:lnTo>
                  <a:lnTo>
                    <a:pt x="78" y="34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76" name="Freeform 241"/>
            <p:cNvSpPr>
              <a:spLocks/>
            </p:cNvSpPr>
            <p:nvPr/>
          </p:nvSpPr>
          <p:spPr bwMode="ltGray">
            <a:xfrm>
              <a:off x="1045596" y="3142807"/>
              <a:ext cx="311265" cy="659088"/>
            </a:xfrm>
            <a:custGeom>
              <a:avLst/>
              <a:gdLst>
                <a:gd name="T0" fmla="*/ 0 w 163"/>
                <a:gd name="T1" fmla="*/ 272 h 344"/>
                <a:gd name="T2" fmla="*/ 2 w 163"/>
                <a:gd name="T3" fmla="*/ 269 h 344"/>
                <a:gd name="T4" fmla="*/ 5 w 163"/>
                <a:gd name="T5" fmla="*/ 255 h 344"/>
                <a:gd name="T6" fmla="*/ 13 w 163"/>
                <a:gd name="T7" fmla="*/ 245 h 344"/>
                <a:gd name="T8" fmla="*/ 10 w 163"/>
                <a:gd name="T9" fmla="*/ 221 h 344"/>
                <a:gd name="T10" fmla="*/ 16 w 163"/>
                <a:gd name="T11" fmla="*/ 216 h 344"/>
                <a:gd name="T12" fmla="*/ 9 w 163"/>
                <a:gd name="T13" fmla="*/ 186 h 344"/>
                <a:gd name="T14" fmla="*/ 10 w 163"/>
                <a:gd name="T15" fmla="*/ 154 h 344"/>
                <a:gd name="T16" fmla="*/ 21 w 163"/>
                <a:gd name="T17" fmla="*/ 147 h 344"/>
                <a:gd name="T18" fmla="*/ 35 w 163"/>
                <a:gd name="T19" fmla="*/ 144 h 344"/>
                <a:gd name="T20" fmla="*/ 31 w 163"/>
                <a:gd name="T21" fmla="*/ 130 h 344"/>
                <a:gd name="T22" fmla="*/ 40 w 163"/>
                <a:gd name="T23" fmla="*/ 115 h 344"/>
                <a:gd name="T24" fmla="*/ 44 w 163"/>
                <a:gd name="T25" fmla="*/ 89 h 344"/>
                <a:gd name="T26" fmla="*/ 49 w 163"/>
                <a:gd name="T27" fmla="*/ 87 h 344"/>
                <a:gd name="T28" fmla="*/ 60 w 163"/>
                <a:gd name="T29" fmla="*/ 67 h 344"/>
                <a:gd name="T30" fmla="*/ 65 w 163"/>
                <a:gd name="T31" fmla="*/ 56 h 344"/>
                <a:gd name="T32" fmla="*/ 62 w 163"/>
                <a:gd name="T33" fmla="*/ 49 h 344"/>
                <a:gd name="T34" fmla="*/ 70 w 163"/>
                <a:gd name="T35" fmla="*/ 34 h 344"/>
                <a:gd name="T36" fmla="*/ 74 w 163"/>
                <a:gd name="T37" fmla="*/ 32 h 344"/>
                <a:gd name="T38" fmla="*/ 87 w 163"/>
                <a:gd name="T39" fmla="*/ 32 h 344"/>
                <a:gd name="T40" fmla="*/ 87 w 163"/>
                <a:gd name="T41" fmla="*/ 19 h 344"/>
                <a:gd name="T42" fmla="*/ 91 w 163"/>
                <a:gd name="T43" fmla="*/ 17 h 344"/>
                <a:gd name="T44" fmla="*/ 112 w 163"/>
                <a:gd name="T45" fmla="*/ 18 h 344"/>
                <a:gd name="T46" fmla="*/ 113 w 163"/>
                <a:gd name="T47" fmla="*/ 0 h 344"/>
                <a:gd name="T48" fmla="*/ 118 w 163"/>
                <a:gd name="T49" fmla="*/ 0 h 344"/>
                <a:gd name="T50" fmla="*/ 154 w 163"/>
                <a:gd name="T51" fmla="*/ 31 h 344"/>
                <a:gd name="T52" fmla="*/ 163 w 163"/>
                <a:gd name="T53" fmla="*/ 93 h 344"/>
                <a:gd name="T54" fmla="*/ 163 w 163"/>
                <a:gd name="T55" fmla="*/ 95 h 344"/>
                <a:gd name="T56" fmla="*/ 141 w 163"/>
                <a:gd name="T57" fmla="*/ 97 h 344"/>
                <a:gd name="T58" fmla="*/ 129 w 163"/>
                <a:gd name="T59" fmla="*/ 111 h 344"/>
                <a:gd name="T60" fmla="*/ 131 w 163"/>
                <a:gd name="T61" fmla="*/ 119 h 344"/>
                <a:gd name="T62" fmla="*/ 124 w 163"/>
                <a:gd name="T63" fmla="*/ 128 h 344"/>
                <a:gd name="T64" fmla="*/ 131 w 163"/>
                <a:gd name="T65" fmla="*/ 133 h 344"/>
                <a:gd name="T66" fmla="*/ 119 w 163"/>
                <a:gd name="T67" fmla="*/ 151 h 344"/>
                <a:gd name="T68" fmla="*/ 90 w 163"/>
                <a:gd name="T69" fmla="*/ 173 h 344"/>
                <a:gd name="T70" fmla="*/ 79 w 163"/>
                <a:gd name="T71" fmla="*/ 190 h 344"/>
                <a:gd name="T72" fmla="*/ 76 w 163"/>
                <a:gd name="T73" fmla="*/ 225 h 344"/>
                <a:gd name="T74" fmla="*/ 97 w 163"/>
                <a:gd name="T75" fmla="*/ 249 h 344"/>
                <a:gd name="T76" fmla="*/ 84 w 163"/>
                <a:gd name="T77" fmla="*/ 262 h 344"/>
                <a:gd name="T78" fmla="*/ 90 w 163"/>
                <a:gd name="T79" fmla="*/ 264 h 344"/>
                <a:gd name="T80" fmla="*/ 70 w 163"/>
                <a:gd name="T81" fmla="*/ 277 h 344"/>
                <a:gd name="T82" fmla="*/ 59 w 163"/>
                <a:gd name="T83" fmla="*/ 329 h 344"/>
                <a:gd name="T84" fmla="*/ 44 w 163"/>
                <a:gd name="T85" fmla="*/ 329 h 344"/>
                <a:gd name="T86" fmla="*/ 37 w 163"/>
                <a:gd name="T87" fmla="*/ 337 h 344"/>
                <a:gd name="T88" fmla="*/ 37 w 163"/>
                <a:gd name="T89" fmla="*/ 344 h 344"/>
                <a:gd name="T90" fmla="*/ 23 w 163"/>
                <a:gd name="T91" fmla="*/ 344 h 344"/>
                <a:gd name="T92" fmla="*/ 17 w 163"/>
                <a:gd name="T93" fmla="*/ 329 h 344"/>
                <a:gd name="T94" fmla="*/ 21 w 163"/>
                <a:gd name="T95" fmla="*/ 322 h 344"/>
                <a:gd name="T96" fmla="*/ 14 w 163"/>
                <a:gd name="T97" fmla="*/ 314 h 344"/>
                <a:gd name="T98" fmla="*/ 0 w 163"/>
                <a:gd name="T99" fmla="*/ 272 h 3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3"/>
                <a:gd name="T151" fmla="*/ 0 h 344"/>
                <a:gd name="T152" fmla="*/ 163 w 163"/>
                <a:gd name="T153" fmla="*/ 344 h 3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3" h="344">
                  <a:moveTo>
                    <a:pt x="0" y="272"/>
                  </a:moveTo>
                  <a:lnTo>
                    <a:pt x="2" y="269"/>
                  </a:lnTo>
                  <a:lnTo>
                    <a:pt x="5" y="255"/>
                  </a:lnTo>
                  <a:lnTo>
                    <a:pt x="13" y="245"/>
                  </a:lnTo>
                  <a:lnTo>
                    <a:pt x="10" y="221"/>
                  </a:lnTo>
                  <a:lnTo>
                    <a:pt x="16" y="216"/>
                  </a:lnTo>
                  <a:lnTo>
                    <a:pt x="9" y="186"/>
                  </a:lnTo>
                  <a:lnTo>
                    <a:pt x="10" y="154"/>
                  </a:lnTo>
                  <a:lnTo>
                    <a:pt x="21" y="147"/>
                  </a:lnTo>
                  <a:lnTo>
                    <a:pt x="35" y="144"/>
                  </a:lnTo>
                  <a:lnTo>
                    <a:pt x="31" y="130"/>
                  </a:lnTo>
                  <a:lnTo>
                    <a:pt x="40" y="115"/>
                  </a:lnTo>
                  <a:lnTo>
                    <a:pt x="44" y="89"/>
                  </a:lnTo>
                  <a:lnTo>
                    <a:pt x="49" y="87"/>
                  </a:lnTo>
                  <a:lnTo>
                    <a:pt x="60" y="67"/>
                  </a:lnTo>
                  <a:lnTo>
                    <a:pt x="65" y="56"/>
                  </a:lnTo>
                  <a:lnTo>
                    <a:pt x="62" y="49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87" y="32"/>
                  </a:lnTo>
                  <a:lnTo>
                    <a:pt x="87" y="19"/>
                  </a:lnTo>
                  <a:lnTo>
                    <a:pt x="91" y="17"/>
                  </a:lnTo>
                  <a:lnTo>
                    <a:pt x="112" y="18"/>
                  </a:lnTo>
                  <a:lnTo>
                    <a:pt x="113" y="0"/>
                  </a:lnTo>
                  <a:lnTo>
                    <a:pt x="118" y="0"/>
                  </a:lnTo>
                  <a:lnTo>
                    <a:pt x="154" y="31"/>
                  </a:lnTo>
                  <a:lnTo>
                    <a:pt x="163" y="93"/>
                  </a:lnTo>
                  <a:lnTo>
                    <a:pt x="163" y="95"/>
                  </a:lnTo>
                  <a:lnTo>
                    <a:pt x="141" y="97"/>
                  </a:lnTo>
                  <a:lnTo>
                    <a:pt x="129" y="111"/>
                  </a:lnTo>
                  <a:lnTo>
                    <a:pt x="131" y="119"/>
                  </a:lnTo>
                  <a:lnTo>
                    <a:pt x="124" y="128"/>
                  </a:lnTo>
                  <a:lnTo>
                    <a:pt x="131" y="133"/>
                  </a:lnTo>
                  <a:lnTo>
                    <a:pt x="119" y="151"/>
                  </a:lnTo>
                  <a:lnTo>
                    <a:pt x="90" y="173"/>
                  </a:lnTo>
                  <a:lnTo>
                    <a:pt x="79" y="190"/>
                  </a:lnTo>
                  <a:lnTo>
                    <a:pt x="76" y="225"/>
                  </a:lnTo>
                  <a:lnTo>
                    <a:pt x="97" y="249"/>
                  </a:lnTo>
                  <a:lnTo>
                    <a:pt x="84" y="262"/>
                  </a:lnTo>
                  <a:lnTo>
                    <a:pt x="90" y="264"/>
                  </a:lnTo>
                  <a:lnTo>
                    <a:pt x="70" y="277"/>
                  </a:lnTo>
                  <a:lnTo>
                    <a:pt x="59" y="329"/>
                  </a:lnTo>
                  <a:lnTo>
                    <a:pt x="44" y="329"/>
                  </a:lnTo>
                  <a:lnTo>
                    <a:pt x="37" y="337"/>
                  </a:lnTo>
                  <a:lnTo>
                    <a:pt x="37" y="344"/>
                  </a:lnTo>
                  <a:lnTo>
                    <a:pt x="23" y="344"/>
                  </a:lnTo>
                  <a:lnTo>
                    <a:pt x="17" y="329"/>
                  </a:lnTo>
                  <a:lnTo>
                    <a:pt x="21" y="322"/>
                  </a:lnTo>
                  <a:lnTo>
                    <a:pt x="14" y="31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77" name="Freeform 242"/>
            <p:cNvSpPr>
              <a:spLocks/>
            </p:cNvSpPr>
            <p:nvPr/>
          </p:nvSpPr>
          <p:spPr bwMode="ltGray">
            <a:xfrm>
              <a:off x="580623" y="3817816"/>
              <a:ext cx="57640" cy="47759"/>
            </a:xfrm>
            <a:custGeom>
              <a:avLst/>
              <a:gdLst>
                <a:gd name="T0" fmla="*/ 22 w 30"/>
                <a:gd name="T1" fmla="*/ 24 h 24"/>
                <a:gd name="T2" fmla="*/ 21 w 30"/>
                <a:gd name="T3" fmla="*/ 16 h 24"/>
                <a:gd name="T4" fmla="*/ 12 w 30"/>
                <a:gd name="T5" fmla="*/ 15 h 24"/>
                <a:gd name="T6" fmla="*/ 7 w 30"/>
                <a:gd name="T7" fmla="*/ 21 h 24"/>
                <a:gd name="T8" fmla="*/ 0 w 30"/>
                <a:gd name="T9" fmla="*/ 13 h 24"/>
                <a:gd name="T10" fmla="*/ 5 w 30"/>
                <a:gd name="T11" fmla="*/ 0 h 24"/>
                <a:gd name="T12" fmla="*/ 23 w 30"/>
                <a:gd name="T13" fmla="*/ 3 h 24"/>
                <a:gd name="T14" fmla="*/ 30 w 30"/>
                <a:gd name="T15" fmla="*/ 17 h 24"/>
                <a:gd name="T16" fmla="*/ 22 w 30"/>
                <a:gd name="T17" fmla="*/ 24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24"/>
                <a:gd name="T29" fmla="*/ 30 w 30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24">
                  <a:moveTo>
                    <a:pt x="22" y="24"/>
                  </a:moveTo>
                  <a:lnTo>
                    <a:pt x="21" y="16"/>
                  </a:lnTo>
                  <a:lnTo>
                    <a:pt x="12" y="15"/>
                  </a:lnTo>
                  <a:lnTo>
                    <a:pt x="7" y="21"/>
                  </a:lnTo>
                  <a:lnTo>
                    <a:pt x="0" y="13"/>
                  </a:lnTo>
                  <a:lnTo>
                    <a:pt x="5" y="0"/>
                  </a:lnTo>
                  <a:lnTo>
                    <a:pt x="23" y="3"/>
                  </a:lnTo>
                  <a:lnTo>
                    <a:pt x="30" y="17"/>
                  </a:lnTo>
                  <a:lnTo>
                    <a:pt x="22" y="2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78" name="Freeform 243"/>
            <p:cNvSpPr>
              <a:spLocks/>
            </p:cNvSpPr>
            <p:nvPr/>
          </p:nvSpPr>
          <p:spPr bwMode="ltGray">
            <a:xfrm>
              <a:off x="519139" y="3814631"/>
              <a:ext cx="107597" cy="133728"/>
            </a:xfrm>
            <a:custGeom>
              <a:avLst/>
              <a:gdLst>
                <a:gd name="T0" fmla="*/ 36 w 56"/>
                <a:gd name="T1" fmla="*/ 0 h 70"/>
                <a:gd name="T2" fmla="*/ 31 w 56"/>
                <a:gd name="T3" fmla="*/ 14 h 70"/>
                <a:gd name="T4" fmla="*/ 38 w 56"/>
                <a:gd name="T5" fmla="*/ 21 h 70"/>
                <a:gd name="T6" fmla="*/ 43 w 56"/>
                <a:gd name="T7" fmla="*/ 17 h 70"/>
                <a:gd name="T8" fmla="*/ 52 w 56"/>
                <a:gd name="T9" fmla="*/ 17 h 70"/>
                <a:gd name="T10" fmla="*/ 52 w 56"/>
                <a:gd name="T11" fmla="*/ 26 h 70"/>
                <a:gd name="T12" fmla="*/ 56 w 56"/>
                <a:gd name="T13" fmla="*/ 43 h 70"/>
                <a:gd name="T14" fmla="*/ 51 w 56"/>
                <a:gd name="T15" fmla="*/ 58 h 70"/>
                <a:gd name="T16" fmla="*/ 9 w 56"/>
                <a:gd name="T17" fmla="*/ 70 h 70"/>
                <a:gd name="T18" fmla="*/ 0 w 56"/>
                <a:gd name="T19" fmla="*/ 58 h 70"/>
                <a:gd name="T20" fmla="*/ 7 w 56"/>
                <a:gd name="T21" fmla="*/ 58 h 70"/>
                <a:gd name="T22" fmla="*/ 16 w 56"/>
                <a:gd name="T23" fmla="*/ 40 h 70"/>
                <a:gd name="T24" fmla="*/ 12 w 56"/>
                <a:gd name="T25" fmla="*/ 40 h 70"/>
                <a:gd name="T26" fmla="*/ 5 w 56"/>
                <a:gd name="T27" fmla="*/ 33 h 70"/>
                <a:gd name="T28" fmla="*/ 12 w 56"/>
                <a:gd name="T29" fmla="*/ 28 h 70"/>
                <a:gd name="T30" fmla="*/ 5 w 56"/>
                <a:gd name="T31" fmla="*/ 26 h 70"/>
                <a:gd name="T32" fmla="*/ 7 w 56"/>
                <a:gd name="T33" fmla="*/ 18 h 70"/>
                <a:gd name="T34" fmla="*/ 23 w 56"/>
                <a:gd name="T35" fmla="*/ 18 h 70"/>
                <a:gd name="T36" fmla="*/ 28 w 56"/>
                <a:gd name="T37" fmla="*/ 13 h 70"/>
                <a:gd name="T38" fmla="*/ 23 w 56"/>
                <a:gd name="T39" fmla="*/ 11 h 70"/>
                <a:gd name="T40" fmla="*/ 26 w 56"/>
                <a:gd name="T41" fmla="*/ 2 h 70"/>
                <a:gd name="T42" fmla="*/ 36 w 56"/>
                <a:gd name="T43" fmla="*/ 0 h 7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6"/>
                <a:gd name="T67" fmla="*/ 0 h 70"/>
                <a:gd name="T68" fmla="*/ 56 w 56"/>
                <a:gd name="T69" fmla="*/ 70 h 7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6" h="70">
                  <a:moveTo>
                    <a:pt x="36" y="0"/>
                  </a:moveTo>
                  <a:lnTo>
                    <a:pt x="31" y="14"/>
                  </a:lnTo>
                  <a:lnTo>
                    <a:pt x="38" y="21"/>
                  </a:lnTo>
                  <a:lnTo>
                    <a:pt x="43" y="17"/>
                  </a:lnTo>
                  <a:lnTo>
                    <a:pt x="52" y="17"/>
                  </a:lnTo>
                  <a:lnTo>
                    <a:pt x="52" y="26"/>
                  </a:lnTo>
                  <a:lnTo>
                    <a:pt x="56" y="43"/>
                  </a:lnTo>
                  <a:lnTo>
                    <a:pt x="51" y="58"/>
                  </a:lnTo>
                  <a:lnTo>
                    <a:pt x="9" y="70"/>
                  </a:lnTo>
                  <a:lnTo>
                    <a:pt x="0" y="58"/>
                  </a:lnTo>
                  <a:lnTo>
                    <a:pt x="7" y="58"/>
                  </a:lnTo>
                  <a:lnTo>
                    <a:pt x="16" y="40"/>
                  </a:lnTo>
                  <a:lnTo>
                    <a:pt x="12" y="40"/>
                  </a:lnTo>
                  <a:lnTo>
                    <a:pt x="5" y="33"/>
                  </a:lnTo>
                  <a:lnTo>
                    <a:pt x="12" y="28"/>
                  </a:lnTo>
                  <a:lnTo>
                    <a:pt x="5" y="26"/>
                  </a:lnTo>
                  <a:lnTo>
                    <a:pt x="7" y="18"/>
                  </a:lnTo>
                  <a:lnTo>
                    <a:pt x="23" y="18"/>
                  </a:lnTo>
                  <a:lnTo>
                    <a:pt x="28" y="13"/>
                  </a:lnTo>
                  <a:lnTo>
                    <a:pt x="23" y="11"/>
                  </a:lnTo>
                  <a:lnTo>
                    <a:pt x="26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79" name="Freeform 244"/>
            <p:cNvSpPr>
              <a:spLocks/>
            </p:cNvSpPr>
            <p:nvPr/>
          </p:nvSpPr>
          <p:spPr bwMode="ltGray">
            <a:xfrm>
              <a:off x="972585" y="3725479"/>
              <a:ext cx="57640" cy="98705"/>
            </a:xfrm>
            <a:custGeom>
              <a:avLst/>
              <a:gdLst>
                <a:gd name="T0" fmla="*/ 8 w 32"/>
                <a:gd name="T1" fmla="*/ 52 h 52"/>
                <a:gd name="T2" fmla="*/ 16 w 32"/>
                <a:gd name="T3" fmla="*/ 52 h 52"/>
                <a:gd name="T4" fmla="*/ 18 w 32"/>
                <a:gd name="T5" fmla="*/ 52 h 52"/>
                <a:gd name="T6" fmla="*/ 25 w 32"/>
                <a:gd name="T7" fmla="*/ 31 h 52"/>
                <a:gd name="T8" fmla="*/ 32 w 32"/>
                <a:gd name="T9" fmla="*/ 27 h 52"/>
                <a:gd name="T10" fmla="*/ 32 w 32"/>
                <a:gd name="T11" fmla="*/ 21 h 52"/>
                <a:gd name="T12" fmla="*/ 26 w 32"/>
                <a:gd name="T13" fmla="*/ 21 h 52"/>
                <a:gd name="T14" fmla="*/ 29 w 32"/>
                <a:gd name="T15" fmla="*/ 0 h 52"/>
                <a:gd name="T16" fmla="*/ 7 w 32"/>
                <a:gd name="T17" fmla="*/ 10 h 52"/>
                <a:gd name="T18" fmla="*/ 0 w 32"/>
                <a:gd name="T19" fmla="*/ 21 h 52"/>
                <a:gd name="T20" fmla="*/ 0 w 32"/>
                <a:gd name="T21" fmla="*/ 39 h 52"/>
                <a:gd name="T22" fmla="*/ 7 w 32"/>
                <a:gd name="T23" fmla="*/ 43 h 52"/>
                <a:gd name="T24" fmla="*/ 8 w 32"/>
                <a:gd name="T25" fmla="*/ 52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2"/>
                <a:gd name="T40" fmla="*/ 0 h 52"/>
                <a:gd name="T41" fmla="*/ 32 w 32"/>
                <a:gd name="T42" fmla="*/ 52 h 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2" h="52">
                  <a:moveTo>
                    <a:pt x="8" y="52"/>
                  </a:moveTo>
                  <a:lnTo>
                    <a:pt x="16" y="52"/>
                  </a:lnTo>
                  <a:lnTo>
                    <a:pt x="18" y="52"/>
                  </a:lnTo>
                  <a:lnTo>
                    <a:pt x="25" y="31"/>
                  </a:lnTo>
                  <a:lnTo>
                    <a:pt x="32" y="27"/>
                  </a:lnTo>
                  <a:lnTo>
                    <a:pt x="32" y="21"/>
                  </a:lnTo>
                  <a:lnTo>
                    <a:pt x="26" y="21"/>
                  </a:lnTo>
                  <a:lnTo>
                    <a:pt x="29" y="0"/>
                  </a:lnTo>
                  <a:lnTo>
                    <a:pt x="7" y="10"/>
                  </a:lnTo>
                  <a:lnTo>
                    <a:pt x="0" y="21"/>
                  </a:lnTo>
                  <a:lnTo>
                    <a:pt x="0" y="39"/>
                  </a:lnTo>
                  <a:lnTo>
                    <a:pt x="7" y="43"/>
                  </a:lnTo>
                  <a:lnTo>
                    <a:pt x="8" y="5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80" name="Freeform 245"/>
            <p:cNvSpPr>
              <a:spLocks/>
            </p:cNvSpPr>
            <p:nvPr/>
          </p:nvSpPr>
          <p:spPr bwMode="ltGray">
            <a:xfrm>
              <a:off x="861144" y="3878311"/>
              <a:ext cx="84541" cy="95520"/>
            </a:xfrm>
            <a:custGeom>
              <a:avLst/>
              <a:gdLst>
                <a:gd name="T0" fmla="*/ 31 w 44"/>
                <a:gd name="T1" fmla="*/ 49 h 49"/>
                <a:gd name="T2" fmla="*/ 31 w 44"/>
                <a:gd name="T3" fmla="*/ 28 h 49"/>
                <a:gd name="T4" fmla="*/ 43 w 44"/>
                <a:gd name="T5" fmla="*/ 20 h 49"/>
                <a:gd name="T6" fmla="*/ 39 w 44"/>
                <a:gd name="T7" fmla="*/ 16 h 49"/>
                <a:gd name="T8" fmla="*/ 44 w 44"/>
                <a:gd name="T9" fmla="*/ 0 h 49"/>
                <a:gd name="T10" fmla="*/ 24 w 44"/>
                <a:gd name="T11" fmla="*/ 3 h 49"/>
                <a:gd name="T12" fmla="*/ 30 w 44"/>
                <a:gd name="T13" fmla="*/ 16 h 49"/>
                <a:gd name="T14" fmla="*/ 24 w 44"/>
                <a:gd name="T15" fmla="*/ 22 h 49"/>
                <a:gd name="T16" fmla="*/ 19 w 44"/>
                <a:gd name="T17" fmla="*/ 17 h 49"/>
                <a:gd name="T18" fmla="*/ 19 w 44"/>
                <a:gd name="T19" fmla="*/ 8 h 49"/>
                <a:gd name="T20" fmla="*/ 14 w 44"/>
                <a:gd name="T21" fmla="*/ 11 h 49"/>
                <a:gd name="T22" fmla="*/ 0 w 44"/>
                <a:gd name="T23" fmla="*/ 39 h 49"/>
                <a:gd name="T24" fmla="*/ 19 w 44"/>
                <a:gd name="T25" fmla="*/ 38 h 49"/>
                <a:gd name="T26" fmla="*/ 31 w 44"/>
                <a:gd name="T27" fmla="*/ 49 h 4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49"/>
                <a:gd name="T44" fmla="*/ 44 w 44"/>
                <a:gd name="T45" fmla="*/ 49 h 4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49">
                  <a:moveTo>
                    <a:pt x="31" y="49"/>
                  </a:moveTo>
                  <a:lnTo>
                    <a:pt x="31" y="28"/>
                  </a:lnTo>
                  <a:lnTo>
                    <a:pt x="43" y="20"/>
                  </a:lnTo>
                  <a:lnTo>
                    <a:pt x="39" y="16"/>
                  </a:lnTo>
                  <a:lnTo>
                    <a:pt x="44" y="0"/>
                  </a:lnTo>
                  <a:lnTo>
                    <a:pt x="24" y="3"/>
                  </a:lnTo>
                  <a:lnTo>
                    <a:pt x="30" y="16"/>
                  </a:lnTo>
                  <a:lnTo>
                    <a:pt x="24" y="22"/>
                  </a:lnTo>
                  <a:lnTo>
                    <a:pt x="19" y="17"/>
                  </a:lnTo>
                  <a:lnTo>
                    <a:pt x="19" y="8"/>
                  </a:lnTo>
                  <a:lnTo>
                    <a:pt x="14" y="11"/>
                  </a:lnTo>
                  <a:lnTo>
                    <a:pt x="0" y="39"/>
                  </a:lnTo>
                  <a:lnTo>
                    <a:pt x="19" y="38"/>
                  </a:lnTo>
                  <a:lnTo>
                    <a:pt x="31" y="4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81" name="Freeform 246"/>
            <p:cNvSpPr>
              <a:spLocks/>
            </p:cNvSpPr>
            <p:nvPr/>
          </p:nvSpPr>
          <p:spPr bwMode="ltGray">
            <a:xfrm>
              <a:off x="845773" y="3954727"/>
              <a:ext cx="76855" cy="66865"/>
            </a:xfrm>
            <a:custGeom>
              <a:avLst/>
              <a:gdLst>
                <a:gd name="T0" fmla="*/ 36 w 42"/>
                <a:gd name="T1" fmla="*/ 35 h 35"/>
                <a:gd name="T2" fmla="*/ 28 w 42"/>
                <a:gd name="T3" fmla="*/ 30 h 35"/>
                <a:gd name="T4" fmla="*/ 28 w 42"/>
                <a:gd name="T5" fmla="*/ 23 h 35"/>
                <a:gd name="T6" fmla="*/ 18 w 42"/>
                <a:gd name="T7" fmla="*/ 27 h 35"/>
                <a:gd name="T8" fmla="*/ 17 w 42"/>
                <a:gd name="T9" fmla="*/ 18 h 35"/>
                <a:gd name="T10" fmla="*/ 0 w 42"/>
                <a:gd name="T11" fmla="*/ 10 h 35"/>
                <a:gd name="T12" fmla="*/ 0 w 42"/>
                <a:gd name="T13" fmla="*/ 5 h 35"/>
                <a:gd name="T14" fmla="*/ 9 w 42"/>
                <a:gd name="T15" fmla="*/ 0 h 35"/>
                <a:gd name="T16" fmla="*/ 29 w 42"/>
                <a:gd name="T17" fmla="*/ 0 h 35"/>
                <a:gd name="T18" fmla="*/ 41 w 42"/>
                <a:gd name="T19" fmla="*/ 12 h 35"/>
                <a:gd name="T20" fmla="*/ 42 w 42"/>
                <a:gd name="T21" fmla="*/ 23 h 35"/>
                <a:gd name="T22" fmla="*/ 35 w 42"/>
                <a:gd name="T23" fmla="*/ 28 h 35"/>
                <a:gd name="T24" fmla="*/ 36 w 42"/>
                <a:gd name="T25" fmla="*/ 35 h 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2"/>
                <a:gd name="T40" fmla="*/ 0 h 35"/>
                <a:gd name="T41" fmla="*/ 42 w 42"/>
                <a:gd name="T42" fmla="*/ 35 h 3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2" h="35">
                  <a:moveTo>
                    <a:pt x="36" y="35"/>
                  </a:moveTo>
                  <a:lnTo>
                    <a:pt x="28" y="30"/>
                  </a:lnTo>
                  <a:lnTo>
                    <a:pt x="28" y="23"/>
                  </a:lnTo>
                  <a:lnTo>
                    <a:pt x="18" y="27"/>
                  </a:lnTo>
                  <a:lnTo>
                    <a:pt x="17" y="18"/>
                  </a:lnTo>
                  <a:lnTo>
                    <a:pt x="0" y="10"/>
                  </a:lnTo>
                  <a:lnTo>
                    <a:pt x="0" y="5"/>
                  </a:lnTo>
                  <a:lnTo>
                    <a:pt x="9" y="0"/>
                  </a:lnTo>
                  <a:lnTo>
                    <a:pt x="29" y="0"/>
                  </a:lnTo>
                  <a:lnTo>
                    <a:pt x="41" y="12"/>
                  </a:lnTo>
                  <a:lnTo>
                    <a:pt x="42" y="23"/>
                  </a:lnTo>
                  <a:lnTo>
                    <a:pt x="35" y="28"/>
                  </a:lnTo>
                  <a:lnTo>
                    <a:pt x="36" y="3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82" name="Freeform 247"/>
            <p:cNvSpPr>
              <a:spLocks/>
            </p:cNvSpPr>
            <p:nvPr/>
          </p:nvSpPr>
          <p:spPr bwMode="ltGray">
            <a:xfrm>
              <a:off x="922628" y="3820999"/>
              <a:ext cx="199824" cy="267456"/>
            </a:xfrm>
            <a:custGeom>
              <a:avLst/>
              <a:gdLst>
                <a:gd name="T0" fmla="*/ 104 w 104"/>
                <a:gd name="T1" fmla="*/ 22 h 139"/>
                <a:gd name="T2" fmla="*/ 102 w 104"/>
                <a:gd name="T3" fmla="*/ 29 h 139"/>
                <a:gd name="T4" fmla="*/ 101 w 104"/>
                <a:gd name="T5" fmla="*/ 48 h 139"/>
                <a:gd name="T6" fmla="*/ 104 w 104"/>
                <a:gd name="T7" fmla="*/ 70 h 139"/>
                <a:gd name="T8" fmla="*/ 104 w 104"/>
                <a:gd name="T9" fmla="*/ 73 h 139"/>
                <a:gd name="T10" fmla="*/ 103 w 104"/>
                <a:gd name="T11" fmla="*/ 71 h 139"/>
                <a:gd name="T12" fmla="*/ 90 w 104"/>
                <a:gd name="T13" fmla="*/ 80 h 139"/>
                <a:gd name="T14" fmla="*/ 73 w 104"/>
                <a:gd name="T15" fmla="*/ 86 h 139"/>
                <a:gd name="T16" fmla="*/ 80 w 104"/>
                <a:gd name="T17" fmla="*/ 101 h 139"/>
                <a:gd name="T18" fmla="*/ 96 w 104"/>
                <a:gd name="T19" fmla="*/ 115 h 139"/>
                <a:gd name="T20" fmla="*/ 83 w 104"/>
                <a:gd name="T21" fmla="*/ 126 h 139"/>
                <a:gd name="T22" fmla="*/ 85 w 104"/>
                <a:gd name="T23" fmla="*/ 133 h 139"/>
                <a:gd name="T24" fmla="*/ 55 w 104"/>
                <a:gd name="T25" fmla="*/ 135 h 139"/>
                <a:gd name="T26" fmla="*/ 53 w 104"/>
                <a:gd name="T27" fmla="*/ 139 h 139"/>
                <a:gd name="T28" fmla="*/ 43 w 104"/>
                <a:gd name="T29" fmla="*/ 137 h 139"/>
                <a:gd name="T30" fmla="*/ 18 w 104"/>
                <a:gd name="T31" fmla="*/ 135 h 139"/>
                <a:gd name="T32" fmla="*/ 18 w 104"/>
                <a:gd name="T33" fmla="*/ 134 h 139"/>
                <a:gd name="T34" fmla="*/ 23 w 104"/>
                <a:gd name="T35" fmla="*/ 113 h 139"/>
                <a:gd name="T36" fmla="*/ 2 w 104"/>
                <a:gd name="T37" fmla="*/ 100 h 139"/>
                <a:gd name="T38" fmla="*/ 0 w 104"/>
                <a:gd name="T39" fmla="*/ 89 h 139"/>
                <a:gd name="T40" fmla="*/ 0 w 104"/>
                <a:gd name="T41" fmla="*/ 79 h 139"/>
                <a:gd name="T42" fmla="*/ 0 w 104"/>
                <a:gd name="T43" fmla="*/ 78 h 139"/>
                <a:gd name="T44" fmla="*/ 0 w 104"/>
                <a:gd name="T45" fmla="*/ 58 h 139"/>
                <a:gd name="T46" fmla="*/ 11 w 104"/>
                <a:gd name="T47" fmla="*/ 49 h 139"/>
                <a:gd name="T48" fmla="*/ 8 w 104"/>
                <a:gd name="T49" fmla="*/ 44 h 139"/>
                <a:gd name="T50" fmla="*/ 12 w 104"/>
                <a:gd name="T51" fmla="*/ 29 h 139"/>
                <a:gd name="T52" fmla="*/ 12 w 104"/>
                <a:gd name="T53" fmla="*/ 28 h 139"/>
                <a:gd name="T54" fmla="*/ 15 w 104"/>
                <a:gd name="T55" fmla="*/ 23 h 139"/>
                <a:gd name="T56" fmla="*/ 31 w 104"/>
                <a:gd name="T57" fmla="*/ 26 h 139"/>
                <a:gd name="T58" fmla="*/ 37 w 104"/>
                <a:gd name="T59" fmla="*/ 15 h 139"/>
                <a:gd name="T60" fmla="*/ 32 w 104"/>
                <a:gd name="T61" fmla="*/ 12 h 139"/>
                <a:gd name="T62" fmla="*/ 37 w 104"/>
                <a:gd name="T63" fmla="*/ 7 h 139"/>
                <a:gd name="T64" fmla="*/ 35 w 104"/>
                <a:gd name="T65" fmla="*/ 0 h 139"/>
                <a:gd name="T66" fmla="*/ 43 w 104"/>
                <a:gd name="T67" fmla="*/ 0 h 139"/>
                <a:gd name="T68" fmla="*/ 45 w 104"/>
                <a:gd name="T69" fmla="*/ 0 h 139"/>
                <a:gd name="T70" fmla="*/ 49 w 104"/>
                <a:gd name="T71" fmla="*/ 2 h 139"/>
                <a:gd name="T72" fmla="*/ 49 w 104"/>
                <a:gd name="T73" fmla="*/ 7 h 139"/>
                <a:gd name="T74" fmla="*/ 61 w 104"/>
                <a:gd name="T75" fmla="*/ 13 h 139"/>
                <a:gd name="T76" fmla="*/ 59 w 104"/>
                <a:gd name="T77" fmla="*/ 19 h 139"/>
                <a:gd name="T78" fmla="*/ 66 w 104"/>
                <a:gd name="T79" fmla="*/ 19 h 139"/>
                <a:gd name="T80" fmla="*/ 92 w 104"/>
                <a:gd name="T81" fmla="*/ 5 h 139"/>
                <a:gd name="T82" fmla="*/ 95 w 104"/>
                <a:gd name="T83" fmla="*/ 12 h 139"/>
                <a:gd name="T84" fmla="*/ 90 w 104"/>
                <a:gd name="T85" fmla="*/ 14 h 139"/>
                <a:gd name="T86" fmla="*/ 101 w 104"/>
                <a:gd name="T87" fmla="*/ 22 h 139"/>
                <a:gd name="T88" fmla="*/ 104 w 104"/>
                <a:gd name="T89" fmla="*/ 22 h 13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04"/>
                <a:gd name="T136" fmla="*/ 0 h 139"/>
                <a:gd name="T137" fmla="*/ 104 w 104"/>
                <a:gd name="T138" fmla="*/ 139 h 13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04" h="139">
                  <a:moveTo>
                    <a:pt x="104" y="22"/>
                  </a:moveTo>
                  <a:lnTo>
                    <a:pt x="102" y="29"/>
                  </a:lnTo>
                  <a:lnTo>
                    <a:pt x="101" y="48"/>
                  </a:lnTo>
                  <a:lnTo>
                    <a:pt x="104" y="70"/>
                  </a:lnTo>
                  <a:lnTo>
                    <a:pt x="104" y="73"/>
                  </a:lnTo>
                  <a:lnTo>
                    <a:pt x="103" y="71"/>
                  </a:lnTo>
                  <a:lnTo>
                    <a:pt x="90" y="80"/>
                  </a:lnTo>
                  <a:lnTo>
                    <a:pt x="73" y="86"/>
                  </a:lnTo>
                  <a:lnTo>
                    <a:pt x="80" y="101"/>
                  </a:lnTo>
                  <a:lnTo>
                    <a:pt x="96" y="115"/>
                  </a:lnTo>
                  <a:lnTo>
                    <a:pt x="83" y="126"/>
                  </a:lnTo>
                  <a:lnTo>
                    <a:pt x="85" y="133"/>
                  </a:lnTo>
                  <a:lnTo>
                    <a:pt x="55" y="135"/>
                  </a:lnTo>
                  <a:lnTo>
                    <a:pt x="53" y="139"/>
                  </a:lnTo>
                  <a:lnTo>
                    <a:pt x="43" y="137"/>
                  </a:lnTo>
                  <a:lnTo>
                    <a:pt x="18" y="135"/>
                  </a:lnTo>
                  <a:lnTo>
                    <a:pt x="18" y="134"/>
                  </a:lnTo>
                  <a:lnTo>
                    <a:pt x="23" y="113"/>
                  </a:lnTo>
                  <a:lnTo>
                    <a:pt x="2" y="100"/>
                  </a:lnTo>
                  <a:lnTo>
                    <a:pt x="0" y="89"/>
                  </a:lnTo>
                  <a:lnTo>
                    <a:pt x="0" y="79"/>
                  </a:lnTo>
                  <a:lnTo>
                    <a:pt x="0" y="78"/>
                  </a:lnTo>
                  <a:lnTo>
                    <a:pt x="0" y="58"/>
                  </a:lnTo>
                  <a:lnTo>
                    <a:pt x="11" y="49"/>
                  </a:lnTo>
                  <a:lnTo>
                    <a:pt x="8" y="44"/>
                  </a:lnTo>
                  <a:lnTo>
                    <a:pt x="12" y="29"/>
                  </a:lnTo>
                  <a:lnTo>
                    <a:pt x="12" y="28"/>
                  </a:lnTo>
                  <a:lnTo>
                    <a:pt x="15" y="23"/>
                  </a:lnTo>
                  <a:lnTo>
                    <a:pt x="31" y="26"/>
                  </a:lnTo>
                  <a:lnTo>
                    <a:pt x="37" y="15"/>
                  </a:lnTo>
                  <a:lnTo>
                    <a:pt x="32" y="12"/>
                  </a:lnTo>
                  <a:lnTo>
                    <a:pt x="37" y="7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9" y="2"/>
                  </a:lnTo>
                  <a:lnTo>
                    <a:pt x="49" y="7"/>
                  </a:lnTo>
                  <a:lnTo>
                    <a:pt x="61" y="13"/>
                  </a:lnTo>
                  <a:lnTo>
                    <a:pt x="59" y="19"/>
                  </a:lnTo>
                  <a:lnTo>
                    <a:pt x="66" y="19"/>
                  </a:lnTo>
                  <a:lnTo>
                    <a:pt x="92" y="5"/>
                  </a:lnTo>
                  <a:lnTo>
                    <a:pt x="95" y="12"/>
                  </a:lnTo>
                  <a:lnTo>
                    <a:pt x="90" y="14"/>
                  </a:lnTo>
                  <a:lnTo>
                    <a:pt x="101" y="22"/>
                  </a:lnTo>
                  <a:lnTo>
                    <a:pt x="104" y="2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83" name="Freeform 248"/>
            <p:cNvSpPr>
              <a:spLocks/>
            </p:cNvSpPr>
            <p:nvPr/>
          </p:nvSpPr>
          <p:spPr bwMode="ltGray">
            <a:xfrm>
              <a:off x="918786" y="4082087"/>
              <a:ext cx="103753" cy="60497"/>
            </a:xfrm>
            <a:custGeom>
              <a:avLst/>
              <a:gdLst>
                <a:gd name="T0" fmla="*/ 13 w 54"/>
                <a:gd name="T1" fmla="*/ 32 h 32"/>
                <a:gd name="T2" fmla="*/ 30 w 54"/>
                <a:gd name="T3" fmla="*/ 23 h 32"/>
                <a:gd name="T4" fmla="*/ 37 w 54"/>
                <a:gd name="T5" fmla="*/ 31 h 32"/>
                <a:gd name="T6" fmla="*/ 42 w 54"/>
                <a:gd name="T7" fmla="*/ 21 h 32"/>
                <a:gd name="T8" fmla="*/ 51 w 54"/>
                <a:gd name="T9" fmla="*/ 25 h 32"/>
                <a:gd name="T10" fmla="*/ 54 w 54"/>
                <a:gd name="T11" fmla="*/ 14 h 32"/>
                <a:gd name="T12" fmla="*/ 46 w 54"/>
                <a:gd name="T13" fmla="*/ 11 h 32"/>
                <a:gd name="T14" fmla="*/ 42 w 54"/>
                <a:gd name="T15" fmla="*/ 3 h 32"/>
                <a:gd name="T16" fmla="*/ 19 w 54"/>
                <a:gd name="T17" fmla="*/ 0 h 32"/>
                <a:gd name="T18" fmla="*/ 12 w 54"/>
                <a:gd name="T19" fmla="*/ 1 h 32"/>
                <a:gd name="T20" fmla="*/ 0 w 54"/>
                <a:gd name="T21" fmla="*/ 21 h 32"/>
                <a:gd name="T22" fmla="*/ 2 w 54"/>
                <a:gd name="T23" fmla="*/ 26 h 32"/>
                <a:gd name="T24" fmla="*/ 7 w 54"/>
                <a:gd name="T25" fmla="*/ 21 h 32"/>
                <a:gd name="T26" fmla="*/ 12 w 54"/>
                <a:gd name="T27" fmla="*/ 32 h 32"/>
                <a:gd name="T28" fmla="*/ 13 w 54"/>
                <a:gd name="T29" fmla="*/ 32 h 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32"/>
                <a:gd name="T47" fmla="*/ 54 w 54"/>
                <a:gd name="T48" fmla="*/ 32 h 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32">
                  <a:moveTo>
                    <a:pt x="13" y="32"/>
                  </a:moveTo>
                  <a:lnTo>
                    <a:pt x="30" y="23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51" y="25"/>
                  </a:lnTo>
                  <a:lnTo>
                    <a:pt x="54" y="14"/>
                  </a:lnTo>
                  <a:lnTo>
                    <a:pt x="46" y="11"/>
                  </a:lnTo>
                  <a:lnTo>
                    <a:pt x="42" y="3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21"/>
                  </a:lnTo>
                  <a:lnTo>
                    <a:pt x="2" y="26"/>
                  </a:lnTo>
                  <a:lnTo>
                    <a:pt x="7" y="21"/>
                  </a:lnTo>
                  <a:lnTo>
                    <a:pt x="12" y="32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84" name="Freeform 249"/>
            <p:cNvSpPr>
              <a:spLocks/>
            </p:cNvSpPr>
            <p:nvPr/>
          </p:nvSpPr>
          <p:spPr bwMode="ltGray">
            <a:xfrm>
              <a:off x="661320" y="3967463"/>
              <a:ext cx="311265" cy="280192"/>
            </a:xfrm>
            <a:custGeom>
              <a:avLst/>
              <a:gdLst>
                <a:gd name="T0" fmla="*/ 96 w 163"/>
                <a:gd name="T1" fmla="*/ 0 h 146"/>
                <a:gd name="T2" fmla="*/ 82 w 163"/>
                <a:gd name="T3" fmla="*/ 4 h 146"/>
                <a:gd name="T4" fmla="*/ 78 w 163"/>
                <a:gd name="T5" fmla="*/ 17 h 146"/>
                <a:gd name="T6" fmla="*/ 62 w 163"/>
                <a:gd name="T7" fmla="*/ 25 h 146"/>
                <a:gd name="T8" fmla="*/ 60 w 163"/>
                <a:gd name="T9" fmla="*/ 33 h 146"/>
                <a:gd name="T10" fmla="*/ 46 w 163"/>
                <a:gd name="T11" fmla="*/ 33 h 146"/>
                <a:gd name="T12" fmla="*/ 43 w 163"/>
                <a:gd name="T13" fmla="*/ 25 h 146"/>
                <a:gd name="T14" fmla="*/ 34 w 163"/>
                <a:gd name="T15" fmla="*/ 25 h 146"/>
                <a:gd name="T16" fmla="*/ 42 w 163"/>
                <a:gd name="T17" fmla="*/ 44 h 146"/>
                <a:gd name="T18" fmla="*/ 25 w 163"/>
                <a:gd name="T19" fmla="*/ 45 h 146"/>
                <a:gd name="T20" fmla="*/ 22 w 163"/>
                <a:gd name="T21" fmla="*/ 40 h 146"/>
                <a:gd name="T22" fmla="*/ 0 w 163"/>
                <a:gd name="T23" fmla="*/ 45 h 146"/>
                <a:gd name="T24" fmla="*/ 0 w 163"/>
                <a:gd name="T25" fmla="*/ 53 h 146"/>
                <a:gd name="T26" fmla="*/ 28 w 163"/>
                <a:gd name="T27" fmla="*/ 64 h 146"/>
                <a:gd name="T28" fmla="*/ 43 w 163"/>
                <a:gd name="T29" fmla="*/ 83 h 146"/>
                <a:gd name="T30" fmla="*/ 47 w 163"/>
                <a:gd name="T31" fmla="*/ 91 h 146"/>
                <a:gd name="T32" fmla="*/ 42 w 163"/>
                <a:gd name="T33" fmla="*/ 126 h 146"/>
                <a:gd name="T34" fmla="*/ 36 w 163"/>
                <a:gd name="T35" fmla="*/ 128 h 146"/>
                <a:gd name="T36" fmla="*/ 55 w 163"/>
                <a:gd name="T37" fmla="*/ 141 h 146"/>
                <a:gd name="T38" fmla="*/ 101 w 163"/>
                <a:gd name="T39" fmla="*/ 146 h 146"/>
                <a:gd name="T40" fmla="*/ 98 w 163"/>
                <a:gd name="T41" fmla="*/ 136 h 146"/>
                <a:gd name="T42" fmla="*/ 111 w 163"/>
                <a:gd name="T43" fmla="*/ 128 h 146"/>
                <a:gd name="T44" fmla="*/ 135 w 163"/>
                <a:gd name="T45" fmla="*/ 136 h 146"/>
                <a:gd name="T46" fmla="*/ 143 w 163"/>
                <a:gd name="T47" fmla="*/ 135 h 146"/>
                <a:gd name="T48" fmla="*/ 158 w 163"/>
                <a:gd name="T49" fmla="*/ 122 h 146"/>
                <a:gd name="T50" fmla="*/ 146 w 163"/>
                <a:gd name="T51" fmla="*/ 106 h 146"/>
                <a:gd name="T52" fmla="*/ 150 w 163"/>
                <a:gd name="T53" fmla="*/ 90 h 146"/>
                <a:gd name="T54" fmla="*/ 145 w 163"/>
                <a:gd name="T55" fmla="*/ 81 h 146"/>
                <a:gd name="T56" fmla="*/ 139 w 163"/>
                <a:gd name="T57" fmla="*/ 83 h 146"/>
                <a:gd name="T58" fmla="*/ 137 w 163"/>
                <a:gd name="T59" fmla="*/ 80 h 146"/>
                <a:gd name="T60" fmla="*/ 150 w 163"/>
                <a:gd name="T61" fmla="*/ 63 h 146"/>
                <a:gd name="T62" fmla="*/ 157 w 163"/>
                <a:gd name="T63" fmla="*/ 62 h 146"/>
                <a:gd name="T64" fmla="*/ 157 w 163"/>
                <a:gd name="T65" fmla="*/ 60 h 146"/>
                <a:gd name="T66" fmla="*/ 163 w 163"/>
                <a:gd name="T67" fmla="*/ 40 h 146"/>
                <a:gd name="T68" fmla="*/ 139 w 163"/>
                <a:gd name="T69" fmla="*/ 26 h 146"/>
                <a:gd name="T70" fmla="*/ 132 w 163"/>
                <a:gd name="T71" fmla="*/ 26 h 146"/>
                <a:gd name="T72" fmla="*/ 124 w 163"/>
                <a:gd name="T73" fmla="*/ 24 h 146"/>
                <a:gd name="T74" fmla="*/ 124 w 163"/>
                <a:gd name="T75" fmla="*/ 17 h 146"/>
                <a:gd name="T76" fmla="*/ 115 w 163"/>
                <a:gd name="T77" fmla="*/ 19 h 146"/>
                <a:gd name="T78" fmla="*/ 112 w 163"/>
                <a:gd name="T79" fmla="*/ 13 h 146"/>
                <a:gd name="T80" fmla="*/ 96 w 163"/>
                <a:gd name="T81" fmla="*/ 4 h 146"/>
                <a:gd name="T82" fmla="*/ 96 w 163"/>
                <a:gd name="T83" fmla="*/ 0 h 1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3"/>
                <a:gd name="T127" fmla="*/ 0 h 146"/>
                <a:gd name="T128" fmla="*/ 163 w 163"/>
                <a:gd name="T129" fmla="*/ 146 h 1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3" h="146">
                  <a:moveTo>
                    <a:pt x="96" y="0"/>
                  </a:moveTo>
                  <a:lnTo>
                    <a:pt x="82" y="4"/>
                  </a:lnTo>
                  <a:lnTo>
                    <a:pt x="78" y="17"/>
                  </a:lnTo>
                  <a:lnTo>
                    <a:pt x="62" y="25"/>
                  </a:lnTo>
                  <a:lnTo>
                    <a:pt x="60" y="33"/>
                  </a:lnTo>
                  <a:lnTo>
                    <a:pt x="46" y="33"/>
                  </a:lnTo>
                  <a:lnTo>
                    <a:pt x="43" y="25"/>
                  </a:lnTo>
                  <a:lnTo>
                    <a:pt x="34" y="25"/>
                  </a:lnTo>
                  <a:lnTo>
                    <a:pt x="42" y="44"/>
                  </a:lnTo>
                  <a:lnTo>
                    <a:pt x="25" y="45"/>
                  </a:lnTo>
                  <a:lnTo>
                    <a:pt x="22" y="40"/>
                  </a:lnTo>
                  <a:lnTo>
                    <a:pt x="0" y="45"/>
                  </a:lnTo>
                  <a:lnTo>
                    <a:pt x="0" y="53"/>
                  </a:lnTo>
                  <a:lnTo>
                    <a:pt x="28" y="64"/>
                  </a:lnTo>
                  <a:lnTo>
                    <a:pt x="43" y="83"/>
                  </a:lnTo>
                  <a:lnTo>
                    <a:pt x="47" y="91"/>
                  </a:lnTo>
                  <a:lnTo>
                    <a:pt x="42" y="126"/>
                  </a:lnTo>
                  <a:lnTo>
                    <a:pt x="36" y="128"/>
                  </a:lnTo>
                  <a:lnTo>
                    <a:pt x="55" y="141"/>
                  </a:lnTo>
                  <a:lnTo>
                    <a:pt x="101" y="146"/>
                  </a:lnTo>
                  <a:lnTo>
                    <a:pt x="98" y="136"/>
                  </a:lnTo>
                  <a:lnTo>
                    <a:pt x="111" y="128"/>
                  </a:lnTo>
                  <a:lnTo>
                    <a:pt x="135" y="136"/>
                  </a:lnTo>
                  <a:lnTo>
                    <a:pt x="143" y="135"/>
                  </a:lnTo>
                  <a:lnTo>
                    <a:pt x="158" y="122"/>
                  </a:lnTo>
                  <a:lnTo>
                    <a:pt x="146" y="106"/>
                  </a:lnTo>
                  <a:lnTo>
                    <a:pt x="150" y="90"/>
                  </a:lnTo>
                  <a:lnTo>
                    <a:pt x="145" y="81"/>
                  </a:lnTo>
                  <a:lnTo>
                    <a:pt x="139" y="83"/>
                  </a:lnTo>
                  <a:lnTo>
                    <a:pt x="137" y="80"/>
                  </a:lnTo>
                  <a:lnTo>
                    <a:pt x="150" y="63"/>
                  </a:lnTo>
                  <a:lnTo>
                    <a:pt x="157" y="62"/>
                  </a:lnTo>
                  <a:lnTo>
                    <a:pt x="157" y="60"/>
                  </a:lnTo>
                  <a:lnTo>
                    <a:pt x="163" y="40"/>
                  </a:lnTo>
                  <a:lnTo>
                    <a:pt x="139" y="26"/>
                  </a:lnTo>
                  <a:lnTo>
                    <a:pt x="132" y="26"/>
                  </a:lnTo>
                  <a:lnTo>
                    <a:pt x="124" y="24"/>
                  </a:lnTo>
                  <a:lnTo>
                    <a:pt x="124" y="17"/>
                  </a:lnTo>
                  <a:lnTo>
                    <a:pt x="115" y="19"/>
                  </a:lnTo>
                  <a:lnTo>
                    <a:pt x="112" y="13"/>
                  </a:lnTo>
                  <a:lnTo>
                    <a:pt x="96" y="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85" name="Freeform 250"/>
            <p:cNvSpPr>
              <a:spLocks/>
            </p:cNvSpPr>
            <p:nvPr/>
          </p:nvSpPr>
          <p:spPr bwMode="ltGray">
            <a:xfrm>
              <a:off x="553723" y="4206265"/>
              <a:ext cx="288208" cy="219695"/>
            </a:xfrm>
            <a:custGeom>
              <a:avLst/>
              <a:gdLst>
                <a:gd name="T0" fmla="*/ 7 w 152"/>
                <a:gd name="T1" fmla="*/ 28 h 115"/>
                <a:gd name="T2" fmla="*/ 35 w 152"/>
                <a:gd name="T3" fmla="*/ 29 h 115"/>
                <a:gd name="T4" fmla="*/ 38 w 152"/>
                <a:gd name="T5" fmla="*/ 34 h 115"/>
                <a:gd name="T6" fmla="*/ 30 w 152"/>
                <a:gd name="T7" fmla="*/ 44 h 115"/>
                <a:gd name="T8" fmla="*/ 30 w 152"/>
                <a:gd name="T9" fmla="*/ 56 h 115"/>
                <a:gd name="T10" fmla="*/ 23 w 152"/>
                <a:gd name="T11" fmla="*/ 63 h 115"/>
                <a:gd name="T12" fmla="*/ 28 w 152"/>
                <a:gd name="T13" fmla="*/ 82 h 115"/>
                <a:gd name="T14" fmla="*/ 23 w 152"/>
                <a:gd name="T15" fmla="*/ 97 h 115"/>
                <a:gd name="T16" fmla="*/ 45 w 152"/>
                <a:gd name="T17" fmla="*/ 115 h 115"/>
                <a:gd name="T18" fmla="*/ 56 w 152"/>
                <a:gd name="T19" fmla="*/ 106 h 115"/>
                <a:gd name="T20" fmla="*/ 85 w 152"/>
                <a:gd name="T21" fmla="*/ 104 h 115"/>
                <a:gd name="T22" fmla="*/ 114 w 152"/>
                <a:gd name="T23" fmla="*/ 77 h 115"/>
                <a:gd name="T24" fmla="*/ 108 w 152"/>
                <a:gd name="T25" fmla="*/ 64 h 115"/>
                <a:gd name="T26" fmla="*/ 124 w 152"/>
                <a:gd name="T27" fmla="*/ 43 h 115"/>
                <a:gd name="T28" fmla="*/ 152 w 152"/>
                <a:gd name="T29" fmla="*/ 28 h 115"/>
                <a:gd name="T30" fmla="*/ 152 w 152"/>
                <a:gd name="T31" fmla="*/ 21 h 115"/>
                <a:gd name="T32" fmla="*/ 108 w 152"/>
                <a:gd name="T33" fmla="*/ 15 h 115"/>
                <a:gd name="T34" fmla="*/ 91 w 152"/>
                <a:gd name="T35" fmla="*/ 5 h 115"/>
                <a:gd name="T36" fmla="*/ 85 w 152"/>
                <a:gd name="T37" fmla="*/ 6 h 115"/>
                <a:gd name="T38" fmla="*/ 68 w 152"/>
                <a:gd name="T39" fmla="*/ 5 h 115"/>
                <a:gd name="T40" fmla="*/ 59 w 152"/>
                <a:gd name="T41" fmla="*/ 6 h 115"/>
                <a:gd name="T42" fmla="*/ 14 w 152"/>
                <a:gd name="T43" fmla="*/ 0 h 115"/>
                <a:gd name="T44" fmla="*/ 9 w 152"/>
                <a:gd name="T45" fmla="*/ 6 h 115"/>
                <a:gd name="T46" fmla="*/ 1 w 152"/>
                <a:gd name="T47" fmla="*/ 7 h 115"/>
                <a:gd name="T48" fmla="*/ 0 w 152"/>
                <a:gd name="T49" fmla="*/ 12 h 115"/>
                <a:gd name="T50" fmla="*/ 7 w 152"/>
                <a:gd name="T51" fmla="*/ 28 h 11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2"/>
                <a:gd name="T79" fmla="*/ 0 h 115"/>
                <a:gd name="T80" fmla="*/ 152 w 152"/>
                <a:gd name="T81" fmla="*/ 115 h 11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2" h="115">
                  <a:moveTo>
                    <a:pt x="7" y="28"/>
                  </a:moveTo>
                  <a:lnTo>
                    <a:pt x="35" y="29"/>
                  </a:lnTo>
                  <a:lnTo>
                    <a:pt x="38" y="34"/>
                  </a:lnTo>
                  <a:lnTo>
                    <a:pt x="30" y="44"/>
                  </a:lnTo>
                  <a:lnTo>
                    <a:pt x="30" y="56"/>
                  </a:lnTo>
                  <a:lnTo>
                    <a:pt x="23" y="63"/>
                  </a:lnTo>
                  <a:lnTo>
                    <a:pt x="28" y="82"/>
                  </a:lnTo>
                  <a:lnTo>
                    <a:pt x="23" y="97"/>
                  </a:lnTo>
                  <a:lnTo>
                    <a:pt x="45" y="115"/>
                  </a:lnTo>
                  <a:lnTo>
                    <a:pt x="56" y="106"/>
                  </a:lnTo>
                  <a:lnTo>
                    <a:pt x="85" y="104"/>
                  </a:lnTo>
                  <a:lnTo>
                    <a:pt x="114" y="77"/>
                  </a:lnTo>
                  <a:lnTo>
                    <a:pt x="108" y="64"/>
                  </a:lnTo>
                  <a:lnTo>
                    <a:pt x="124" y="43"/>
                  </a:lnTo>
                  <a:lnTo>
                    <a:pt x="152" y="28"/>
                  </a:lnTo>
                  <a:lnTo>
                    <a:pt x="152" y="21"/>
                  </a:lnTo>
                  <a:lnTo>
                    <a:pt x="108" y="15"/>
                  </a:lnTo>
                  <a:lnTo>
                    <a:pt x="91" y="5"/>
                  </a:lnTo>
                  <a:lnTo>
                    <a:pt x="85" y="6"/>
                  </a:lnTo>
                  <a:lnTo>
                    <a:pt x="68" y="5"/>
                  </a:lnTo>
                  <a:lnTo>
                    <a:pt x="59" y="6"/>
                  </a:lnTo>
                  <a:lnTo>
                    <a:pt x="14" y="0"/>
                  </a:lnTo>
                  <a:lnTo>
                    <a:pt x="9" y="6"/>
                  </a:lnTo>
                  <a:lnTo>
                    <a:pt x="1" y="7"/>
                  </a:lnTo>
                  <a:lnTo>
                    <a:pt x="0" y="12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DDDDDD"/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86" name="Freeform 251"/>
            <p:cNvSpPr>
              <a:spLocks/>
            </p:cNvSpPr>
            <p:nvPr/>
          </p:nvSpPr>
          <p:spPr bwMode="ltGray">
            <a:xfrm>
              <a:off x="553723" y="4257209"/>
              <a:ext cx="76855" cy="136911"/>
            </a:xfrm>
            <a:custGeom>
              <a:avLst/>
              <a:gdLst>
                <a:gd name="T0" fmla="*/ 26 w 40"/>
                <a:gd name="T1" fmla="*/ 69 h 71"/>
                <a:gd name="T2" fmla="*/ 29 w 40"/>
                <a:gd name="T3" fmla="*/ 54 h 71"/>
                <a:gd name="T4" fmla="*/ 26 w 40"/>
                <a:gd name="T5" fmla="*/ 35 h 71"/>
                <a:gd name="T6" fmla="*/ 32 w 40"/>
                <a:gd name="T7" fmla="*/ 28 h 71"/>
                <a:gd name="T8" fmla="*/ 32 w 40"/>
                <a:gd name="T9" fmla="*/ 16 h 71"/>
                <a:gd name="T10" fmla="*/ 40 w 40"/>
                <a:gd name="T11" fmla="*/ 5 h 71"/>
                <a:gd name="T12" fmla="*/ 36 w 40"/>
                <a:gd name="T13" fmla="*/ 0 h 71"/>
                <a:gd name="T14" fmla="*/ 10 w 40"/>
                <a:gd name="T15" fmla="*/ 0 h 71"/>
                <a:gd name="T16" fmla="*/ 8 w 40"/>
                <a:gd name="T17" fmla="*/ 11 h 71"/>
                <a:gd name="T18" fmla="*/ 0 w 40"/>
                <a:gd name="T19" fmla="*/ 45 h 71"/>
                <a:gd name="T20" fmla="*/ 8 w 40"/>
                <a:gd name="T21" fmla="*/ 51 h 71"/>
                <a:gd name="T22" fmla="*/ 4 w 40"/>
                <a:gd name="T23" fmla="*/ 71 h 71"/>
                <a:gd name="T24" fmla="*/ 26 w 40"/>
                <a:gd name="T25" fmla="*/ 69 h 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71"/>
                <a:gd name="T41" fmla="*/ 40 w 40"/>
                <a:gd name="T42" fmla="*/ 71 h 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71">
                  <a:moveTo>
                    <a:pt x="26" y="69"/>
                  </a:moveTo>
                  <a:lnTo>
                    <a:pt x="29" y="54"/>
                  </a:lnTo>
                  <a:lnTo>
                    <a:pt x="26" y="35"/>
                  </a:lnTo>
                  <a:lnTo>
                    <a:pt x="32" y="28"/>
                  </a:lnTo>
                  <a:lnTo>
                    <a:pt x="32" y="16"/>
                  </a:lnTo>
                  <a:lnTo>
                    <a:pt x="40" y="5"/>
                  </a:lnTo>
                  <a:lnTo>
                    <a:pt x="36" y="0"/>
                  </a:lnTo>
                  <a:lnTo>
                    <a:pt x="10" y="0"/>
                  </a:lnTo>
                  <a:lnTo>
                    <a:pt x="8" y="11"/>
                  </a:lnTo>
                  <a:lnTo>
                    <a:pt x="0" y="45"/>
                  </a:lnTo>
                  <a:lnTo>
                    <a:pt x="8" y="51"/>
                  </a:lnTo>
                  <a:lnTo>
                    <a:pt x="4" y="71"/>
                  </a:lnTo>
                  <a:lnTo>
                    <a:pt x="26" y="69"/>
                  </a:lnTo>
                  <a:close/>
                </a:path>
              </a:pathLst>
            </a:custGeom>
            <a:solidFill>
              <a:srgbClr val="DDDDDD"/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87" name="Freeform 252"/>
            <p:cNvSpPr>
              <a:spLocks/>
            </p:cNvSpPr>
            <p:nvPr/>
          </p:nvSpPr>
          <p:spPr bwMode="ltGray">
            <a:xfrm>
              <a:off x="937999" y="4104376"/>
              <a:ext cx="284364" cy="273824"/>
            </a:xfrm>
            <a:custGeom>
              <a:avLst/>
              <a:gdLst>
                <a:gd name="T0" fmla="*/ 10 w 148"/>
                <a:gd name="T1" fmla="*/ 52 h 143"/>
                <a:gd name="T2" fmla="*/ 23 w 148"/>
                <a:gd name="T3" fmla="*/ 44 h 143"/>
                <a:gd name="T4" fmla="*/ 41 w 148"/>
                <a:gd name="T5" fmla="*/ 50 h 143"/>
                <a:gd name="T6" fmla="*/ 53 w 148"/>
                <a:gd name="T7" fmla="*/ 75 h 143"/>
                <a:gd name="T8" fmla="*/ 60 w 148"/>
                <a:gd name="T9" fmla="*/ 75 h 143"/>
                <a:gd name="T10" fmla="*/ 69 w 148"/>
                <a:gd name="T11" fmla="*/ 88 h 143"/>
                <a:gd name="T12" fmla="*/ 87 w 148"/>
                <a:gd name="T13" fmla="*/ 92 h 143"/>
                <a:gd name="T14" fmla="*/ 104 w 148"/>
                <a:gd name="T15" fmla="*/ 109 h 143"/>
                <a:gd name="T16" fmla="*/ 114 w 148"/>
                <a:gd name="T17" fmla="*/ 110 h 143"/>
                <a:gd name="T18" fmla="*/ 118 w 148"/>
                <a:gd name="T19" fmla="*/ 129 h 143"/>
                <a:gd name="T20" fmla="*/ 114 w 148"/>
                <a:gd name="T21" fmla="*/ 143 h 143"/>
                <a:gd name="T22" fmla="*/ 117 w 148"/>
                <a:gd name="T23" fmla="*/ 143 h 143"/>
                <a:gd name="T24" fmla="*/ 123 w 148"/>
                <a:gd name="T25" fmla="*/ 129 h 143"/>
                <a:gd name="T26" fmla="*/ 130 w 148"/>
                <a:gd name="T27" fmla="*/ 127 h 143"/>
                <a:gd name="T28" fmla="*/ 130 w 148"/>
                <a:gd name="T29" fmla="*/ 120 h 143"/>
                <a:gd name="T30" fmla="*/ 123 w 148"/>
                <a:gd name="T31" fmla="*/ 116 h 143"/>
                <a:gd name="T32" fmla="*/ 129 w 148"/>
                <a:gd name="T33" fmla="*/ 105 h 143"/>
                <a:gd name="T34" fmla="*/ 146 w 148"/>
                <a:gd name="T35" fmla="*/ 114 h 143"/>
                <a:gd name="T36" fmla="*/ 148 w 148"/>
                <a:gd name="T37" fmla="*/ 109 h 143"/>
                <a:gd name="T38" fmla="*/ 115 w 148"/>
                <a:gd name="T39" fmla="*/ 88 h 143"/>
                <a:gd name="T40" fmla="*/ 118 w 148"/>
                <a:gd name="T41" fmla="*/ 84 h 143"/>
                <a:gd name="T42" fmla="*/ 108 w 148"/>
                <a:gd name="T43" fmla="*/ 84 h 143"/>
                <a:gd name="T44" fmla="*/ 94 w 148"/>
                <a:gd name="T45" fmla="*/ 75 h 143"/>
                <a:gd name="T46" fmla="*/ 87 w 148"/>
                <a:gd name="T47" fmla="*/ 58 h 143"/>
                <a:gd name="T48" fmla="*/ 69 w 148"/>
                <a:gd name="T49" fmla="*/ 45 h 143"/>
                <a:gd name="T50" fmla="*/ 68 w 148"/>
                <a:gd name="T51" fmla="*/ 24 h 143"/>
                <a:gd name="T52" fmla="*/ 80 w 148"/>
                <a:gd name="T53" fmla="*/ 22 h 143"/>
                <a:gd name="T54" fmla="*/ 87 w 148"/>
                <a:gd name="T55" fmla="*/ 24 h 143"/>
                <a:gd name="T56" fmla="*/ 89 w 148"/>
                <a:gd name="T57" fmla="*/ 22 h 143"/>
                <a:gd name="T58" fmla="*/ 84 w 148"/>
                <a:gd name="T59" fmla="*/ 15 h 143"/>
                <a:gd name="T60" fmla="*/ 87 w 148"/>
                <a:gd name="T61" fmla="*/ 8 h 143"/>
                <a:gd name="T62" fmla="*/ 69 w 148"/>
                <a:gd name="T63" fmla="*/ 5 h 143"/>
                <a:gd name="T64" fmla="*/ 67 w 148"/>
                <a:gd name="T65" fmla="*/ 0 h 143"/>
                <a:gd name="T66" fmla="*/ 46 w 148"/>
                <a:gd name="T67" fmla="*/ 5 h 143"/>
                <a:gd name="T68" fmla="*/ 45 w 148"/>
                <a:gd name="T69" fmla="*/ 3 h 143"/>
                <a:gd name="T70" fmla="*/ 41 w 148"/>
                <a:gd name="T71" fmla="*/ 13 h 143"/>
                <a:gd name="T72" fmla="*/ 33 w 148"/>
                <a:gd name="T73" fmla="*/ 9 h 143"/>
                <a:gd name="T74" fmla="*/ 27 w 148"/>
                <a:gd name="T75" fmla="*/ 19 h 143"/>
                <a:gd name="T76" fmla="*/ 21 w 148"/>
                <a:gd name="T77" fmla="*/ 12 h 143"/>
                <a:gd name="T78" fmla="*/ 3 w 148"/>
                <a:gd name="T79" fmla="*/ 20 h 143"/>
                <a:gd name="T80" fmla="*/ 2 w 148"/>
                <a:gd name="T81" fmla="*/ 20 h 143"/>
                <a:gd name="T82" fmla="*/ 0 w 148"/>
                <a:gd name="T83" fmla="*/ 35 h 143"/>
                <a:gd name="T84" fmla="*/ 10 w 148"/>
                <a:gd name="T85" fmla="*/ 52 h 14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8"/>
                <a:gd name="T130" fmla="*/ 0 h 143"/>
                <a:gd name="T131" fmla="*/ 148 w 148"/>
                <a:gd name="T132" fmla="*/ 143 h 14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8" h="143">
                  <a:moveTo>
                    <a:pt x="10" y="52"/>
                  </a:moveTo>
                  <a:lnTo>
                    <a:pt x="23" y="44"/>
                  </a:lnTo>
                  <a:lnTo>
                    <a:pt x="41" y="50"/>
                  </a:lnTo>
                  <a:lnTo>
                    <a:pt x="53" y="75"/>
                  </a:lnTo>
                  <a:lnTo>
                    <a:pt x="60" y="75"/>
                  </a:lnTo>
                  <a:lnTo>
                    <a:pt x="69" y="88"/>
                  </a:lnTo>
                  <a:lnTo>
                    <a:pt x="87" y="92"/>
                  </a:lnTo>
                  <a:lnTo>
                    <a:pt x="104" y="109"/>
                  </a:lnTo>
                  <a:lnTo>
                    <a:pt x="114" y="110"/>
                  </a:lnTo>
                  <a:lnTo>
                    <a:pt x="118" y="129"/>
                  </a:lnTo>
                  <a:lnTo>
                    <a:pt x="114" y="143"/>
                  </a:lnTo>
                  <a:lnTo>
                    <a:pt x="117" y="143"/>
                  </a:lnTo>
                  <a:lnTo>
                    <a:pt x="123" y="129"/>
                  </a:lnTo>
                  <a:lnTo>
                    <a:pt x="130" y="127"/>
                  </a:lnTo>
                  <a:lnTo>
                    <a:pt x="130" y="120"/>
                  </a:lnTo>
                  <a:lnTo>
                    <a:pt x="123" y="116"/>
                  </a:lnTo>
                  <a:lnTo>
                    <a:pt x="129" y="105"/>
                  </a:lnTo>
                  <a:lnTo>
                    <a:pt x="146" y="114"/>
                  </a:lnTo>
                  <a:lnTo>
                    <a:pt x="148" y="109"/>
                  </a:lnTo>
                  <a:lnTo>
                    <a:pt x="115" y="88"/>
                  </a:lnTo>
                  <a:lnTo>
                    <a:pt x="118" y="84"/>
                  </a:lnTo>
                  <a:lnTo>
                    <a:pt x="108" y="84"/>
                  </a:lnTo>
                  <a:lnTo>
                    <a:pt x="94" y="75"/>
                  </a:lnTo>
                  <a:lnTo>
                    <a:pt x="87" y="58"/>
                  </a:lnTo>
                  <a:lnTo>
                    <a:pt x="69" y="45"/>
                  </a:lnTo>
                  <a:lnTo>
                    <a:pt x="68" y="24"/>
                  </a:lnTo>
                  <a:lnTo>
                    <a:pt x="80" y="22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84" y="15"/>
                  </a:lnTo>
                  <a:lnTo>
                    <a:pt x="87" y="8"/>
                  </a:lnTo>
                  <a:lnTo>
                    <a:pt x="69" y="5"/>
                  </a:lnTo>
                  <a:lnTo>
                    <a:pt x="67" y="0"/>
                  </a:lnTo>
                  <a:lnTo>
                    <a:pt x="46" y="5"/>
                  </a:lnTo>
                  <a:lnTo>
                    <a:pt x="45" y="3"/>
                  </a:lnTo>
                  <a:lnTo>
                    <a:pt x="41" y="13"/>
                  </a:lnTo>
                  <a:lnTo>
                    <a:pt x="33" y="9"/>
                  </a:lnTo>
                  <a:lnTo>
                    <a:pt x="27" y="19"/>
                  </a:lnTo>
                  <a:lnTo>
                    <a:pt x="21" y="12"/>
                  </a:lnTo>
                  <a:lnTo>
                    <a:pt x="3" y="20"/>
                  </a:lnTo>
                  <a:lnTo>
                    <a:pt x="2" y="20"/>
                  </a:lnTo>
                  <a:lnTo>
                    <a:pt x="0" y="35"/>
                  </a:lnTo>
                  <a:lnTo>
                    <a:pt x="10" y="5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88" name="Freeform 253"/>
            <p:cNvSpPr>
              <a:spLocks/>
            </p:cNvSpPr>
            <p:nvPr/>
          </p:nvSpPr>
          <p:spPr bwMode="ltGray">
            <a:xfrm>
              <a:off x="592150" y="3680903"/>
              <a:ext cx="38428" cy="44576"/>
            </a:xfrm>
            <a:custGeom>
              <a:avLst/>
              <a:gdLst>
                <a:gd name="T0" fmla="*/ 0 w 20"/>
                <a:gd name="T1" fmla="*/ 23 h 23"/>
                <a:gd name="T2" fmla="*/ 16 w 20"/>
                <a:gd name="T3" fmla="*/ 12 h 23"/>
                <a:gd name="T4" fmla="*/ 20 w 20"/>
                <a:gd name="T5" fmla="*/ 0 h 23"/>
                <a:gd name="T6" fmla="*/ 4 w 20"/>
                <a:gd name="T7" fmla="*/ 8 h 23"/>
                <a:gd name="T8" fmla="*/ 0 w 20"/>
                <a:gd name="T9" fmla="*/ 23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3"/>
                <a:gd name="T17" fmla="*/ 20 w 20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3">
                  <a:moveTo>
                    <a:pt x="0" y="23"/>
                  </a:moveTo>
                  <a:lnTo>
                    <a:pt x="16" y="12"/>
                  </a:lnTo>
                  <a:lnTo>
                    <a:pt x="20" y="0"/>
                  </a:lnTo>
                  <a:lnTo>
                    <a:pt x="4" y="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89" name="Freeform 254"/>
            <p:cNvSpPr>
              <a:spLocks/>
            </p:cNvSpPr>
            <p:nvPr/>
          </p:nvSpPr>
          <p:spPr bwMode="ltGray">
            <a:xfrm>
              <a:off x="1011012" y="3798712"/>
              <a:ext cx="38428" cy="35023"/>
            </a:xfrm>
            <a:custGeom>
              <a:avLst/>
              <a:gdLst>
                <a:gd name="T0" fmla="*/ 0 w 20"/>
                <a:gd name="T1" fmla="*/ 5 h 19"/>
                <a:gd name="T2" fmla="*/ 6 w 20"/>
                <a:gd name="T3" fmla="*/ 19 h 19"/>
                <a:gd name="T4" fmla="*/ 18 w 20"/>
                <a:gd name="T5" fmla="*/ 19 h 19"/>
                <a:gd name="T6" fmla="*/ 20 w 20"/>
                <a:gd name="T7" fmla="*/ 7 h 19"/>
                <a:gd name="T8" fmla="*/ 10 w 20"/>
                <a:gd name="T9" fmla="*/ 0 h 19"/>
                <a:gd name="T10" fmla="*/ 0 w 20"/>
                <a:gd name="T11" fmla="*/ 5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19"/>
                <a:gd name="T20" fmla="*/ 20 w 20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19">
                  <a:moveTo>
                    <a:pt x="0" y="5"/>
                  </a:moveTo>
                  <a:lnTo>
                    <a:pt x="6" y="19"/>
                  </a:lnTo>
                  <a:lnTo>
                    <a:pt x="18" y="19"/>
                  </a:lnTo>
                  <a:lnTo>
                    <a:pt x="20" y="7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90" name="Freeform 255"/>
            <p:cNvSpPr>
              <a:spLocks/>
            </p:cNvSpPr>
            <p:nvPr/>
          </p:nvSpPr>
          <p:spPr bwMode="ltGray">
            <a:xfrm>
              <a:off x="1037911" y="3776423"/>
              <a:ext cx="42272" cy="44576"/>
            </a:xfrm>
            <a:custGeom>
              <a:avLst/>
              <a:gdLst>
                <a:gd name="T0" fmla="*/ 0 w 21"/>
                <a:gd name="T1" fmla="*/ 8 h 21"/>
                <a:gd name="T2" fmla="*/ 1 w 21"/>
                <a:gd name="T3" fmla="*/ 21 h 21"/>
                <a:gd name="T4" fmla="*/ 17 w 21"/>
                <a:gd name="T5" fmla="*/ 18 h 21"/>
                <a:gd name="T6" fmla="*/ 13 w 21"/>
                <a:gd name="T7" fmla="*/ 14 h 21"/>
                <a:gd name="T8" fmla="*/ 21 w 21"/>
                <a:gd name="T9" fmla="*/ 8 h 21"/>
                <a:gd name="T10" fmla="*/ 17 w 21"/>
                <a:gd name="T11" fmla="*/ 0 h 21"/>
                <a:gd name="T12" fmla="*/ 0 w 21"/>
                <a:gd name="T13" fmla="*/ 8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21"/>
                <a:gd name="T23" fmla="*/ 21 w 21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21">
                  <a:moveTo>
                    <a:pt x="0" y="8"/>
                  </a:moveTo>
                  <a:lnTo>
                    <a:pt x="1" y="21"/>
                  </a:lnTo>
                  <a:lnTo>
                    <a:pt x="17" y="18"/>
                  </a:lnTo>
                  <a:lnTo>
                    <a:pt x="13" y="14"/>
                  </a:lnTo>
                  <a:lnTo>
                    <a:pt x="21" y="8"/>
                  </a:lnTo>
                  <a:lnTo>
                    <a:pt x="1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91" name="Freeform 256"/>
            <p:cNvSpPr>
              <a:spLocks/>
            </p:cNvSpPr>
            <p:nvPr/>
          </p:nvSpPr>
          <p:spPr bwMode="ltGray">
            <a:xfrm>
              <a:off x="1037911" y="3827367"/>
              <a:ext cx="42272" cy="35025"/>
            </a:xfrm>
            <a:custGeom>
              <a:avLst/>
              <a:gdLst>
                <a:gd name="T0" fmla="*/ 0 w 20"/>
                <a:gd name="T1" fmla="*/ 0 h 19"/>
                <a:gd name="T2" fmla="*/ 5 w 20"/>
                <a:gd name="T3" fmla="*/ 19 h 19"/>
                <a:gd name="T4" fmla="*/ 20 w 20"/>
                <a:gd name="T5" fmla="*/ 0 h 19"/>
                <a:gd name="T6" fmla="*/ 0 w 20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9"/>
                <a:gd name="T14" fmla="*/ 20 w 20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9">
                  <a:moveTo>
                    <a:pt x="0" y="0"/>
                  </a:moveTo>
                  <a:lnTo>
                    <a:pt x="5" y="19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92" name="Freeform 257"/>
            <p:cNvSpPr>
              <a:spLocks/>
            </p:cNvSpPr>
            <p:nvPr/>
          </p:nvSpPr>
          <p:spPr bwMode="ltGray">
            <a:xfrm>
              <a:off x="619051" y="3680903"/>
              <a:ext cx="199824" cy="321586"/>
            </a:xfrm>
            <a:custGeom>
              <a:avLst/>
              <a:gdLst/>
              <a:ahLst/>
              <a:cxnLst>
                <a:cxn ang="0">
                  <a:pos x="14" y="167"/>
                </a:cxn>
                <a:cxn ang="0">
                  <a:pos x="18" y="168"/>
                </a:cxn>
                <a:cxn ang="0">
                  <a:pos x="25" y="163"/>
                </a:cxn>
                <a:cxn ang="0">
                  <a:pos x="37" y="165"/>
                </a:cxn>
                <a:cxn ang="0">
                  <a:pos x="38" y="158"/>
                </a:cxn>
                <a:cxn ang="0">
                  <a:pos x="47" y="156"/>
                </a:cxn>
                <a:cxn ang="0">
                  <a:pos x="56" y="159"/>
                </a:cxn>
                <a:cxn ang="0">
                  <a:pos x="65" y="156"/>
                </a:cxn>
                <a:cxn ang="0">
                  <a:pos x="95" y="153"/>
                </a:cxn>
                <a:cxn ang="0">
                  <a:pos x="102" y="146"/>
                </a:cxn>
                <a:cxn ang="0">
                  <a:pos x="91" y="144"/>
                </a:cxn>
                <a:cxn ang="0">
                  <a:pos x="106" y="124"/>
                </a:cxn>
                <a:cxn ang="0">
                  <a:pos x="95" y="114"/>
                </a:cxn>
                <a:cxn ang="0">
                  <a:pos x="84" y="120"/>
                </a:cxn>
                <a:cxn ang="0">
                  <a:pos x="83" y="118"/>
                </a:cxn>
                <a:cxn ang="0">
                  <a:pos x="88" y="112"/>
                </a:cxn>
                <a:cxn ang="0">
                  <a:pos x="84" y="105"/>
                </a:cxn>
                <a:cxn ang="0">
                  <a:pos x="76" y="86"/>
                </a:cxn>
                <a:cxn ang="0">
                  <a:pos x="68" y="83"/>
                </a:cxn>
                <a:cxn ang="0">
                  <a:pos x="59" y="57"/>
                </a:cxn>
                <a:cxn ang="0">
                  <a:pos x="41" y="54"/>
                </a:cxn>
                <a:cxn ang="0">
                  <a:pos x="60" y="26"/>
                </a:cxn>
                <a:cxn ang="0">
                  <a:pos x="59" y="20"/>
                </a:cxn>
                <a:cxn ang="0">
                  <a:pos x="31" y="22"/>
                </a:cxn>
                <a:cxn ang="0">
                  <a:pos x="34" y="12"/>
                </a:cxn>
                <a:cxn ang="0">
                  <a:pos x="45" y="4"/>
                </a:cxn>
                <a:cxn ang="0">
                  <a:pos x="43" y="0"/>
                </a:cxn>
                <a:cxn ang="0">
                  <a:pos x="20" y="1"/>
                </a:cxn>
                <a:cxn ang="0">
                  <a:pos x="8" y="24"/>
                </a:cxn>
                <a:cxn ang="0">
                  <a:pos x="3" y="22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4" y="28"/>
                </a:cxn>
                <a:cxn ang="0">
                  <a:pos x="7" y="47"/>
                </a:cxn>
                <a:cxn ang="0">
                  <a:pos x="15" y="44"/>
                </a:cxn>
                <a:cxn ang="0">
                  <a:pos x="15" y="53"/>
                </a:cxn>
                <a:cxn ang="0">
                  <a:pos x="4" y="60"/>
                </a:cxn>
                <a:cxn ang="0">
                  <a:pos x="14" y="60"/>
                </a:cxn>
                <a:cxn ang="0">
                  <a:pos x="14" y="67"/>
                </a:cxn>
                <a:cxn ang="0">
                  <a:pos x="18" y="57"/>
                </a:cxn>
                <a:cxn ang="0">
                  <a:pos x="24" y="64"/>
                </a:cxn>
                <a:cxn ang="0">
                  <a:pos x="18" y="76"/>
                </a:cxn>
                <a:cxn ang="0">
                  <a:pos x="24" y="83"/>
                </a:cxn>
                <a:cxn ang="0">
                  <a:pos x="43" y="76"/>
                </a:cxn>
                <a:cxn ang="0">
                  <a:pos x="37" y="84"/>
                </a:cxn>
                <a:cxn ang="0">
                  <a:pos x="43" y="91"/>
                </a:cxn>
                <a:cxn ang="0">
                  <a:pos x="48" y="91"/>
                </a:cxn>
                <a:cxn ang="0">
                  <a:pos x="45" y="107"/>
                </a:cxn>
                <a:cxn ang="0">
                  <a:pos x="25" y="107"/>
                </a:cxn>
                <a:cxn ang="0">
                  <a:pos x="29" y="112"/>
                </a:cxn>
                <a:cxn ang="0">
                  <a:pos x="24" y="118"/>
                </a:cxn>
                <a:cxn ang="0">
                  <a:pos x="31" y="118"/>
                </a:cxn>
                <a:cxn ang="0">
                  <a:pos x="31" y="127"/>
                </a:cxn>
                <a:cxn ang="0">
                  <a:pos x="17" y="135"/>
                </a:cxn>
                <a:cxn ang="0">
                  <a:pos x="20" y="140"/>
                </a:cxn>
                <a:cxn ang="0">
                  <a:pos x="29" y="138"/>
                </a:cxn>
                <a:cxn ang="0">
                  <a:pos x="41" y="144"/>
                </a:cxn>
                <a:cxn ang="0">
                  <a:pos x="48" y="140"/>
                </a:cxn>
                <a:cxn ang="0">
                  <a:pos x="45" y="146"/>
                </a:cxn>
                <a:cxn ang="0">
                  <a:pos x="31" y="146"/>
                </a:cxn>
                <a:cxn ang="0">
                  <a:pos x="14" y="167"/>
                </a:cxn>
              </a:cxnLst>
              <a:rect l="0" t="0" r="r" b="b"/>
              <a:pathLst>
                <a:path w="106" h="168">
                  <a:moveTo>
                    <a:pt x="14" y="167"/>
                  </a:moveTo>
                  <a:lnTo>
                    <a:pt x="18" y="168"/>
                  </a:lnTo>
                  <a:lnTo>
                    <a:pt x="25" y="163"/>
                  </a:lnTo>
                  <a:lnTo>
                    <a:pt x="37" y="165"/>
                  </a:lnTo>
                  <a:lnTo>
                    <a:pt x="38" y="158"/>
                  </a:lnTo>
                  <a:lnTo>
                    <a:pt x="47" y="156"/>
                  </a:lnTo>
                  <a:lnTo>
                    <a:pt x="56" y="159"/>
                  </a:lnTo>
                  <a:lnTo>
                    <a:pt x="65" y="156"/>
                  </a:lnTo>
                  <a:lnTo>
                    <a:pt x="95" y="153"/>
                  </a:lnTo>
                  <a:lnTo>
                    <a:pt x="102" y="146"/>
                  </a:lnTo>
                  <a:lnTo>
                    <a:pt x="91" y="144"/>
                  </a:lnTo>
                  <a:lnTo>
                    <a:pt x="106" y="124"/>
                  </a:lnTo>
                  <a:lnTo>
                    <a:pt x="95" y="114"/>
                  </a:lnTo>
                  <a:lnTo>
                    <a:pt x="84" y="120"/>
                  </a:lnTo>
                  <a:lnTo>
                    <a:pt x="83" y="118"/>
                  </a:lnTo>
                  <a:lnTo>
                    <a:pt x="88" y="112"/>
                  </a:lnTo>
                  <a:lnTo>
                    <a:pt x="84" y="105"/>
                  </a:lnTo>
                  <a:lnTo>
                    <a:pt x="76" y="86"/>
                  </a:lnTo>
                  <a:lnTo>
                    <a:pt x="68" y="83"/>
                  </a:lnTo>
                  <a:lnTo>
                    <a:pt x="59" y="57"/>
                  </a:lnTo>
                  <a:lnTo>
                    <a:pt x="41" y="54"/>
                  </a:lnTo>
                  <a:lnTo>
                    <a:pt x="60" y="26"/>
                  </a:lnTo>
                  <a:lnTo>
                    <a:pt x="59" y="20"/>
                  </a:lnTo>
                  <a:lnTo>
                    <a:pt x="31" y="22"/>
                  </a:lnTo>
                  <a:lnTo>
                    <a:pt x="34" y="12"/>
                  </a:lnTo>
                  <a:lnTo>
                    <a:pt x="45" y="4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8" y="24"/>
                  </a:lnTo>
                  <a:lnTo>
                    <a:pt x="3" y="22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4" y="28"/>
                  </a:lnTo>
                  <a:lnTo>
                    <a:pt x="7" y="47"/>
                  </a:lnTo>
                  <a:lnTo>
                    <a:pt x="15" y="44"/>
                  </a:lnTo>
                  <a:lnTo>
                    <a:pt x="15" y="53"/>
                  </a:lnTo>
                  <a:lnTo>
                    <a:pt x="4" y="60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8" y="57"/>
                  </a:lnTo>
                  <a:lnTo>
                    <a:pt x="24" y="64"/>
                  </a:lnTo>
                  <a:lnTo>
                    <a:pt x="18" y="76"/>
                  </a:lnTo>
                  <a:lnTo>
                    <a:pt x="24" y="83"/>
                  </a:lnTo>
                  <a:lnTo>
                    <a:pt x="43" y="76"/>
                  </a:lnTo>
                  <a:lnTo>
                    <a:pt x="37" y="84"/>
                  </a:lnTo>
                  <a:lnTo>
                    <a:pt x="43" y="91"/>
                  </a:lnTo>
                  <a:lnTo>
                    <a:pt x="48" y="91"/>
                  </a:lnTo>
                  <a:lnTo>
                    <a:pt x="45" y="107"/>
                  </a:lnTo>
                  <a:lnTo>
                    <a:pt x="25" y="107"/>
                  </a:lnTo>
                  <a:lnTo>
                    <a:pt x="29" y="112"/>
                  </a:lnTo>
                  <a:lnTo>
                    <a:pt x="24" y="118"/>
                  </a:lnTo>
                  <a:lnTo>
                    <a:pt x="31" y="118"/>
                  </a:lnTo>
                  <a:lnTo>
                    <a:pt x="31" y="127"/>
                  </a:lnTo>
                  <a:lnTo>
                    <a:pt x="17" y="135"/>
                  </a:lnTo>
                  <a:lnTo>
                    <a:pt x="20" y="140"/>
                  </a:lnTo>
                  <a:lnTo>
                    <a:pt x="29" y="138"/>
                  </a:lnTo>
                  <a:lnTo>
                    <a:pt x="41" y="144"/>
                  </a:lnTo>
                  <a:lnTo>
                    <a:pt x="48" y="140"/>
                  </a:lnTo>
                  <a:lnTo>
                    <a:pt x="45" y="146"/>
                  </a:lnTo>
                  <a:lnTo>
                    <a:pt x="31" y="146"/>
                  </a:lnTo>
                  <a:lnTo>
                    <a:pt x="14" y="167"/>
                  </a:lnTo>
                  <a:close/>
                </a:path>
              </a:pathLst>
            </a:custGeom>
            <a:solidFill>
              <a:srgbClr val="CAC226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93" name="Freeform 258"/>
            <p:cNvSpPr>
              <a:spLocks/>
            </p:cNvSpPr>
            <p:nvPr/>
          </p:nvSpPr>
          <p:spPr bwMode="ltGray">
            <a:xfrm>
              <a:off x="987956" y="4231737"/>
              <a:ext cx="34584" cy="44576"/>
            </a:xfrm>
            <a:custGeom>
              <a:avLst/>
              <a:gdLst>
                <a:gd name="T0" fmla="*/ 0 w 18"/>
                <a:gd name="T1" fmla="*/ 5 h 23"/>
                <a:gd name="T2" fmla="*/ 0 w 18"/>
                <a:gd name="T3" fmla="*/ 17 h 23"/>
                <a:gd name="T4" fmla="*/ 11 w 18"/>
                <a:gd name="T5" fmla="*/ 23 h 23"/>
                <a:gd name="T6" fmla="*/ 18 w 18"/>
                <a:gd name="T7" fmla="*/ 0 h 23"/>
                <a:gd name="T8" fmla="*/ 0 w 18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23"/>
                <a:gd name="T17" fmla="*/ 18 w 18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23">
                  <a:moveTo>
                    <a:pt x="0" y="5"/>
                  </a:moveTo>
                  <a:lnTo>
                    <a:pt x="0" y="17"/>
                  </a:lnTo>
                  <a:lnTo>
                    <a:pt x="11" y="23"/>
                  </a:lnTo>
                  <a:lnTo>
                    <a:pt x="18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94" name="Freeform 259"/>
            <p:cNvSpPr>
              <a:spLocks/>
            </p:cNvSpPr>
            <p:nvPr/>
          </p:nvSpPr>
          <p:spPr bwMode="ltGray">
            <a:xfrm>
              <a:off x="976426" y="4279496"/>
              <a:ext cx="34586" cy="70048"/>
            </a:xfrm>
            <a:custGeom>
              <a:avLst/>
              <a:gdLst>
                <a:gd name="T0" fmla="*/ 0 w 18"/>
                <a:gd name="T1" fmla="*/ 5 h 36"/>
                <a:gd name="T2" fmla="*/ 2 w 18"/>
                <a:gd name="T3" fmla="*/ 31 h 36"/>
                <a:gd name="T4" fmla="*/ 5 w 18"/>
                <a:gd name="T5" fmla="*/ 36 h 36"/>
                <a:gd name="T6" fmla="*/ 16 w 18"/>
                <a:gd name="T7" fmla="*/ 31 h 36"/>
                <a:gd name="T8" fmla="*/ 18 w 18"/>
                <a:gd name="T9" fmla="*/ 6 h 36"/>
                <a:gd name="T10" fmla="*/ 13 w 18"/>
                <a:gd name="T11" fmla="*/ 0 h 36"/>
                <a:gd name="T12" fmla="*/ 0 w 18"/>
                <a:gd name="T13" fmla="*/ 5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36"/>
                <a:gd name="T23" fmla="*/ 18 w 18"/>
                <a:gd name="T24" fmla="*/ 36 h 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36">
                  <a:moveTo>
                    <a:pt x="0" y="5"/>
                  </a:moveTo>
                  <a:lnTo>
                    <a:pt x="2" y="31"/>
                  </a:lnTo>
                  <a:lnTo>
                    <a:pt x="5" y="36"/>
                  </a:lnTo>
                  <a:lnTo>
                    <a:pt x="16" y="31"/>
                  </a:lnTo>
                  <a:lnTo>
                    <a:pt x="18" y="6"/>
                  </a:lnTo>
                  <a:lnTo>
                    <a:pt x="1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95" name="Freeform 260"/>
            <p:cNvSpPr>
              <a:spLocks/>
            </p:cNvSpPr>
            <p:nvPr/>
          </p:nvSpPr>
          <p:spPr bwMode="ltGray">
            <a:xfrm>
              <a:off x="1072497" y="4371833"/>
              <a:ext cx="80697" cy="38208"/>
            </a:xfrm>
            <a:custGeom>
              <a:avLst/>
              <a:gdLst>
                <a:gd name="T0" fmla="*/ 0 w 42"/>
                <a:gd name="T1" fmla="*/ 4 h 20"/>
                <a:gd name="T2" fmla="*/ 5 w 42"/>
                <a:gd name="T3" fmla="*/ 9 h 20"/>
                <a:gd name="T4" fmla="*/ 35 w 42"/>
                <a:gd name="T5" fmla="*/ 20 h 20"/>
                <a:gd name="T6" fmla="*/ 42 w 42"/>
                <a:gd name="T7" fmla="*/ 0 h 20"/>
                <a:gd name="T8" fmla="*/ 23 w 42"/>
                <a:gd name="T9" fmla="*/ 2 h 20"/>
                <a:gd name="T10" fmla="*/ 6 w 42"/>
                <a:gd name="T11" fmla="*/ 0 h 20"/>
                <a:gd name="T12" fmla="*/ 0 w 42"/>
                <a:gd name="T13" fmla="*/ 4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2"/>
                <a:gd name="T22" fmla="*/ 0 h 20"/>
                <a:gd name="T23" fmla="*/ 42 w 42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2" h="20">
                  <a:moveTo>
                    <a:pt x="0" y="4"/>
                  </a:moveTo>
                  <a:lnTo>
                    <a:pt x="5" y="9"/>
                  </a:lnTo>
                  <a:lnTo>
                    <a:pt x="35" y="20"/>
                  </a:lnTo>
                  <a:lnTo>
                    <a:pt x="42" y="0"/>
                  </a:lnTo>
                  <a:lnTo>
                    <a:pt x="23" y="2"/>
                  </a:lnTo>
                  <a:lnTo>
                    <a:pt x="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96" name="Freeform 261"/>
            <p:cNvSpPr>
              <a:spLocks/>
            </p:cNvSpPr>
            <p:nvPr/>
          </p:nvSpPr>
          <p:spPr bwMode="ltGray">
            <a:xfrm>
              <a:off x="3528020" y="5511707"/>
              <a:ext cx="976061" cy="697296"/>
            </a:xfrm>
            <a:custGeom>
              <a:avLst/>
              <a:gdLst>
                <a:gd name="T0" fmla="*/ 41 w 510"/>
                <a:gd name="T1" fmla="*/ 303 h 363"/>
                <a:gd name="T2" fmla="*/ 84 w 510"/>
                <a:gd name="T3" fmla="*/ 287 h 363"/>
                <a:gd name="T4" fmla="*/ 136 w 510"/>
                <a:gd name="T5" fmla="*/ 275 h 363"/>
                <a:gd name="T6" fmla="*/ 226 w 510"/>
                <a:gd name="T7" fmla="*/ 255 h 363"/>
                <a:gd name="T8" fmla="*/ 262 w 510"/>
                <a:gd name="T9" fmla="*/ 275 h 363"/>
                <a:gd name="T10" fmla="*/ 282 w 510"/>
                <a:gd name="T11" fmla="*/ 303 h 363"/>
                <a:gd name="T12" fmla="*/ 309 w 510"/>
                <a:gd name="T13" fmla="*/ 283 h 363"/>
                <a:gd name="T14" fmla="*/ 307 w 510"/>
                <a:gd name="T15" fmla="*/ 305 h 363"/>
                <a:gd name="T16" fmla="*/ 318 w 510"/>
                <a:gd name="T17" fmla="*/ 303 h 363"/>
                <a:gd name="T18" fmla="*/ 322 w 510"/>
                <a:gd name="T19" fmla="*/ 312 h 363"/>
                <a:gd name="T20" fmla="*/ 335 w 510"/>
                <a:gd name="T21" fmla="*/ 328 h 363"/>
                <a:gd name="T22" fmla="*/ 345 w 510"/>
                <a:gd name="T23" fmla="*/ 346 h 363"/>
                <a:gd name="T24" fmla="*/ 370 w 510"/>
                <a:gd name="T25" fmla="*/ 352 h 363"/>
                <a:gd name="T26" fmla="*/ 398 w 510"/>
                <a:gd name="T27" fmla="*/ 344 h 363"/>
                <a:gd name="T28" fmla="*/ 406 w 510"/>
                <a:gd name="T29" fmla="*/ 351 h 363"/>
                <a:gd name="T30" fmla="*/ 418 w 510"/>
                <a:gd name="T31" fmla="*/ 363 h 363"/>
                <a:gd name="T32" fmla="*/ 462 w 510"/>
                <a:gd name="T33" fmla="*/ 340 h 363"/>
                <a:gd name="T34" fmla="*/ 502 w 510"/>
                <a:gd name="T35" fmla="*/ 247 h 363"/>
                <a:gd name="T36" fmla="*/ 502 w 510"/>
                <a:gd name="T37" fmla="*/ 183 h 363"/>
                <a:gd name="T38" fmla="*/ 476 w 510"/>
                <a:gd name="T39" fmla="*/ 152 h 363"/>
                <a:gd name="T40" fmla="*/ 462 w 510"/>
                <a:gd name="T41" fmla="*/ 133 h 363"/>
                <a:gd name="T42" fmla="*/ 449 w 510"/>
                <a:gd name="T43" fmla="*/ 112 h 363"/>
                <a:gd name="T44" fmla="*/ 413 w 510"/>
                <a:gd name="T45" fmla="*/ 76 h 363"/>
                <a:gd name="T46" fmla="*/ 404 w 510"/>
                <a:gd name="T47" fmla="*/ 48 h 363"/>
                <a:gd name="T48" fmla="*/ 384 w 510"/>
                <a:gd name="T49" fmla="*/ 40 h 363"/>
                <a:gd name="T50" fmla="*/ 367 w 510"/>
                <a:gd name="T51" fmla="*/ 0 h 363"/>
                <a:gd name="T52" fmla="*/ 357 w 510"/>
                <a:gd name="T53" fmla="*/ 48 h 363"/>
                <a:gd name="T54" fmla="*/ 336 w 510"/>
                <a:gd name="T55" fmla="*/ 81 h 363"/>
                <a:gd name="T56" fmla="*/ 292 w 510"/>
                <a:gd name="T57" fmla="*/ 59 h 363"/>
                <a:gd name="T58" fmla="*/ 280 w 510"/>
                <a:gd name="T59" fmla="*/ 48 h 363"/>
                <a:gd name="T60" fmla="*/ 292 w 510"/>
                <a:gd name="T61" fmla="*/ 29 h 363"/>
                <a:gd name="T62" fmla="*/ 292 w 510"/>
                <a:gd name="T63" fmla="*/ 13 h 363"/>
                <a:gd name="T64" fmla="*/ 284 w 510"/>
                <a:gd name="T65" fmla="*/ 13 h 363"/>
                <a:gd name="T66" fmla="*/ 240 w 510"/>
                <a:gd name="T67" fmla="*/ 4 h 363"/>
                <a:gd name="T68" fmla="*/ 241 w 510"/>
                <a:gd name="T69" fmla="*/ 16 h 363"/>
                <a:gd name="T70" fmla="*/ 216 w 510"/>
                <a:gd name="T71" fmla="*/ 22 h 363"/>
                <a:gd name="T72" fmla="*/ 209 w 510"/>
                <a:gd name="T73" fmla="*/ 32 h 363"/>
                <a:gd name="T74" fmla="*/ 209 w 510"/>
                <a:gd name="T75" fmla="*/ 46 h 363"/>
                <a:gd name="T76" fmla="*/ 194 w 510"/>
                <a:gd name="T77" fmla="*/ 46 h 363"/>
                <a:gd name="T78" fmla="*/ 187 w 510"/>
                <a:gd name="T79" fmla="*/ 45 h 363"/>
                <a:gd name="T80" fmla="*/ 169 w 510"/>
                <a:gd name="T81" fmla="*/ 34 h 363"/>
                <a:gd name="T82" fmla="*/ 150 w 510"/>
                <a:gd name="T83" fmla="*/ 43 h 363"/>
                <a:gd name="T84" fmla="*/ 130 w 510"/>
                <a:gd name="T85" fmla="*/ 62 h 363"/>
                <a:gd name="T86" fmla="*/ 134 w 510"/>
                <a:gd name="T87" fmla="*/ 72 h 363"/>
                <a:gd name="T88" fmla="*/ 121 w 510"/>
                <a:gd name="T89" fmla="*/ 65 h 363"/>
                <a:gd name="T90" fmla="*/ 112 w 510"/>
                <a:gd name="T91" fmla="*/ 86 h 363"/>
                <a:gd name="T92" fmla="*/ 36 w 510"/>
                <a:gd name="T93" fmla="*/ 119 h 363"/>
                <a:gd name="T94" fmla="*/ 8 w 510"/>
                <a:gd name="T95" fmla="*/ 130 h 363"/>
                <a:gd name="T96" fmla="*/ 5 w 510"/>
                <a:gd name="T97" fmla="*/ 151 h 363"/>
                <a:gd name="T98" fmla="*/ 9 w 510"/>
                <a:gd name="T99" fmla="*/ 188 h 363"/>
                <a:gd name="T100" fmla="*/ 5 w 510"/>
                <a:gd name="T101" fmla="*/ 190 h 363"/>
                <a:gd name="T102" fmla="*/ 19 w 510"/>
                <a:gd name="T103" fmla="*/ 223 h 363"/>
                <a:gd name="T104" fmla="*/ 31 w 510"/>
                <a:gd name="T105" fmla="*/ 278 h 363"/>
                <a:gd name="T106" fmla="*/ 23 w 510"/>
                <a:gd name="T107" fmla="*/ 291 h 36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10"/>
                <a:gd name="T163" fmla="*/ 0 h 363"/>
                <a:gd name="T164" fmla="*/ 510 w 510"/>
                <a:gd name="T165" fmla="*/ 363 h 36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10" h="363">
                  <a:moveTo>
                    <a:pt x="23" y="291"/>
                  </a:moveTo>
                  <a:lnTo>
                    <a:pt x="41" y="303"/>
                  </a:lnTo>
                  <a:lnTo>
                    <a:pt x="63" y="303"/>
                  </a:lnTo>
                  <a:lnTo>
                    <a:pt x="84" y="287"/>
                  </a:lnTo>
                  <a:lnTo>
                    <a:pt x="129" y="285"/>
                  </a:lnTo>
                  <a:lnTo>
                    <a:pt x="136" y="275"/>
                  </a:lnTo>
                  <a:lnTo>
                    <a:pt x="161" y="263"/>
                  </a:lnTo>
                  <a:lnTo>
                    <a:pt x="226" y="255"/>
                  </a:lnTo>
                  <a:lnTo>
                    <a:pt x="265" y="269"/>
                  </a:lnTo>
                  <a:lnTo>
                    <a:pt x="262" y="275"/>
                  </a:lnTo>
                  <a:lnTo>
                    <a:pt x="271" y="278"/>
                  </a:lnTo>
                  <a:lnTo>
                    <a:pt x="282" y="303"/>
                  </a:lnTo>
                  <a:lnTo>
                    <a:pt x="308" y="273"/>
                  </a:lnTo>
                  <a:lnTo>
                    <a:pt x="309" y="283"/>
                  </a:lnTo>
                  <a:lnTo>
                    <a:pt x="298" y="306"/>
                  </a:lnTo>
                  <a:lnTo>
                    <a:pt x="307" y="305"/>
                  </a:lnTo>
                  <a:lnTo>
                    <a:pt x="313" y="292"/>
                  </a:lnTo>
                  <a:lnTo>
                    <a:pt x="318" y="303"/>
                  </a:lnTo>
                  <a:lnTo>
                    <a:pt x="314" y="312"/>
                  </a:lnTo>
                  <a:lnTo>
                    <a:pt x="322" y="312"/>
                  </a:lnTo>
                  <a:lnTo>
                    <a:pt x="328" y="316"/>
                  </a:lnTo>
                  <a:lnTo>
                    <a:pt x="335" y="328"/>
                  </a:lnTo>
                  <a:lnTo>
                    <a:pt x="335" y="337"/>
                  </a:lnTo>
                  <a:lnTo>
                    <a:pt x="345" y="346"/>
                  </a:lnTo>
                  <a:lnTo>
                    <a:pt x="355" y="352"/>
                  </a:lnTo>
                  <a:lnTo>
                    <a:pt x="370" y="352"/>
                  </a:lnTo>
                  <a:lnTo>
                    <a:pt x="380" y="359"/>
                  </a:lnTo>
                  <a:lnTo>
                    <a:pt x="398" y="344"/>
                  </a:lnTo>
                  <a:lnTo>
                    <a:pt x="400" y="352"/>
                  </a:lnTo>
                  <a:lnTo>
                    <a:pt x="406" y="351"/>
                  </a:lnTo>
                  <a:lnTo>
                    <a:pt x="407" y="356"/>
                  </a:lnTo>
                  <a:lnTo>
                    <a:pt x="418" y="363"/>
                  </a:lnTo>
                  <a:lnTo>
                    <a:pt x="440" y="345"/>
                  </a:lnTo>
                  <a:lnTo>
                    <a:pt x="462" y="340"/>
                  </a:lnTo>
                  <a:lnTo>
                    <a:pt x="467" y="313"/>
                  </a:lnTo>
                  <a:lnTo>
                    <a:pt x="502" y="247"/>
                  </a:lnTo>
                  <a:lnTo>
                    <a:pt x="510" y="217"/>
                  </a:lnTo>
                  <a:lnTo>
                    <a:pt x="502" y="183"/>
                  </a:lnTo>
                  <a:lnTo>
                    <a:pt x="487" y="158"/>
                  </a:lnTo>
                  <a:lnTo>
                    <a:pt x="476" y="152"/>
                  </a:lnTo>
                  <a:lnTo>
                    <a:pt x="474" y="140"/>
                  </a:lnTo>
                  <a:lnTo>
                    <a:pt x="462" y="133"/>
                  </a:lnTo>
                  <a:lnTo>
                    <a:pt x="460" y="139"/>
                  </a:lnTo>
                  <a:lnTo>
                    <a:pt x="449" y="112"/>
                  </a:lnTo>
                  <a:lnTo>
                    <a:pt x="418" y="95"/>
                  </a:lnTo>
                  <a:lnTo>
                    <a:pt x="413" y="76"/>
                  </a:lnTo>
                  <a:lnTo>
                    <a:pt x="406" y="68"/>
                  </a:lnTo>
                  <a:lnTo>
                    <a:pt x="404" y="48"/>
                  </a:lnTo>
                  <a:lnTo>
                    <a:pt x="394" y="40"/>
                  </a:lnTo>
                  <a:lnTo>
                    <a:pt x="384" y="40"/>
                  </a:lnTo>
                  <a:lnTo>
                    <a:pt x="372" y="2"/>
                  </a:lnTo>
                  <a:lnTo>
                    <a:pt x="367" y="0"/>
                  </a:lnTo>
                  <a:lnTo>
                    <a:pt x="358" y="13"/>
                  </a:lnTo>
                  <a:lnTo>
                    <a:pt x="357" y="48"/>
                  </a:lnTo>
                  <a:lnTo>
                    <a:pt x="349" y="79"/>
                  </a:lnTo>
                  <a:lnTo>
                    <a:pt x="336" y="81"/>
                  </a:lnTo>
                  <a:lnTo>
                    <a:pt x="303" y="59"/>
                  </a:lnTo>
                  <a:lnTo>
                    <a:pt x="292" y="59"/>
                  </a:lnTo>
                  <a:lnTo>
                    <a:pt x="291" y="53"/>
                  </a:lnTo>
                  <a:lnTo>
                    <a:pt x="280" y="48"/>
                  </a:lnTo>
                  <a:lnTo>
                    <a:pt x="285" y="29"/>
                  </a:lnTo>
                  <a:lnTo>
                    <a:pt x="292" y="29"/>
                  </a:lnTo>
                  <a:lnTo>
                    <a:pt x="299" y="17"/>
                  </a:lnTo>
                  <a:lnTo>
                    <a:pt x="292" y="13"/>
                  </a:lnTo>
                  <a:lnTo>
                    <a:pt x="287" y="20"/>
                  </a:lnTo>
                  <a:lnTo>
                    <a:pt x="284" y="13"/>
                  </a:lnTo>
                  <a:lnTo>
                    <a:pt x="276" y="16"/>
                  </a:lnTo>
                  <a:lnTo>
                    <a:pt x="240" y="4"/>
                  </a:lnTo>
                  <a:lnTo>
                    <a:pt x="243" y="11"/>
                  </a:lnTo>
                  <a:lnTo>
                    <a:pt x="241" y="16"/>
                  </a:lnTo>
                  <a:lnTo>
                    <a:pt x="224" y="16"/>
                  </a:lnTo>
                  <a:lnTo>
                    <a:pt x="216" y="22"/>
                  </a:lnTo>
                  <a:lnTo>
                    <a:pt x="214" y="31"/>
                  </a:lnTo>
                  <a:lnTo>
                    <a:pt x="209" y="32"/>
                  </a:lnTo>
                  <a:lnTo>
                    <a:pt x="203" y="43"/>
                  </a:lnTo>
                  <a:lnTo>
                    <a:pt x="209" y="46"/>
                  </a:lnTo>
                  <a:lnTo>
                    <a:pt x="205" y="51"/>
                  </a:lnTo>
                  <a:lnTo>
                    <a:pt x="194" y="46"/>
                  </a:lnTo>
                  <a:lnTo>
                    <a:pt x="187" y="51"/>
                  </a:lnTo>
                  <a:lnTo>
                    <a:pt x="187" y="45"/>
                  </a:lnTo>
                  <a:lnTo>
                    <a:pt x="177" y="37"/>
                  </a:lnTo>
                  <a:lnTo>
                    <a:pt x="169" y="34"/>
                  </a:lnTo>
                  <a:lnTo>
                    <a:pt x="159" y="43"/>
                  </a:lnTo>
                  <a:lnTo>
                    <a:pt x="150" y="43"/>
                  </a:lnTo>
                  <a:lnTo>
                    <a:pt x="137" y="65"/>
                  </a:lnTo>
                  <a:lnTo>
                    <a:pt x="130" y="62"/>
                  </a:lnTo>
                  <a:lnTo>
                    <a:pt x="129" y="68"/>
                  </a:lnTo>
                  <a:lnTo>
                    <a:pt x="134" y="72"/>
                  </a:lnTo>
                  <a:lnTo>
                    <a:pt x="128" y="79"/>
                  </a:lnTo>
                  <a:lnTo>
                    <a:pt x="121" y="65"/>
                  </a:lnTo>
                  <a:lnTo>
                    <a:pt x="111" y="76"/>
                  </a:lnTo>
                  <a:lnTo>
                    <a:pt x="112" y="86"/>
                  </a:lnTo>
                  <a:lnTo>
                    <a:pt x="95" y="105"/>
                  </a:lnTo>
                  <a:lnTo>
                    <a:pt x="36" y="119"/>
                  </a:lnTo>
                  <a:lnTo>
                    <a:pt x="11" y="137"/>
                  </a:lnTo>
                  <a:lnTo>
                    <a:pt x="8" y="130"/>
                  </a:lnTo>
                  <a:lnTo>
                    <a:pt x="4" y="140"/>
                  </a:lnTo>
                  <a:lnTo>
                    <a:pt x="5" y="151"/>
                  </a:lnTo>
                  <a:lnTo>
                    <a:pt x="0" y="156"/>
                  </a:lnTo>
                  <a:lnTo>
                    <a:pt x="9" y="188"/>
                  </a:lnTo>
                  <a:lnTo>
                    <a:pt x="0" y="177"/>
                  </a:lnTo>
                  <a:lnTo>
                    <a:pt x="5" y="190"/>
                  </a:lnTo>
                  <a:lnTo>
                    <a:pt x="0" y="184"/>
                  </a:lnTo>
                  <a:lnTo>
                    <a:pt x="19" y="223"/>
                  </a:lnTo>
                  <a:lnTo>
                    <a:pt x="31" y="259"/>
                  </a:lnTo>
                  <a:lnTo>
                    <a:pt x="31" y="278"/>
                  </a:lnTo>
                  <a:lnTo>
                    <a:pt x="23" y="283"/>
                  </a:lnTo>
                  <a:lnTo>
                    <a:pt x="23" y="29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97" name="Freeform 262"/>
            <p:cNvSpPr>
              <a:spLocks/>
            </p:cNvSpPr>
            <p:nvPr/>
          </p:nvSpPr>
          <p:spPr bwMode="ltGray">
            <a:xfrm>
              <a:off x="3931511" y="5527626"/>
              <a:ext cx="38428" cy="35025"/>
            </a:xfrm>
            <a:custGeom>
              <a:avLst/>
              <a:gdLst>
                <a:gd name="T0" fmla="*/ 0 w 19"/>
                <a:gd name="T1" fmla="*/ 15 h 19"/>
                <a:gd name="T2" fmla="*/ 12 w 19"/>
                <a:gd name="T3" fmla="*/ 19 h 19"/>
                <a:gd name="T4" fmla="*/ 19 w 19"/>
                <a:gd name="T5" fmla="*/ 6 h 19"/>
                <a:gd name="T6" fmla="*/ 3 w 19"/>
                <a:gd name="T7" fmla="*/ 0 h 19"/>
                <a:gd name="T8" fmla="*/ 0 w 19"/>
                <a:gd name="T9" fmla="*/ 15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0" y="15"/>
                  </a:moveTo>
                  <a:lnTo>
                    <a:pt x="12" y="19"/>
                  </a:lnTo>
                  <a:lnTo>
                    <a:pt x="19" y="6"/>
                  </a:lnTo>
                  <a:lnTo>
                    <a:pt x="3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98" name="Freeform 263"/>
            <p:cNvSpPr>
              <a:spLocks/>
            </p:cNvSpPr>
            <p:nvPr/>
          </p:nvSpPr>
          <p:spPr bwMode="ltGray">
            <a:xfrm>
              <a:off x="4089063" y="6110300"/>
              <a:ext cx="38428" cy="31840"/>
            </a:xfrm>
            <a:custGeom>
              <a:avLst/>
              <a:gdLst>
                <a:gd name="T0" fmla="*/ 0 w 19"/>
                <a:gd name="T1" fmla="*/ 8 h 19"/>
                <a:gd name="T2" fmla="*/ 12 w 19"/>
                <a:gd name="T3" fmla="*/ 19 h 19"/>
                <a:gd name="T4" fmla="*/ 19 w 19"/>
                <a:gd name="T5" fmla="*/ 8 h 19"/>
                <a:gd name="T6" fmla="*/ 10 w 19"/>
                <a:gd name="T7" fmla="*/ 0 h 19"/>
                <a:gd name="T8" fmla="*/ 0 w 19"/>
                <a:gd name="T9" fmla="*/ 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0" y="8"/>
                  </a:moveTo>
                  <a:lnTo>
                    <a:pt x="12" y="19"/>
                  </a:lnTo>
                  <a:lnTo>
                    <a:pt x="19" y="8"/>
                  </a:lnTo>
                  <a:lnTo>
                    <a:pt x="1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99" name="Freeform 264"/>
            <p:cNvSpPr>
              <a:spLocks/>
            </p:cNvSpPr>
            <p:nvPr/>
          </p:nvSpPr>
          <p:spPr bwMode="ltGray">
            <a:xfrm>
              <a:off x="4296572" y="6250396"/>
              <a:ext cx="84541" cy="85967"/>
            </a:xfrm>
            <a:custGeom>
              <a:avLst/>
              <a:gdLst>
                <a:gd name="T0" fmla="*/ 0 w 44"/>
                <a:gd name="T1" fmla="*/ 0 h 45"/>
                <a:gd name="T2" fmla="*/ 10 w 44"/>
                <a:gd name="T3" fmla="*/ 40 h 45"/>
                <a:gd name="T4" fmla="*/ 24 w 44"/>
                <a:gd name="T5" fmla="*/ 45 h 45"/>
                <a:gd name="T6" fmla="*/ 34 w 44"/>
                <a:gd name="T7" fmla="*/ 32 h 45"/>
                <a:gd name="T8" fmla="*/ 38 w 44"/>
                <a:gd name="T9" fmla="*/ 38 h 45"/>
                <a:gd name="T10" fmla="*/ 44 w 44"/>
                <a:gd name="T11" fmla="*/ 5 h 45"/>
                <a:gd name="T12" fmla="*/ 39 w 44"/>
                <a:gd name="T13" fmla="*/ 3 h 45"/>
                <a:gd name="T14" fmla="*/ 17 w 44"/>
                <a:gd name="T15" fmla="*/ 7 h 45"/>
                <a:gd name="T16" fmla="*/ 0 w 44"/>
                <a:gd name="T17" fmla="*/ 0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"/>
                <a:gd name="T28" fmla="*/ 0 h 45"/>
                <a:gd name="T29" fmla="*/ 44 w 44"/>
                <a:gd name="T30" fmla="*/ 45 h 4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" h="45">
                  <a:moveTo>
                    <a:pt x="0" y="0"/>
                  </a:moveTo>
                  <a:lnTo>
                    <a:pt x="10" y="40"/>
                  </a:lnTo>
                  <a:lnTo>
                    <a:pt x="24" y="45"/>
                  </a:lnTo>
                  <a:lnTo>
                    <a:pt x="34" y="32"/>
                  </a:lnTo>
                  <a:lnTo>
                    <a:pt x="38" y="38"/>
                  </a:lnTo>
                  <a:lnTo>
                    <a:pt x="44" y="5"/>
                  </a:lnTo>
                  <a:lnTo>
                    <a:pt x="39" y="3"/>
                  </a:lnTo>
                  <a:lnTo>
                    <a:pt x="17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00" name="Freeform 265"/>
            <p:cNvSpPr>
              <a:spLocks/>
            </p:cNvSpPr>
            <p:nvPr/>
          </p:nvSpPr>
          <p:spPr bwMode="ltGray">
            <a:xfrm>
              <a:off x="4969057" y="5995676"/>
              <a:ext cx="138339" cy="194223"/>
            </a:xfrm>
            <a:custGeom>
              <a:avLst/>
              <a:gdLst>
                <a:gd name="T0" fmla="*/ 12 w 73"/>
                <a:gd name="T1" fmla="*/ 69 h 102"/>
                <a:gd name="T2" fmla="*/ 29 w 73"/>
                <a:gd name="T3" fmla="*/ 78 h 102"/>
                <a:gd name="T4" fmla="*/ 26 w 73"/>
                <a:gd name="T5" fmla="*/ 99 h 102"/>
                <a:gd name="T6" fmla="*/ 31 w 73"/>
                <a:gd name="T7" fmla="*/ 102 h 102"/>
                <a:gd name="T8" fmla="*/ 38 w 73"/>
                <a:gd name="T9" fmla="*/ 99 h 102"/>
                <a:gd name="T10" fmla="*/ 55 w 73"/>
                <a:gd name="T11" fmla="*/ 66 h 102"/>
                <a:gd name="T12" fmla="*/ 66 w 73"/>
                <a:gd name="T13" fmla="*/ 65 h 102"/>
                <a:gd name="T14" fmla="*/ 71 w 73"/>
                <a:gd name="T15" fmla="*/ 57 h 102"/>
                <a:gd name="T16" fmla="*/ 73 w 73"/>
                <a:gd name="T17" fmla="*/ 44 h 102"/>
                <a:gd name="T18" fmla="*/ 67 w 73"/>
                <a:gd name="T19" fmla="*/ 40 h 102"/>
                <a:gd name="T20" fmla="*/ 57 w 73"/>
                <a:gd name="T21" fmla="*/ 49 h 102"/>
                <a:gd name="T22" fmla="*/ 42 w 73"/>
                <a:gd name="T23" fmla="*/ 44 h 102"/>
                <a:gd name="T24" fmla="*/ 38 w 73"/>
                <a:gd name="T25" fmla="*/ 31 h 102"/>
                <a:gd name="T26" fmla="*/ 32 w 73"/>
                <a:gd name="T27" fmla="*/ 28 h 102"/>
                <a:gd name="T28" fmla="*/ 35 w 73"/>
                <a:gd name="T29" fmla="*/ 37 h 102"/>
                <a:gd name="T30" fmla="*/ 26 w 73"/>
                <a:gd name="T31" fmla="*/ 35 h 102"/>
                <a:gd name="T32" fmla="*/ 19 w 73"/>
                <a:gd name="T33" fmla="*/ 12 h 102"/>
                <a:gd name="T34" fmla="*/ 0 w 73"/>
                <a:gd name="T35" fmla="*/ 0 h 102"/>
                <a:gd name="T36" fmla="*/ 19 w 73"/>
                <a:gd name="T37" fmla="*/ 32 h 102"/>
                <a:gd name="T38" fmla="*/ 26 w 73"/>
                <a:gd name="T39" fmla="*/ 35 h 102"/>
                <a:gd name="T40" fmla="*/ 23 w 73"/>
                <a:gd name="T41" fmla="*/ 62 h 102"/>
                <a:gd name="T42" fmla="*/ 12 w 73"/>
                <a:gd name="T43" fmla="*/ 69 h 1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3"/>
                <a:gd name="T67" fmla="*/ 0 h 102"/>
                <a:gd name="T68" fmla="*/ 73 w 73"/>
                <a:gd name="T69" fmla="*/ 102 h 10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3" h="102">
                  <a:moveTo>
                    <a:pt x="12" y="69"/>
                  </a:moveTo>
                  <a:lnTo>
                    <a:pt x="29" y="78"/>
                  </a:lnTo>
                  <a:lnTo>
                    <a:pt x="26" y="99"/>
                  </a:lnTo>
                  <a:lnTo>
                    <a:pt x="31" y="102"/>
                  </a:lnTo>
                  <a:lnTo>
                    <a:pt x="38" y="99"/>
                  </a:lnTo>
                  <a:lnTo>
                    <a:pt x="55" y="66"/>
                  </a:lnTo>
                  <a:lnTo>
                    <a:pt x="66" y="65"/>
                  </a:lnTo>
                  <a:lnTo>
                    <a:pt x="71" y="57"/>
                  </a:lnTo>
                  <a:lnTo>
                    <a:pt x="73" y="44"/>
                  </a:lnTo>
                  <a:lnTo>
                    <a:pt x="67" y="40"/>
                  </a:lnTo>
                  <a:lnTo>
                    <a:pt x="57" y="49"/>
                  </a:lnTo>
                  <a:lnTo>
                    <a:pt x="42" y="44"/>
                  </a:lnTo>
                  <a:lnTo>
                    <a:pt x="38" y="31"/>
                  </a:lnTo>
                  <a:lnTo>
                    <a:pt x="32" y="28"/>
                  </a:lnTo>
                  <a:lnTo>
                    <a:pt x="35" y="37"/>
                  </a:lnTo>
                  <a:lnTo>
                    <a:pt x="26" y="35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19" y="32"/>
                  </a:lnTo>
                  <a:lnTo>
                    <a:pt x="26" y="35"/>
                  </a:lnTo>
                  <a:lnTo>
                    <a:pt x="23" y="62"/>
                  </a:lnTo>
                  <a:lnTo>
                    <a:pt x="12" y="6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01" name="Freeform 266"/>
            <p:cNvSpPr>
              <a:spLocks/>
            </p:cNvSpPr>
            <p:nvPr/>
          </p:nvSpPr>
          <p:spPr bwMode="ltGray">
            <a:xfrm>
              <a:off x="4823032" y="6253579"/>
              <a:ext cx="192138" cy="181489"/>
            </a:xfrm>
            <a:custGeom>
              <a:avLst/>
              <a:gdLst>
                <a:gd name="T0" fmla="*/ 0 w 100"/>
                <a:gd name="T1" fmla="*/ 82 h 95"/>
                <a:gd name="T2" fmla="*/ 3 w 100"/>
                <a:gd name="T3" fmla="*/ 87 h 95"/>
                <a:gd name="T4" fmla="*/ 14 w 100"/>
                <a:gd name="T5" fmla="*/ 87 h 95"/>
                <a:gd name="T6" fmla="*/ 32 w 100"/>
                <a:gd name="T7" fmla="*/ 95 h 95"/>
                <a:gd name="T8" fmla="*/ 46 w 100"/>
                <a:gd name="T9" fmla="*/ 89 h 95"/>
                <a:gd name="T10" fmla="*/ 57 w 100"/>
                <a:gd name="T11" fmla="*/ 76 h 95"/>
                <a:gd name="T12" fmla="*/ 63 w 100"/>
                <a:gd name="T13" fmla="*/ 56 h 95"/>
                <a:gd name="T14" fmla="*/ 76 w 100"/>
                <a:gd name="T15" fmla="*/ 48 h 95"/>
                <a:gd name="T16" fmla="*/ 83 w 100"/>
                <a:gd name="T17" fmla="*/ 48 h 95"/>
                <a:gd name="T18" fmla="*/ 79 w 100"/>
                <a:gd name="T19" fmla="*/ 39 h 95"/>
                <a:gd name="T20" fmla="*/ 100 w 100"/>
                <a:gd name="T21" fmla="*/ 18 h 95"/>
                <a:gd name="T22" fmla="*/ 100 w 100"/>
                <a:gd name="T23" fmla="*/ 9 h 95"/>
                <a:gd name="T24" fmla="*/ 95 w 100"/>
                <a:gd name="T25" fmla="*/ 8 h 95"/>
                <a:gd name="T26" fmla="*/ 93 w 100"/>
                <a:gd name="T27" fmla="*/ 4 h 95"/>
                <a:gd name="T28" fmla="*/ 85 w 100"/>
                <a:gd name="T29" fmla="*/ 9 h 95"/>
                <a:gd name="T30" fmla="*/ 83 w 100"/>
                <a:gd name="T31" fmla="*/ 4 h 95"/>
                <a:gd name="T32" fmla="*/ 77 w 100"/>
                <a:gd name="T33" fmla="*/ 0 h 95"/>
                <a:gd name="T34" fmla="*/ 72 w 100"/>
                <a:gd name="T35" fmla="*/ 4 h 95"/>
                <a:gd name="T36" fmla="*/ 69 w 100"/>
                <a:gd name="T37" fmla="*/ 14 h 95"/>
                <a:gd name="T38" fmla="*/ 64 w 100"/>
                <a:gd name="T39" fmla="*/ 18 h 95"/>
                <a:gd name="T40" fmla="*/ 58 w 100"/>
                <a:gd name="T41" fmla="*/ 30 h 95"/>
                <a:gd name="T42" fmla="*/ 23 w 100"/>
                <a:gd name="T43" fmla="*/ 53 h 95"/>
                <a:gd name="T44" fmla="*/ 0 w 100"/>
                <a:gd name="T45" fmla="*/ 82 h 9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0"/>
                <a:gd name="T70" fmla="*/ 0 h 95"/>
                <a:gd name="T71" fmla="*/ 100 w 100"/>
                <a:gd name="T72" fmla="*/ 95 h 95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0" h="95">
                  <a:moveTo>
                    <a:pt x="0" y="82"/>
                  </a:moveTo>
                  <a:lnTo>
                    <a:pt x="3" y="87"/>
                  </a:lnTo>
                  <a:lnTo>
                    <a:pt x="14" y="87"/>
                  </a:lnTo>
                  <a:lnTo>
                    <a:pt x="32" y="95"/>
                  </a:lnTo>
                  <a:lnTo>
                    <a:pt x="46" y="89"/>
                  </a:lnTo>
                  <a:lnTo>
                    <a:pt x="57" y="76"/>
                  </a:lnTo>
                  <a:lnTo>
                    <a:pt x="63" y="56"/>
                  </a:lnTo>
                  <a:lnTo>
                    <a:pt x="76" y="48"/>
                  </a:lnTo>
                  <a:lnTo>
                    <a:pt x="83" y="48"/>
                  </a:lnTo>
                  <a:lnTo>
                    <a:pt x="79" y="39"/>
                  </a:lnTo>
                  <a:lnTo>
                    <a:pt x="100" y="18"/>
                  </a:lnTo>
                  <a:lnTo>
                    <a:pt x="100" y="9"/>
                  </a:lnTo>
                  <a:lnTo>
                    <a:pt x="95" y="8"/>
                  </a:lnTo>
                  <a:lnTo>
                    <a:pt x="93" y="4"/>
                  </a:lnTo>
                  <a:lnTo>
                    <a:pt x="85" y="9"/>
                  </a:lnTo>
                  <a:lnTo>
                    <a:pt x="83" y="4"/>
                  </a:lnTo>
                  <a:lnTo>
                    <a:pt x="77" y="0"/>
                  </a:lnTo>
                  <a:lnTo>
                    <a:pt x="72" y="4"/>
                  </a:lnTo>
                  <a:lnTo>
                    <a:pt x="69" y="14"/>
                  </a:lnTo>
                  <a:lnTo>
                    <a:pt x="64" y="18"/>
                  </a:lnTo>
                  <a:lnTo>
                    <a:pt x="58" y="30"/>
                  </a:lnTo>
                  <a:lnTo>
                    <a:pt x="23" y="53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02" name="Freeform 267"/>
            <p:cNvSpPr>
              <a:spLocks/>
            </p:cNvSpPr>
            <p:nvPr/>
          </p:nvSpPr>
          <p:spPr bwMode="ltGray">
            <a:xfrm>
              <a:off x="4846088" y="6435069"/>
              <a:ext cx="34584" cy="35023"/>
            </a:xfrm>
            <a:custGeom>
              <a:avLst/>
              <a:gdLst>
                <a:gd name="T0" fmla="*/ 0 w 18"/>
                <a:gd name="T1" fmla="*/ 19 h 19"/>
                <a:gd name="T2" fmla="*/ 18 w 18"/>
                <a:gd name="T3" fmla="*/ 10 h 19"/>
                <a:gd name="T4" fmla="*/ 13 w 18"/>
                <a:gd name="T5" fmla="*/ 0 h 19"/>
                <a:gd name="T6" fmla="*/ 0 w 18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19"/>
                <a:gd name="T14" fmla="*/ 18 w 18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19">
                  <a:moveTo>
                    <a:pt x="0" y="19"/>
                  </a:moveTo>
                  <a:lnTo>
                    <a:pt x="18" y="10"/>
                  </a:lnTo>
                  <a:lnTo>
                    <a:pt x="1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03" name="Freeform 268"/>
            <p:cNvSpPr>
              <a:spLocks/>
            </p:cNvSpPr>
            <p:nvPr/>
          </p:nvSpPr>
          <p:spPr bwMode="ltGray">
            <a:xfrm>
              <a:off x="2932393" y="4623368"/>
              <a:ext cx="80697" cy="35025"/>
            </a:xfrm>
            <a:custGeom>
              <a:avLst/>
              <a:gdLst>
                <a:gd name="T0" fmla="*/ 38 w 42"/>
                <a:gd name="T1" fmla="*/ 5 h 19"/>
                <a:gd name="T2" fmla="*/ 14 w 42"/>
                <a:gd name="T3" fmla="*/ 0 h 19"/>
                <a:gd name="T4" fmla="*/ 1 w 42"/>
                <a:gd name="T5" fmla="*/ 11 h 19"/>
                <a:gd name="T6" fmla="*/ 0 w 42"/>
                <a:gd name="T7" fmla="*/ 15 h 19"/>
                <a:gd name="T8" fmla="*/ 6 w 42"/>
                <a:gd name="T9" fmla="*/ 19 h 19"/>
                <a:gd name="T10" fmla="*/ 36 w 42"/>
                <a:gd name="T11" fmla="*/ 16 h 19"/>
                <a:gd name="T12" fmla="*/ 42 w 42"/>
                <a:gd name="T13" fmla="*/ 14 h 19"/>
                <a:gd name="T14" fmla="*/ 38 w 42"/>
                <a:gd name="T15" fmla="*/ 5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"/>
                <a:gd name="T25" fmla="*/ 0 h 19"/>
                <a:gd name="T26" fmla="*/ 42 w 42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" h="19">
                  <a:moveTo>
                    <a:pt x="38" y="5"/>
                  </a:moveTo>
                  <a:lnTo>
                    <a:pt x="14" y="0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6" y="19"/>
                  </a:lnTo>
                  <a:lnTo>
                    <a:pt x="36" y="16"/>
                  </a:lnTo>
                  <a:lnTo>
                    <a:pt x="42" y="14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04" name="Freeform 269"/>
            <p:cNvSpPr>
              <a:spLocks/>
            </p:cNvSpPr>
            <p:nvPr/>
          </p:nvSpPr>
          <p:spPr bwMode="ltGray">
            <a:xfrm>
              <a:off x="2563488" y="3878311"/>
              <a:ext cx="1487147" cy="932915"/>
            </a:xfrm>
            <a:custGeom>
              <a:avLst/>
              <a:gdLst/>
              <a:ahLst/>
              <a:cxnLst>
                <a:cxn ang="0">
                  <a:pos x="192" y="98"/>
                </a:cxn>
                <a:cxn ang="0">
                  <a:pos x="214" y="142"/>
                </a:cxn>
                <a:cxn ang="0">
                  <a:pos x="344" y="182"/>
                </a:cxn>
                <a:cxn ang="0">
                  <a:pos x="431" y="188"/>
                </a:cxn>
                <a:cxn ang="0">
                  <a:pos x="486" y="168"/>
                </a:cxn>
                <a:cxn ang="0">
                  <a:pos x="506" y="151"/>
                </a:cxn>
                <a:cxn ang="0">
                  <a:pos x="578" y="120"/>
                </a:cxn>
                <a:cxn ang="0">
                  <a:pos x="548" y="105"/>
                </a:cxn>
                <a:cxn ang="0">
                  <a:pos x="542" y="64"/>
                </a:cxn>
                <a:cxn ang="0">
                  <a:pos x="587" y="35"/>
                </a:cxn>
                <a:cxn ang="0">
                  <a:pos x="587" y="19"/>
                </a:cxn>
                <a:cxn ang="0">
                  <a:pos x="655" y="7"/>
                </a:cxn>
                <a:cxn ang="0">
                  <a:pos x="703" y="72"/>
                </a:cxn>
                <a:cxn ang="0">
                  <a:pos x="742" y="103"/>
                </a:cxn>
                <a:cxn ang="0">
                  <a:pos x="752" y="147"/>
                </a:cxn>
                <a:cxn ang="0">
                  <a:pos x="732" y="175"/>
                </a:cxn>
                <a:cxn ang="0">
                  <a:pos x="702" y="194"/>
                </a:cxn>
                <a:cxn ang="0">
                  <a:pos x="676" y="202"/>
                </a:cxn>
                <a:cxn ang="0">
                  <a:pos x="632" y="229"/>
                </a:cxn>
                <a:cxn ang="0">
                  <a:pos x="605" y="232"/>
                </a:cxn>
                <a:cxn ang="0">
                  <a:pos x="603" y="212"/>
                </a:cxn>
                <a:cxn ang="0">
                  <a:pos x="563" y="238"/>
                </a:cxn>
                <a:cxn ang="0">
                  <a:pos x="599" y="258"/>
                </a:cxn>
                <a:cxn ang="0">
                  <a:pos x="611" y="268"/>
                </a:cxn>
                <a:cxn ang="0">
                  <a:pos x="592" y="306"/>
                </a:cxn>
                <a:cxn ang="0">
                  <a:pos x="603" y="342"/>
                </a:cxn>
                <a:cxn ang="0">
                  <a:pos x="614" y="364"/>
                </a:cxn>
                <a:cxn ang="0">
                  <a:pos x="587" y="409"/>
                </a:cxn>
                <a:cxn ang="0">
                  <a:pos x="571" y="436"/>
                </a:cxn>
                <a:cxn ang="0">
                  <a:pos x="543" y="454"/>
                </a:cxn>
                <a:cxn ang="0">
                  <a:pos x="507" y="458"/>
                </a:cxn>
                <a:cxn ang="0">
                  <a:pos x="498" y="466"/>
                </a:cxn>
                <a:cxn ang="0">
                  <a:pos x="460" y="487"/>
                </a:cxn>
                <a:cxn ang="0">
                  <a:pos x="437" y="474"/>
                </a:cxn>
                <a:cxn ang="0">
                  <a:pos x="403" y="452"/>
                </a:cxn>
                <a:cxn ang="0">
                  <a:pos x="364" y="461"/>
                </a:cxn>
                <a:cxn ang="0">
                  <a:pos x="350" y="476"/>
                </a:cxn>
                <a:cxn ang="0">
                  <a:pos x="327" y="465"/>
                </a:cxn>
                <a:cxn ang="0">
                  <a:pos x="320" y="442"/>
                </a:cxn>
                <a:cxn ang="0">
                  <a:pos x="310" y="392"/>
                </a:cxn>
                <a:cxn ang="0">
                  <a:pos x="264" y="376"/>
                </a:cxn>
                <a:cxn ang="0">
                  <a:pos x="195" y="400"/>
                </a:cxn>
                <a:cxn ang="0">
                  <a:pos x="156" y="392"/>
                </a:cxn>
                <a:cxn ang="0">
                  <a:pos x="124" y="376"/>
                </a:cxn>
                <a:cxn ang="0">
                  <a:pos x="68" y="353"/>
                </a:cxn>
                <a:cxn ang="0">
                  <a:pos x="74" y="331"/>
                </a:cxn>
                <a:cxn ang="0">
                  <a:pos x="85" y="290"/>
                </a:cxn>
                <a:cxn ang="0">
                  <a:pos x="51" y="290"/>
                </a:cxn>
                <a:cxn ang="0">
                  <a:pos x="13" y="268"/>
                </a:cxn>
                <a:cxn ang="0">
                  <a:pos x="15" y="249"/>
                </a:cxn>
                <a:cxn ang="0">
                  <a:pos x="5" y="225"/>
                </a:cxn>
                <a:cxn ang="0">
                  <a:pos x="42" y="213"/>
                </a:cxn>
                <a:cxn ang="0">
                  <a:pos x="89" y="178"/>
                </a:cxn>
                <a:cxn ang="0">
                  <a:pos x="109" y="146"/>
                </a:cxn>
                <a:cxn ang="0">
                  <a:pos x="151" y="114"/>
                </a:cxn>
              </a:cxnLst>
              <a:rect l="0" t="0" r="r" b="b"/>
              <a:pathLst>
                <a:path w="776" h="487">
                  <a:moveTo>
                    <a:pt x="166" y="88"/>
                  </a:moveTo>
                  <a:lnTo>
                    <a:pt x="180" y="80"/>
                  </a:lnTo>
                  <a:lnTo>
                    <a:pt x="192" y="98"/>
                  </a:lnTo>
                  <a:lnTo>
                    <a:pt x="209" y="102"/>
                  </a:lnTo>
                  <a:lnTo>
                    <a:pt x="214" y="118"/>
                  </a:lnTo>
                  <a:lnTo>
                    <a:pt x="214" y="142"/>
                  </a:lnTo>
                  <a:lnTo>
                    <a:pt x="271" y="157"/>
                  </a:lnTo>
                  <a:lnTo>
                    <a:pt x="294" y="183"/>
                  </a:lnTo>
                  <a:lnTo>
                    <a:pt x="344" y="182"/>
                  </a:lnTo>
                  <a:lnTo>
                    <a:pt x="364" y="192"/>
                  </a:lnTo>
                  <a:lnTo>
                    <a:pt x="397" y="201"/>
                  </a:lnTo>
                  <a:lnTo>
                    <a:pt x="431" y="188"/>
                  </a:lnTo>
                  <a:lnTo>
                    <a:pt x="457" y="187"/>
                  </a:lnTo>
                  <a:lnTo>
                    <a:pt x="462" y="185"/>
                  </a:lnTo>
                  <a:lnTo>
                    <a:pt x="486" y="168"/>
                  </a:lnTo>
                  <a:lnTo>
                    <a:pt x="479" y="155"/>
                  </a:lnTo>
                  <a:lnTo>
                    <a:pt x="490" y="147"/>
                  </a:lnTo>
                  <a:lnTo>
                    <a:pt x="506" y="151"/>
                  </a:lnTo>
                  <a:lnTo>
                    <a:pt x="533" y="136"/>
                  </a:lnTo>
                  <a:lnTo>
                    <a:pt x="548" y="121"/>
                  </a:lnTo>
                  <a:lnTo>
                    <a:pt x="578" y="120"/>
                  </a:lnTo>
                  <a:lnTo>
                    <a:pt x="577" y="108"/>
                  </a:lnTo>
                  <a:lnTo>
                    <a:pt x="566" y="98"/>
                  </a:lnTo>
                  <a:lnTo>
                    <a:pt x="548" y="105"/>
                  </a:lnTo>
                  <a:lnTo>
                    <a:pt x="534" y="104"/>
                  </a:lnTo>
                  <a:lnTo>
                    <a:pt x="534" y="76"/>
                  </a:lnTo>
                  <a:lnTo>
                    <a:pt x="542" y="64"/>
                  </a:lnTo>
                  <a:lnTo>
                    <a:pt x="561" y="71"/>
                  </a:lnTo>
                  <a:lnTo>
                    <a:pt x="578" y="61"/>
                  </a:lnTo>
                  <a:lnTo>
                    <a:pt x="587" y="35"/>
                  </a:lnTo>
                  <a:lnTo>
                    <a:pt x="594" y="30"/>
                  </a:lnTo>
                  <a:lnTo>
                    <a:pt x="595" y="19"/>
                  </a:lnTo>
                  <a:lnTo>
                    <a:pt x="587" y="19"/>
                  </a:lnTo>
                  <a:lnTo>
                    <a:pt x="600" y="5"/>
                  </a:lnTo>
                  <a:lnTo>
                    <a:pt x="630" y="0"/>
                  </a:lnTo>
                  <a:lnTo>
                    <a:pt x="655" y="7"/>
                  </a:lnTo>
                  <a:lnTo>
                    <a:pt x="668" y="21"/>
                  </a:lnTo>
                  <a:lnTo>
                    <a:pt x="683" y="71"/>
                  </a:lnTo>
                  <a:lnTo>
                    <a:pt x="703" y="72"/>
                  </a:lnTo>
                  <a:lnTo>
                    <a:pt x="724" y="84"/>
                  </a:lnTo>
                  <a:lnTo>
                    <a:pt x="727" y="103"/>
                  </a:lnTo>
                  <a:lnTo>
                    <a:pt x="742" y="103"/>
                  </a:lnTo>
                  <a:lnTo>
                    <a:pt x="776" y="89"/>
                  </a:lnTo>
                  <a:lnTo>
                    <a:pt x="775" y="105"/>
                  </a:lnTo>
                  <a:lnTo>
                    <a:pt x="752" y="147"/>
                  </a:lnTo>
                  <a:lnTo>
                    <a:pt x="739" y="146"/>
                  </a:lnTo>
                  <a:lnTo>
                    <a:pt x="727" y="154"/>
                  </a:lnTo>
                  <a:lnTo>
                    <a:pt x="732" y="175"/>
                  </a:lnTo>
                  <a:lnTo>
                    <a:pt x="725" y="187"/>
                  </a:lnTo>
                  <a:lnTo>
                    <a:pt x="716" y="183"/>
                  </a:lnTo>
                  <a:lnTo>
                    <a:pt x="702" y="194"/>
                  </a:lnTo>
                  <a:lnTo>
                    <a:pt x="693" y="195"/>
                  </a:lnTo>
                  <a:lnTo>
                    <a:pt x="688" y="205"/>
                  </a:lnTo>
                  <a:lnTo>
                    <a:pt x="676" y="202"/>
                  </a:lnTo>
                  <a:lnTo>
                    <a:pt x="644" y="227"/>
                  </a:lnTo>
                  <a:lnTo>
                    <a:pt x="644" y="228"/>
                  </a:lnTo>
                  <a:lnTo>
                    <a:pt x="632" y="229"/>
                  </a:lnTo>
                  <a:lnTo>
                    <a:pt x="602" y="244"/>
                  </a:lnTo>
                  <a:lnTo>
                    <a:pt x="609" y="238"/>
                  </a:lnTo>
                  <a:lnTo>
                    <a:pt x="605" y="232"/>
                  </a:lnTo>
                  <a:lnTo>
                    <a:pt x="616" y="220"/>
                  </a:lnTo>
                  <a:lnTo>
                    <a:pt x="611" y="213"/>
                  </a:lnTo>
                  <a:lnTo>
                    <a:pt x="603" y="212"/>
                  </a:lnTo>
                  <a:lnTo>
                    <a:pt x="581" y="229"/>
                  </a:lnTo>
                  <a:lnTo>
                    <a:pt x="574" y="238"/>
                  </a:lnTo>
                  <a:lnTo>
                    <a:pt x="563" y="238"/>
                  </a:lnTo>
                  <a:lnTo>
                    <a:pt x="557" y="246"/>
                  </a:lnTo>
                  <a:lnTo>
                    <a:pt x="579" y="267"/>
                  </a:lnTo>
                  <a:lnTo>
                    <a:pt x="599" y="258"/>
                  </a:lnTo>
                  <a:lnTo>
                    <a:pt x="620" y="265"/>
                  </a:lnTo>
                  <a:lnTo>
                    <a:pt x="618" y="272"/>
                  </a:lnTo>
                  <a:lnTo>
                    <a:pt x="611" y="268"/>
                  </a:lnTo>
                  <a:lnTo>
                    <a:pt x="599" y="276"/>
                  </a:lnTo>
                  <a:lnTo>
                    <a:pt x="578" y="298"/>
                  </a:lnTo>
                  <a:lnTo>
                    <a:pt x="592" y="306"/>
                  </a:lnTo>
                  <a:lnTo>
                    <a:pt x="600" y="331"/>
                  </a:lnTo>
                  <a:lnTo>
                    <a:pt x="611" y="342"/>
                  </a:lnTo>
                  <a:lnTo>
                    <a:pt x="603" y="342"/>
                  </a:lnTo>
                  <a:lnTo>
                    <a:pt x="611" y="353"/>
                  </a:lnTo>
                  <a:lnTo>
                    <a:pt x="593" y="361"/>
                  </a:lnTo>
                  <a:lnTo>
                    <a:pt x="614" y="364"/>
                  </a:lnTo>
                  <a:lnTo>
                    <a:pt x="606" y="389"/>
                  </a:lnTo>
                  <a:lnTo>
                    <a:pt x="602" y="389"/>
                  </a:lnTo>
                  <a:lnTo>
                    <a:pt x="587" y="409"/>
                  </a:lnTo>
                  <a:lnTo>
                    <a:pt x="583" y="407"/>
                  </a:lnTo>
                  <a:lnTo>
                    <a:pt x="583" y="417"/>
                  </a:lnTo>
                  <a:lnTo>
                    <a:pt x="571" y="436"/>
                  </a:lnTo>
                  <a:lnTo>
                    <a:pt x="564" y="436"/>
                  </a:lnTo>
                  <a:lnTo>
                    <a:pt x="564" y="439"/>
                  </a:lnTo>
                  <a:lnTo>
                    <a:pt x="543" y="454"/>
                  </a:lnTo>
                  <a:lnTo>
                    <a:pt x="518" y="458"/>
                  </a:lnTo>
                  <a:lnTo>
                    <a:pt x="514" y="465"/>
                  </a:lnTo>
                  <a:lnTo>
                    <a:pt x="507" y="458"/>
                  </a:lnTo>
                  <a:lnTo>
                    <a:pt x="505" y="465"/>
                  </a:lnTo>
                  <a:lnTo>
                    <a:pt x="500" y="461"/>
                  </a:lnTo>
                  <a:lnTo>
                    <a:pt x="498" y="466"/>
                  </a:lnTo>
                  <a:lnTo>
                    <a:pt x="468" y="476"/>
                  </a:lnTo>
                  <a:lnTo>
                    <a:pt x="464" y="487"/>
                  </a:lnTo>
                  <a:lnTo>
                    <a:pt x="460" y="487"/>
                  </a:lnTo>
                  <a:lnTo>
                    <a:pt x="457" y="474"/>
                  </a:lnTo>
                  <a:lnTo>
                    <a:pt x="441" y="471"/>
                  </a:lnTo>
                  <a:lnTo>
                    <a:pt x="437" y="474"/>
                  </a:lnTo>
                  <a:lnTo>
                    <a:pt x="422" y="469"/>
                  </a:lnTo>
                  <a:lnTo>
                    <a:pt x="417" y="457"/>
                  </a:lnTo>
                  <a:lnTo>
                    <a:pt x="403" y="452"/>
                  </a:lnTo>
                  <a:lnTo>
                    <a:pt x="374" y="460"/>
                  </a:lnTo>
                  <a:lnTo>
                    <a:pt x="365" y="458"/>
                  </a:lnTo>
                  <a:lnTo>
                    <a:pt x="364" y="461"/>
                  </a:lnTo>
                  <a:lnTo>
                    <a:pt x="356" y="460"/>
                  </a:lnTo>
                  <a:lnTo>
                    <a:pt x="356" y="474"/>
                  </a:lnTo>
                  <a:lnTo>
                    <a:pt x="350" y="476"/>
                  </a:lnTo>
                  <a:lnTo>
                    <a:pt x="349" y="471"/>
                  </a:lnTo>
                  <a:lnTo>
                    <a:pt x="337" y="473"/>
                  </a:lnTo>
                  <a:lnTo>
                    <a:pt x="327" y="465"/>
                  </a:lnTo>
                  <a:lnTo>
                    <a:pt x="327" y="456"/>
                  </a:lnTo>
                  <a:lnTo>
                    <a:pt x="321" y="451"/>
                  </a:lnTo>
                  <a:lnTo>
                    <a:pt x="320" y="442"/>
                  </a:lnTo>
                  <a:lnTo>
                    <a:pt x="305" y="445"/>
                  </a:lnTo>
                  <a:lnTo>
                    <a:pt x="317" y="409"/>
                  </a:lnTo>
                  <a:lnTo>
                    <a:pt x="310" y="392"/>
                  </a:lnTo>
                  <a:lnTo>
                    <a:pt x="301" y="390"/>
                  </a:lnTo>
                  <a:lnTo>
                    <a:pt x="280" y="372"/>
                  </a:lnTo>
                  <a:lnTo>
                    <a:pt x="264" y="376"/>
                  </a:lnTo>
                  <a:lnTo>
                    <a:pt x="231" y="394"/>
                  </a:lnTo>
                  <a:lnTo>
                    <a:pt x="206" y="389"/>
                  </a:lnTo>
                  <a:lnTo>
                    <a:pt x="195" y="400"/>
                  </a:lnTo>
                  <a:lnTo>
                    <a:pt x="190" y="390"/>
                  </a:lnTo>
                  <a:lnTo>
                    <a:pt x="182" y="393"/>
                  </a:lnTo>
                  <a:lnTo>
                    <a:pt x="156" y="392"/>
                  </a:lnTo>
                  <a:lnTo>
                    <a:pt x="136" y="382"/>
                  </a:lnTo>
                  <a:lnTo>
                    <a:pt x="132" y="376"/>
                  </a:lnTo>
                  <a:lnTo>
                    <a:pt x="124" y="376"/>
                  </a:lnTo>
                  <a:lnTo>
                    <a:pt x="110" y="363"/>
                  </a:lnTo>
                  <a:lnTo>
                    <a:pt x="93" y="362"/>
                  </a:lnTo>
                  <a:lnTo>
                    <a:pt x="68" y="353"/>
                  </a:lnTo>
                  <a:lnTo>
                    <a:pt x="61" y="334"/>
                  </a:lnTo>
                  <a:lnTo>
                    <a:pt x="61" y="331"/>
                  </a:lnTo>
                  <a:lnTo>
                    <a:pt x="74" y="331"/>
                  </a:lnTo>
                  <a:lnTo>
                    <a:pt x="68" y="315"/>
                  </a:lnTo>
                  <a:lnTo>
                    <a:pt x="81" y="302"/>
                  </a:lnTo>
                  <a:lnTo>
                    <a:pt x="85" y="290"/>
                  </a:lnTo>
                  <a:lnTo>
                    <a:pt x="81" y="291"/>
                  </a:lnTo>
                  <a:lnTo>
                    <a:pt x="72" y="283"/>
                  </a:lnTo>
                  <a:lnTo>
                    <a:pt x="51" y="290"/>
                  </a:lnTo>
                  <a:lnTo>
                    <a:pt x="33" y="286"/>
                  </a:lnTo>
                  <a:lnTo>
                    <a:pt x="26" y="273"/>
                  </a:lnTo>
                  <a:lnTo>
                    <a:pt x="13" y="268"/>
                  </a:lnTo>
                  <a:lnTo>
                    <a:pt x="11" y="266"/>
                  </a:lnTo>
                  <a:lnTo>
                    <a:pt x="14" y="265"/>
                  </a:lnTo>
                  <a:lnTo>
                    <a:pt x="15" y="249"/>
                  </a:lnTo>
                  <a:lnTo>
                    <a:pt x="4" y="249"/>
                  </a:lnTo>
                  <a:lnTo>
                    <a:pt x="0" y="243"/>
                  </a:lnTo>
                  <a:lnTo>
                    <a:pt x="5" y="225"/>
                  </a:lnTo>
                  <a:lnTo>
                    <a:pt x="15" y="219"/>
                  </a:lnTo>
                  <a:lnTo>
                    <a:pt x="37" y="219"/>
                  </a:lnTo>
                  <a:lnTo>
                    <a:pt x="42" y="213"/>
                  </a:lnTo>
                  <a:lnTo>
                    <a:pt x="56" y="210"/>
                  </a:lnTo>
                  <a:lnTo>
                    <a:pt x="81" y="195"/>
                  </a:lnTo>
                  <a:lnTo>
                    <a:pt x="89" y="178"/>
                  </a:lnTo>
                  <a:lnTo>
                    <a:pt x="81" y="153"/>
                  </a:lnTo>
                  <a:lnTo>
                    <a:pt x="87" y="147"/>
                  </a:lnTo>
                  <a:lnTo>
                    <a:pt x="109" y="146"/>
                  </a:lnTo>
                  <a:lnTo>
                    <a:pt x="118" y="112"/>
                  </a:lnTo>
                  <a:lnTo>
                    <a:pt x="143" y="117"/>
                  </a:lnTo>
                  <a:lnTo>
                    <a:pt x="151" y="114"/>
                  </a:lnTo>
                  <a:lnTo>
                    <a:pt x="155" y="91"/>
                  </a:lnTo>
                  <a:lnTo>
                    <a:pt x="166" y="88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05" name="Freeform 270"/>
            <p:cNvSpPr>
              <a:spLocks/>
            </p:cNvSpPr>
            <p:nvPr/>
          </p:nvSpPr>
          <p:spPr bwMode="ltGray">
            <a:xfrm>
              <a:off x="2428990" y="4419592"/>
              <a:ext cx="710912" cy="671826"/>
            </a:xfrm>
            <a:custGeom>
              <a:avLst/>
              <a:gdLst>
                <a:gd name="T0" fmla="*/ 350 w 371"/>
                <a:gd name="T1" fmla="*/ 89 h 351"/>
                <a:gd name="T2" fmla="*/ 366 w 371"/>
                <a:gd name="T3" fmla="*/ 118 h 351"/>
                <a:gd name="T4" fmla="*/ 345 w 371"/>
                <a:gd name="T5" fmla="*/ 127 h 351"/>
                <a:gd name="T6" fmla="*/ 320 w 371"/>
                <a:gd name="T7" fmla="*/ 162 h 351"/>
                <a:gd name="T8" fmla="*/ 311 w 371"/>
                <a:gd name="T9" fmla="*/ 184 h 351"/>
                <a:gd name="T10" fmla="*/ 306 w 371"/>
                <a:gd name="T11" fmla="*/ 164 h 351"/>
                <a:gd name="T12" fmla="*/ 298 w 371"/>
                <a:gd name="T13" fmla="*/ 169 h 351"/>
                <a:gd name="T14" fmla="*/ 290 w 371"/>
                <a:gd name="T15" fmla="*/ 157 h 351"/>
                <a:gd name="T16" fmla="*/ 276 w 371"/>
                <a:gd name="T17" fmla="*/ 142 h 351"/>
                <a:gd name="T18" fmla="*/ 262 w 371"/>
                <a:gd name="T19" fmla="*/ 129 h 351"/>
                <a:gd name="T20" fmla="*/ 258 w 371"/>
                <a:gd name="T21" fmla="*/ 129 h 351"/>
                <a:gd name="T22" fmla="*/ 253 w 371"/>
                <a:gd name="T23" fmla="*/ 139 h 351"/>
                <a:gd name="T24" fmla="*/ 250 w 371"/>
                <a:gd name="T25" fmla="*/ 149 h 351"/>
                <a:gd name="T26" fmla="*/ 262 w 371"/>
                <a:gd name="T27" fmla="*/ 188 h 351"/>
                <a:gd name="T28" fmla="*/ 256 w 371"/>
                <a:gd name="T29" fmla="*/ 190 h 351"/>
                <a:gd name="T30" fmla="*/ 240 w 371"/>
                <a:gd name="T31" fmla="*/ 191 h 351"/>
                <a:gd name="T32" fmla="*/ 215 w 371"/>
                <a:gd name="T33" fmla="*/ 217 h 351"/>
                <a:gd name="T34" fmla="*/ 176 w 371"/>
                <a:gd name="T35" fmla="*/ 252 h 351"/>
                <a:gd name="T36" fmla="*/ 163 w 371"/>
                <a:gd name="T37" fmla="*/ 261 h 351"/>
                <a:gd name="T38" fmla="*/ 151 w 371"/>
                <a:gd name="T39" fmla="*/ 269 h 351"/>
                <a:gd name="T40" fmla="*/ 148 w 371"/>
                <a:gd name="T41" fmla="*/ 307 h 351"/>
                <a:gd name="T42" fmla="*/ 142 w 371"/>
                <a:gd name="T43" fmla="*/ 324 h 351"/>
                <a:gd name="T44" fmla="*/ 128 w 371"/>
                <a:gd name="T45" fmla="*/ 340 h 351"/>
                <a:gd name="T46" fmla="*/ 105 w 371"/>
                <a:gd name="T47" fmla="*/ 338 h 351"/>
                <a:gd name="T48" fmla="*/ 66 w 371"/>
                <a:gd name="T49" fmla="*/ 252 h 351"/>
                <a:gd name="T50" fmla="*/ 57 w 371"/>
                <a:gd name="T51" fmla="*/ 183 h 351"/>
                <a:gd name="T52" fmla="*/ 45 w 371"/>
                <a:gd name="T53" fmla="*/ 197 h 351"/>
                <a:gd name="T54" fmla="*/ 12 w 371"/>
                <a:gd name="T55" fmla="*/ 181 h 351"/>
                <a:gd name="T56" fmla="*/ 28 w 371"/>
                <a:gd name="T57" fmla="*/ 173 h 351"/>
                <a:gd name="T58" fmla="*/ 0 w 371"/>
                <a:gd name="T59" fmla="*/ 162 h 351"/>
                <a:gd name="T60" fmla="*/ 34 w 371"/>
                <a:gd name="T61" fmla="*/ 155 h 351"/>
                <a:gd name="T62" fmla="*/ 32 w 371"/>
                <a:gd name="T63" fmla="*/ 138 h 351"/>
                <a:gd name="T64" fmla="*/ 24 w 371"/>
                <a:gd name="T65" fmla="*/ 127 h 351"/>
                <a:gd name="T66" fmla="*/ 20 w 371"/>
                <a:gd name="T67" fmla="*/ 118 h 351"/>
                <a:gd name="T68" fmla="*/ 34 w 371"/>
                <a:gd name="T69" fmla="*/ 111 h 351"/>
                <a:gd name="T70" fmla="*/ 84 w 371"/>
                <a:gd name="T71" fmla="*/ 66 h 351"/>
                <a:gd name="T72" fmla="*/ 90 w 371"/>
                <a:gd name="T73" fmla="*/ 53 h 351"/>
                <a:gd name="T74" fmla="*/ 76 w 371"/>
                <a:gd name="T75" fmla="*/ 39 h 351"/>
                <a:gd name="T76" fmla="*/ 71 w 371"/>
                <a:gd name="T77" fmla="*/ 21 h 351"/>
                <a:gd name="T78" fmla="*/ 97 w 371"/>
                <a:gd name="T79" fmla="*/ 21 h 351"/>
                <a:gd name="T80" fmla="*/ 120 w 371"/>
                <a:gd name="T81" fmla="*/ 6 h 351"/>
                <a:gd name="T82" fmla="*/ 150 w 371"/>
                <a:gd name="T83" fmla="*/ 7 h 351"/>
                <a:gd name="T84" fmla="*/ 150 w 371"/>
                <a:gd name="T85" fmla="*/ 17 h 351"/>
                <a:gd name="T86" fmla="*/ 144 w 371"/>
                <a:gd name="T87" fmla="*/ 47 h 351"/>
                <a:gd name="T88" fmla="*/ 132 w 371"/>
                <a:gd name="T89" fmla="*/ 52 h 351"/>
                <a:gd name="T90" fmla="*/ 163 w 371"/>
                <a:gd name="T91" fmla="*/ 79 h 351"/>
                <a:gd name="T92" fmla="*/ 173 w 371"/>
                <a:gd name="T93" fmla="*/ 109 h 351"/>
                <a:gd name="T94" fmla="*/ 252 w 371"/>
                <a:gd name="T95" fmla="*/ 129 h 351"/>
                <a:gd name="T96" fmla="*/ 252 w 371"/>
                <a:gd name="T97" fmla="*/ 109 h 351"/>
                <a:gd name="T98" fmla="*/ 264 w 371"/>
                <a:gd name="T99" fmla="*/ 117 h 351"/>
                <a:gd name="T100" fmla="*/ 267 w 371"/>
                <a:gd name="T101" fmla="*/ 124 h 351"/>
                <a:gd name="T102" fmla="*/ 304 w 371"/>
                <a:gd name="T103" fmla="*/ 118 h 351"/>
                <a:gd name="T104" fmla="*/ 334 w 371"/>
                <a:gd name="T105" fmla="*/ 91 h 3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1"/>
                <a:gd name="T160" fmla="*/ 0 h 351"/>
                <a:gd name="T161" fmla="*/ 371 w 371"/>
                <a:gd name="T162" fmla="*/ 351 h 35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1" h="351">
                  <a:moveTo>
                    <a:pt x="334" y="91"/>
                  </a:moveTo>
                  <a:lnTo>
                    <a:pt x="350" y="89"/>
                  </a:lnTo>
                  <a:lnTo>
                    <a:pt x="371" y="107"/>
                  </a:lnTo>
                  <a:lnTo>
                    <a:pt x="366" y="118"/>
                  </a:lnTo>
                  <a:lnTo>
                    <a:pt x="355" y="119"/>
                  </a:lnTo>
                  <a:lnTo>
                    <a:pt x="345" y="127"/>
                  </a:lnTo>
                  <a:lnTo>
                    <a:pt x="330" y="160"/>
                  </a:lnTo>
                  <a:lnTo>
                    <a:pt x="320" y="162"/>
                  </a:lnTo>
                  <a:lnTo>
                    <a:pt x="316" y="181"/>
                  </a:lnTo>
                  <a:lnTo>
                    <a:pt x="311" y="184"/>
                  </a:lnTo>
                  <a:lnTo>
                    <a:pt x="310" y="185"/>
                  </a:lnTo>
                  <a:lnTo>
                    <a:pt x="306" y="164"/>
                  </a:lnTo>
                  <a:lnTo>
                    <a:pt x="302" y="162"/>
                  </a:lnTo>
                  <a:lnTo>
                    <a:pt x="298" y="169"/>
                  </a:lnTo>
                  <a:lnTo>
                    <a:pt x="290" y="163"/>
                  </a:lnTo>
                  <a:lnTo>
                    <a:pt x="290" y="157"/>
                  </a:lnTo>
                  <a:lnTo>
                    <a:pt x="305" y="147"/>
                  </a:lnTo>
                  <a:lnTo>
                    <a:pt x="276" y="142"/>
                  </a:lnTo>
                  <a:lnTo>
                    <a:pt x="272" y="131"/>
                  </a:lnTo>
                  <a:lnTo>
                    <a:pt x="262" y="129"/>
                  </a:lnTo>
                  <a:lnTo>
                    <a:pt x="261" y="132"/>
                  </a:lnTo>
                  <a:lnTo>
                    <a:pt x="258" y="129"/>
                  </a:lnTo>
                  <a:lnTo>
                    <a:pt x="253" y="132"/>
                  </a:lnTo>
                  <a:lnTo>
                    <a:pt x="253" y="139"/>
                  </a:lnTo>
                  <a:lnTo>
                    <a:pt x="258" y="140"/>
                  </a:lnTo>
                  <a:lnTo>
                    <a:pt x="250" y="149"/>
                  </a:lnTo>
                  <a:lnTo>
                    <a:pt x="258" y="155"/>
                  </a:lnTo>
                  <a:lnTo>
                    <a:pt x="262" y="188"/>
                  </a:lnTo>
                  <a:lnTo>
                    <a:pt x="262" y="190"/>
                  </a:lnTo>
                  <a:lnTo>
                    <a:pt x="256" y="190"/>
                  </a:lnTo>
                  <a:lnTo>
                    <a:pt x="254" y="184"/>
                  </a:lnTo>
                  <a:lnTo>
                    <a:pt x="240" y="191"/>
                  </a:lnTo>
                  <a:lnTo>
                    <a:pt x="232" y="210"/>
                  </a:lnTo>
                  <a:lnTo>
                    <a:pt x="215" y="217"/>
                  </a:lnTo>
                  <a:lnTo>
                    <a:pt x="180" y="245"/>
                  </a:lnTo>
                  <a:lnTo>
                    <a:pt x="176" y="252"/>
                  </a:lnTo>
                  <a:lnTo>
                    <a:pt x="166" y="254"/>
                  </a:lnTo>
                  <a:lnTo>
                    <a:pt x="163" y="261"/>
                  </a:lnTo>
                  <a:lnTo>
                    <a:pt x="156" y="259"/>
                  </a:lnTo>
                  <a:lnTo>
                    <a:pt x="151" y="269"/>
                  </a:lnTo>
                  <a:lnTo>
                    <a:pt x="155" y="289"/>
                  </a:lnTo>
                  <a:lnTo>
                    <a:pt x="148" y="307"/>
                  </a:lnTo>
                  <a:lnTo>
                    <a:pt x="148" y="324"/>
                  </a:lnTo>
                  <a:lnTo>
                    <a:pt x="142" y="324"/>
                  </a:lnTo>
                  <a:lnTo>
                    <a:pt x="139" y="336"/>
                  </a:lnTo>
                  <a:lnTo>
                    <a:pt x="128" y="340"/>
                  </a:lnTo>
                  <a:lnTo>
                    <a:pt x="119" y="351"/>
                  </a:lnTo>
                  <a:lnTo>
                    <a:pt x="105" y="338"/>
                  </a:lnTo>
                  <a:lnTo>
                    <a:pt x="81" y="274"/>
                  </a:lnTo>
                  <a:lnTo>
                    <a:pt x="66" y="252"/>
                  </a:lnTo>
                  <a:lnTo>
                    <a:pt x="57" y="211"/>
                  </a:lnTo>
                  <a:lnTo>
                    <a:pt x="57" y="183"/>
                  </a:lnTo>
                  <a:lnTo>
                    <a:pt x="54" y="181"/>
                  </a:lnTo>
                  <a:lnTo>
                    <a:pt x="45" y="197"/>
                  </a:lnTo>
                  <a:lnTo>
                    <a:pt x="32" y="199"/>
                  </a:lnTo>
                  <a:lnTo>
                    <a:pt x="12" y="181"/>
                  </a:lnTo>
                  <a:lnTo>
                    <a:pt x="26" y="178"/>
                  </a:lnTo>
                  <a:lnTo>
                    <a:pt x="28" y="173"/>
                  </a:lnTo>
                  <a:lnTo>
                    <a:pt x="13" y="176"/>
                  </a:lnTo>
                  <a:lnTo>
                    <a:pt x="0" y="162"/>
                  </a:lnTo>
                  <a:lnTo>
                    <a:pt x="10" y="156"/>
                  </a:lnTo>
                  <a:lnTo>
                    <a:pt x="34" y="155"/>
                  </a:lnTo>
                  <a:lnTo>
                    <a:pt x="35" y="148"/>
                  </a:lnTo>
                  <a:lnTo>
                    <a:pt x="32" y="138"/>
                  </a:lnTo>
                  <a:lnTo>
                    <a:pt x="24" y="135"/>
                  </a:lnTo>
                  <a:lnTo>
                    <a:pt x="24" y="127"/>
                  </a:lnTo>
                  <a:lnTo>
                    <a:pt x="18" y="126"/>
                  </a:lnTo>
                  <a:lnTo>
                    <a:pt x="20" y="118"/>
                  </a:lnTo>
                  <a:lnTo>
                    <a:pt x="28" y="109"/>
                  </a:lnTo>
                  <a:lnTo>
                    <a:pt x="34" y="111"/>
                  </a:lnTo>
                  <a:lnTo>
                    <a:pt x="46" y="109"/>
                  </a:lnTo>
                  <a:lnTo>
                    <a:pt x="84" y="66"/>
                  </a:lnTo>
                  <a:lnTo>
                    <a:pt x="83" y="56"/>
                  </a:lnTo>
                  <a:lnTo>
                    <a:pt x="90" y="53"/>
                  </a:lnTo>
                  <a:lnTo>
                    <a:pt x="90" y="50"/>
                  </a:lnTo>
                  <a:lnTo>
                    <a:pt x="76" y="39"/>
                  </a:lnTo>
                  <a:lnTo>
                    <a:pt x="77" y="25"/>
                  </a:lnTo>
                  <a:lnTo>
                    <a:pt x="71" y="21"/>
                  </a:lnTo>
                  <a:lnTo>
                    <a:pt x="79" y="15"/>
                  </a:lnTo>
                  <a:lnTo>
                    <a:pt x="97" y="21"/>
                  </a:lnTo>
                  <a:lnTo>
                    <a:pt x="112" y="15"/>
                  </a:lnTo>
                  <a:lnTo>
                    <a:pt x="120" y="6"/>
                  </a:lnTo>
                  <a:lnTo>
                    <a:pt x="142" y="0"/>
                  </a:lnTo>
                  <a:lnTo>
                    <a:pt x="150" y="7"/>
                  </a:lnTo>
                  <a:lnTo>
                    <a:pt x="155" y="5"/>
                  </a:lnTo>
                  <a:lnTo>
                    <a:pt x="150" y="17"/>
                  </a:lnTo>
                  <a:lnTo>
                    <a:pt x="139" y="30"/>
                  </a:lnTo>
                  <a:lnTo>
                    <a:pt x="144" y="47"/>
                  </a:lnTo>
                  <a:lnTo>
                    <a:pt x="132" y="47"/>
                  </a:lnTo>
                  <a:lnTo>
                    <a:pt x="132" y="52"/>
                  </a:lnTo>
                  <a:lnTo>
                    <a:pt x="139" y="69"/>
                  </a:lnTo>
                  <a:lnTo>
                    <a:pt x="163" y="79"/>
                  </a:lnTo>
                  <a:lnTo>
                    <a:pt x="151" y="98"/>
                  </a:lnTo>
                  <a:lnTo>
                    <a:pt x="173" y="109"/>
                  </a:lnTo>
                  <a:lnTo>
                    <a:pt x="240" y="129"/>
                  </a:lnTo>
                  <a:lnTo>
                    <a:pt x="252" y="129"/>
                  </a:lnTo>
                  <a:lnTo>
                    <a:pt x="251" y="119"/>
                  </a:lnTo>
                  <a:lnTo>
                    <a:pt x="252" y="109"/>
                  </a:lnTo>
                  <a:lnTo>
                    <a:pt x="260" y="108"/>
                  </a:lnTo>
                  <a:lnTo>
                    <a:pt x="264" y="117"/>
                  </a:lnTo>
                  <a:lnTo>
                    <a:pt x="262" y="119"/>
                  </a:lnTo>
                  <a:lnTo>
                    <a:pt x="267" y="124"/>
                  </a:lnTo>
                  <a:lnTo>
                    <a:pt x="298" y="123"/>
                  </a:lnTo>
                  <a:lnTo>
                    <a:pt x="304" y="118"/>
                  </a:lnTo>
                  <a:lnTo>
                    <a:pt x="300" y="110"/>
                  </a:lnTo>
                  <a:lnTo>
                    <a:pt x="334" y="91"/>
                  </a:lnTo>
                  <a:close/>
                </a:path>
              </a:pathLst>
            </a:custGeom>
            <a:solidFill>
              <a:srgbClr val="DDDDDD"/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06" name="Freeform 271"/>
            <p:cNvSpPr>
              <a:spLocks/>
            </p:cNvSpPr>
            <p:nvPr/>
          </p:nvSpPr>
          <p:spPr bwMode="ltGray">
            <a:xfrm>
              <a:off x="2909337" y="3922887"/>
              <a:ext cx="764708" cy="343873"/>
            </a:xfrm>
            <a:custGeom>
              <a:avLst/>
              <a:gdLst>
                <a:gd name="T0" fmla="*/ 264 w 400"/>
                <a:gd name="T1" fmla="*/ 48 h 178"/>
                <a:gd name="T2" fmla="*/ 219 w 400"/>
                <a:gd name="T3" fmla="*/ 26 h 178"/>
                <a:gd name="T4" fmla="*/ 200 w 400"/>
                <a:gd name="T5" fmla="*/ 34 h 178"/>
                <a:gd name="T6" fmla="*/ 192 w 400"/>
                <a:gd name="T7" fmla="*/ 32 h 178"/>
                <a:gd name="T8" fmla="*/ 178 w 400"/>
                <a:gd name="T9" fmla="*/ 11 h 178"/>
                <a:gd name="T10" fmla="*/ 144 w 400"/>
                <a:gd name="T11" fmla="*/ 0 h 178"/>
                <a:gd name="T12" fmla="*/ 128 w 400"/>
                <a:gd name="T13" fmla="*/ 12 h 178"/>
                <a:gd name="T14" fmla="*/ 130 w 400"/>
                <a:gd name="T15" fmla="*/ 25 h 178"/>
                <a:gd name="T16" fmla="*/ 126 w 400"/>
                <a:gd name="T17" fmla="*/ 38 h 178"/>
                <a:gd name="T18" fmla="*/ 92 w 400"/>
                <a:gd name="T19" fmla="*/ 39 h 178"/>
                <a:gd name="T20" fmla="*/ 81 w 400"/>
                <a:gd name="T21" fmla="*/ 30 h 178"/>
                <a:gd name="T22" fmla="*/ 49 w 400"/>
                <a:gd name="T23" fmla="*/ 27 h 178"/>
                <a:gd name="T24" fmla="*/ 5 w 400"/>
                <a:gd name="T25" fmla="*/ 48 h 178"/>
                <a:gd name="T26" fmla="*/ 0 w 400"/>
                <a:gd name="T27" fmla="*/ 55 h 178"/>
                <a:gd name="T28" fmla="*/ 12 w 400"/>
                <a:gd name="T29" fmla="*/ 75 h 178"/>
                <a:gd name="T30" fmla="*/ 28 w 400"/>
                <a:gd name="T31" fmla="*/ 77 h 178"/>
                <a:gd name="T32" fmla="*/ 35 w 400"/>
                <a:gd name="T33" fmla="*/ 95 h 178"/>
                <a:gd name="T34" fmla="*/ 35 w 400"/>
                <a:gd name="T35" fmla="*/ 119 h 178"/>
                <a:gd name="T36" fmla="*/ 91 w 400"/>
                <a:gd name="T37" fmla="*/ 134 h 178"/>
                <a:gd name="T38" fmla="*/ 114 w 400"/>
                <a:gd name="T39" fmla="*/ 160 h 178"/>
                <a:gd name="T40" fmla="*/ 163 w 400"/>
                <a:gd name="T41" fmla="*/ 159 h 178"/>
                <a:gd name="T42" fmla="*/ 185 w 400"/>
                <a:gd name="T43" fmla="*/ 169 h 178"/>
                <a:gd name="T44" fmla="*/ 217 w 400"/>
                <a:gd name="T45" fmla="*/ 178 h 178"/>
                <a:gd name="T46" fmla="*/ 252 w 400"/>
                <a:gd name="T47" fmla="*/ 164 h 178"/>
                <a:gd name="T48" fmla="*/ 277 w 400"/>
                <a:gd name="T49" fmla="*/ 164 h 178"/>
                <a:gd name="T50" fmla="*/ 281 w 400"/>
                <a:gd name="T51" fmla="*/ 163 h 178"/>
                <a:gd name="T52" fmla="*/ 306 w 400"/>
                <a:gd name="T53" fmla="*/ 145 h 178"/>
                <a:gd name="T54" fmla="*/ 301 w 400"/>
                <a:gd name="T55" fmla="*/ 132 h 178"/>
                <a:gd name="T56" fmla="*/ 310 w 400"/>
                <a:gd name="T57" fmla="*/ 124 h 178"/>
                <a:gd name="T58" fmla="*/ 327 w 400"/>
                <a:gd name="T59" fmla="*/ 127 h 178"/>
                <a:gd name="T60" fmla="*/ 352 w 400"/>
                <a:gd name="T61" fmla="*/ 113 h 178"/>
                <a:gd name="T62" fmla="*/ 367 w 400"/>
                <a:gd name="T63" fmla="*/ 97 h 178"/>
                <a:gd name="T64" fmla="*/ 400 w 400"/>
                <a:gd name="T65" fmla="*/ 96 h 178"/>
                <a:gd name="T66" fmla="*/ 396 w 400"/>
                <a:gd name="T67" fmla="*/ 84 h 178"/>
                <a:gd name="T68" fmla="*/ 387 w 400"/>
                <a:gd name="T69" fmla="*/ 75 h 178"/>
                <a:gd name="T70" fmla="*/ 367 w 400"/>
                <a:gd name="T71" fmla="*/ 82 h 178"/>
                <a:gd name="T72" fmla="*/ 353 w 400"/>
                <a:gd name="T73" fmla="*/ 81 h 178"/>
                <a:gd name="T74" fmla="*/ 353 w 400"/>
                <a:gd name="T75" fmla="*/ 52 h 178"/>
                <a:gd name="T76" fmla="*/ 362 w 400"/>
                <a:gd name="T77" fmla="*/ 39 h 178"/>
                <a:gd name="T78" fmla="*/ 338 w 400"/>
                <a:gd name="T79" fmla="*/ 34 h 178"/>
                <a:gd name="T80" fmla="*/ 319 w 400"/>
                <a:gd name="T81" fmla="*/ 47 h 178"/>
                <a:gd name="T82" fmla="*/ 292 w 400"/>
                <a:gd name="T83" fmla="*/ 54 h 178"/>
                <a:gd name="T84" fmla="*/ 264 w 400"/>
                <a:gd name="T85" fmla="*/ 48 h 17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00"/>
                <a:gd name="T130" fmla="*/ 0 h 178"/>
                <a:gd name="T131" fmla="*/ 400 w 400"/>
                <a:gd name="T132" fmla="*/ 178 h 17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00" h="178">
                  <a:moveTo>
                    <a:pt x="264" y="48"/>
                  </a:moveTo>
                  <a:lnTo>
                    <a:pt x="219" y="26"/>
                  </a:lnTo>
                  <a:lnTo>
                    <a:pt x="200" y="34"/>
                  </a:lnTo>
                  <a:lnTo>
                    <a:pt x="192" y="32"/>
                  </a:lnTo>
                  <a:lnTo>
                    <a:pt x="178" y="11"/>
                  </a:lnTo>
                  <a:lnTo>
                    <a:pt x="144" y="0"/>
                  </a:lnTo>
                  <a:lnTo>
                    <a:pt x="128" y="12"/>
                  </a:lnTo>
                  <a:lnTo>
                    <a:pt x="130" y="25"/>
                  </a:lnTo>
                  <a:lnTo>
                    <a:pt x="126" y="38"/>
                  </a:lnTo>
                  <a:lnTo>
                    <a:pt x="92" y="39"/>
                  </a:lnTo>
                  <a:lnTo>
                    <a:pt x="81" y="30"/>
                  </a:lnTo>
                  <a:lnTo>
                    <a:pt x="49" y="27"/>
                  </a:lnTo>
                  <a:lnTo>
                    <a:pt x="5" y="48"/>
                  </a:lnTo>
                  <a:lnTo>
                    <a:pt x="0" y="55"/>
                  </a:lnTo>
                  <a:lnTo>
                    <a:pt x="12" y="75"/>
                  </a:lnTo>
                  <a:lnTo>
                    <a:pt x="28" y="77"/>
                  </a:lnTo>
                  <a:lnTo>
                    <a:pt x="35" y="95"/>
                  </a:lnTo>
                  <a:lnTo>
                    <a:pt x="35" y="119"/>
                  </a:lnTo>
                  <a:lnTo>
                    <a:pt x="91" y="134"/>
                  </a:lnTo>
                  <a:lnTo>
                    <a:pt x="114" y="160"/>
                  </a:lnTo>
                  <a:lnTo>
                    <a:pt x="163" y="159"/>
                  </a:lnTo>
                  <a:lnTo>
                    <a:pt x="185" y="169"/>
                  </a:lnTo>
                  <a:lnTo>
                    <a:pt x="217" y="178"/>
                  </a:lnTo>
                  <a:lnTo>
                    <a:pt x="252" y="164"/>
                  </a:lnTo>
                  <a:lnTo>
                    <a:pt x="277" y="164"/>
                  </a:lnTo>
                  <a:lnTo>
                    <a:pt x="281" y="163"/>
                  </a:lnTo>
                  <a:lnTo>
                    <a:pt x="306" y="145"/>
                  </a:lnTo>
                  <a:lnTo>
                    <a:pt x="301" y="132"/>
                  </a:lnTo>
                  <a:lnTo>
                    <a:pt x="310" y="124"/>
                  </a:lnTo>
                  <a:lnTo>
                    <a:pt x="327" y="127"/>
                  </a:lnTo>
                  <a:lnTo>
                    <a:pt x="352" y="113"/>
                  </a:lnTo>
                  <a:lnTo>
                    <a:pt x="367" y="97"/>
                  </a:lnTo>
                  <a:lnTo>
                    <a:pt x="400" y="96"/>
                  </a:lnTo>
                  <a:lnTo>
                    <a:pt x="396" y="84"/>
                  </a:lnTo>
                  <a:lnTo>
                    <a:pt x="387" y="75"/>
                  </a:lnTo>
                  <a:lnTo>
                    <a:pt x="367" y="82"/>
                  </a:lnTo>
                  <a:lnTo>
                    <a:pt x="353" y="81"/>
                  </a:lnTo>
                  <a:lnTo>
                    <a:pt x="353" y="52"/>
                  </a:lnTo>
                  <a:lnTo>
                    <a:pt x="362" y="39"/>
                  </a:lnTo>
                  <a:lnTo>
                    <a:pt x="338" y="34"/>
                  </a:lnTo>
                  <a:lnTo>
                    <a:pt x="319" y="47"/>
                  </a:lnTo>
                  <a:lnTo>
                    <a:pt x="292" y="54"/>
                  </a:lnTo>
                  <a:lnTo>
                    <a:pt x="264" y="4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07" name="Freeform 272"/>
            <p:cNvSpPr>
              <a:spLocks/>
            </p:cNvSpPr>
            <p:nvPr/>
          </p:nvSpPr>
          <p:spPr bwMode="ltGray">
            <a:xfrm>
              <a:off x="1341490" y="3766872"/>
              <a:ext cx="230566" cy="178304"/>
            </a:xfrm>
            <a:custGeom>
              <a:avLst/>
              <a:gdLst>
                <a:gd name="T0" fmla="*/ 106 w 118"/>
                <a:gd name="T1" fmla="*/ 79 h 94"/>
                <a:gd name="T2" fmla="*/ 100 w 118"/>
                <a:gd name="T3" fmla="*/ 60 h 94"/>
                <a:gd name="T4" fmla="*/ 103 w 118"/>
                <a:gd name="T5" fmla="*/ 57 h 94"/>
                <a:gd name="T6" fmla="*/ 111 w 118"/>
                <a:gd name="T7" fmla="*/ 60 h 94"/>
                <a:gd name="T8" fmla="*/ 118 w 118"/>
                <a:gd name="T9" fmla="*/ 53 h 94"/>
                <a:gd name="T10" fmla="*/ 107 w 118"/>
                <a:gd name="T11" fmla="*/ 47 h 94"/>
                <a:gd name="T12" fmla="*/ 96 w 118"/>
                <a:gd name="T13" fmla="*/ 28 h 94"/>
                <a:gd name="T14" fmla="*/ 96 w 118"/>
                <a:gd name="T15" fmla="*/ 12 h 94"/>
                <a:gd name="T16" fmla="*/ 87 w 118"/>
                <a:gd name="T17" fmla="*/ 6 h 94"/>
                <a:gd name="T18" fmla="*/ 61 w 118"/>
                <a:gd name="T19" fmla="*/ 0 h 94"/>
                <a:gd name="T20" fmla="*/ 43 w 118"/>
                <a:gd name="T21" fmla="*/ 11 h 94"/>
                <a:gd name="T22" fmla="*/ 42 w 118"/>
                <a:gd name="T23" fmla="*/ 21 h 94"/>
                <a:gd name="T24" fmla="*/ 32 w 118"/>
                <a:gd name="T25" fmla="*/ 25 h 94"/>
                <a:gd name="T26" fmla="*/ 31 w 118"/>
                <a:gd name="T27" fmla="*/ 41 h 94"/>
                <a:gd name="T28" fmla="*/ 24 w 118"/>
                <a:gd name="T29" fmla="*/ 39 h 94"/>
                <a:gd name="T30" fmla="*/ 19 w 118"/>
                <a:gd name="T31" fmla="*/ 43 h 94"/>
                <a:gd name="T32" fmla="*/ 2 w 118"/>
                <a:gd name="T33" fmla="*/ 45 h 94"/>
                <a:gd name="T34" fmla="*/ 1 w 118"/>
                <a:gd name="T35" fmla="*/ 45 h 94"/>
                <a:gd name="T36" fmla="*/ 5 w 118"/>
                <a:gd name="T37" fmla="*/ 67 h 94"/>
                <a:gd name="T38" fmla="*/ 0 w 118"/>
                <a:gd name="T39" fmla="*/ 82 h 94"/>
                <a:gd name="T40" fmla="*/ 1 w 118"/>
                <a:gd name="T41" fmla="*/ 91 h 94"/>
                <a:gd name="T42" fmla="*/ 16 w 118"/>
                <a:gd name="T43" fmla="*/ 83 h 94"/>
                <a:gd name="T44" fmla="*/ 32 w 118"/>
                <a:gd name="T45" fmla="*/ 82 h 94"/>
                <a:gd name="T46" fmla="*/ 54 w 118"/>
                <a:gd name="T47" fmla="*/ 92 h 94"/>
                <a:gd name="T48" fmla="*/ 61 w 118"/>
                <a:gd name="T49" fmla="*/ 90 h 94"/>
                <a:gd name="T50" fmla="*/ 68 w 118"/>
                <a:gd name="T51" fmla="*/ 93 h 94"/>
                <a:gd name="T52" fmla="*/ 73 w 118"/>
                <a:gd name="T53" fmla="*/ 90 h 94"/>
                <a:gd name="T54" fmla="*/ 78 w 118"/>
                <a:gd name="T55" fmla="*/ 93 h 94"/>
                <a:gd name="T56" fmla="*/ 89 w 118"/>
                <a:gd name="T57" fmla="*/ 94 h 94"/>
                <a:gd name="T58" fmla="*/ 96 w 118"/>
                <a:gd name="T59" fmla="*/ 82 h 94"/>
                <a:gd name="T60" fmla="*/ 106 w 118"/>
                <a:gd name="T61" fmla="*/ 79 h 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8"/>
                <a:gd name="T94" fmla="*/ 0 h 94"/>
                <a:gd name="T95" fmla="*/ 118 w 118"/>
                <a:gd name="T96" fmla="*/ 94 h 9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8" h="94">
                  <a:moveTo>
                    <a:pt x="106" y="79"/>
                  </a:moveTo>
                  <a:lnTo>
                    <a:pt x="100" y="60"/>
                  </a:lnTo>
                  <a:lnTo>
                    <a:pt x="103" y="57"/>
                  </a:lnTo>
                  <a:lnTo>
                    <a:pt x="111" y="60"/>
                  </a:lnTo>
                  <a:lnTo>
                    <a:pt x="118" y="53"/>
                  </a:lnTo>
                  <a:lnTo>
                    <a:pt x="107" y="47"/>
                  </a:lnTo>
                  <a:lnTo>
                    <a:pt x="96" y="28"/>
                  </a:lnTo>
                  <a:lnTo>
                    <a:pt x="96" y="12"/>
                  </a:lnTo>
                  <a:lnTo>
                    <a:pt x="87" y="6"/>
                  </a:lnTo>
                  <a:lnTo>
                    <a:pt x="61" y="0"/>
                  </a:lnTo>
                  <a:lnTo>
                    <a:pt x="43" y="11"/>
                  </a:lnTo>
                  <a:lnTo>
                    <a:pt x="42" y="21"/>
                  </a:lnTo>
                  <a:lnTo>
                    <a:pt x="32" y="25"/>
                  </a:lnTo>
                  <a:lnTo>
                    <a:pt x="31" y="41"/>
                  </a:lnTo>
                  <a:lnTo>
                    <a:pt x="24" y="39"/>
                  </a:lnTo>
                  <a:lnTo>
                    <a:pt x="19" y="43"/>
                  </a:lnTo>
                  <a:lnTo>
                    <a:pt x="2" y="45"/>
                  </a:lnTo>
                  <a:lnTo>
                    <a:pt x="1" y="45"/>
                  </a:lnTo>
                  <a:lnTo>
                    <a:pt x="5" y="67"/>
                  </a:lnTo>
                  <a:lnTo>
                    <a:pt x="0" y="82"/>
                  </a:lnTo>
                  <a:lnTo>
                    <a:pt x="1" y="91"/>
                  </a:lnTo>
                  <a:lnTo>
                    <a:pt x="16" y="83"/>
                  </a:lnTo>
                  <a:lnTo>
                    <a:pt x="32" y="82"/>
                  </a:lnTo>
                  <a:lnTo>
                    <a:pt x="54" y="92"/>
                  </a:lnTo>
                  <a:lnTo>
                    <a:pt x="61" y="90"/>
                  </a:lnTo>
                  <a:lnTo>
                    <a:pt x="68" y="93"/>
                  </a:lnTo>
                  <a:lnTo>
                    <a:pt x="73" y="90"/>
                  </a:lnTo>
                  <a:lnTo>
                    <a:pt x="78" y="93"/>
                  </a:lnTo>
                  <a:lnTo>
                    <a:pt x="89" y="94"/>
                  </a:lnTo>
                  <a:lnTo>
                    <a:pt x="96" y="82"/>
                  </a:lnTo>
                  <a:lnTo>
                    <a:pt x="106" y="7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08" name="Freeform 273"/>
            <p:cNvSpPr>
              <a:spLocks/>
            </p:cNvSpPr>
            <p:nvPr/>
          </p:nvSpPr>
          <p:spPr bwMode="ltGray">
            <a:xfrm>
              <a:off x="1429872" y="2461430"/>
              <a:ext cx="3965730" cy="1808515"/>
            </a:xfrm>
            <a:custGeom>
              <a:avLst/>
              <a:gdLst/>
              <a:ahLst/>
              <a:cxnLst>
                <a:cxn ang="0">
                  <a:pos x="1100" y="123"/>
                </a:cxn>
                <a:cxn ang="0">
                  <a:pos x="981" y="33"/>
                </a:cxn>
                <a:cxn ang="0">
                  <a:pos x="783" y="118"/>
                </a:cxn>
                <a:cxn ang="0">
                  <a:pos x="667" y="242"/>
                </a:cxn>
                <a:cxn ang="0">
                  <a:pos x="586" y="279"/>
                </a:cxn>
                <a:cxn ang="0">
                  <a:pos x="566" y="442"/>
                </a:cxn>
                <a:cxn ang="0">
                  <a:pos x="581" y="231"/>
                </a:cxn>
                <a:cxn ang="0">
                  <a:pos x="534" y="366"/>
                </a:cxn>
                <a:cxn ang="0">
                  <a:pos x="407" y="358"/>
                </a:cxn>
                <a:cxn ang="0">
                  <a:pos x="245" y="426"/>
                </a:cxn>
                <a:cxn ang="0">
                  <a:pos x="223" y="435"/>
                </a:cxn>
                <a:cxn ang="0">
                  <a:pos x="138" y="506"/>
                </a:cxn>
                <a:cxn ang="0">
                  <a:pos x="143" y="448"/>
                </a:cxn>
                <a:cxn ang="0">
                  <a:pos x="49" y="335"/>
                </a:cxn>
                <a:cxn ang="0">
                  <a:pos x="39" y="451"/>
                </a:cxn>
                <a:cxn ang="0">
                  <a:pos x="7" y="588"/>
                </a:cxn>
                <a:cxn ang="0">
                  <a:pos x="5" y="651"/>
                </a:cxn>
                <a:cxn ang="0">
                  <a:pos x="61" y="730"/>
                </a:cxn>
                <a:cxn ang="0">
                  <a:pos x="93" y="766"/>
                </a:cxn>
                <a:cxn ang="0">
                  <a:pos x="166" y="807"/>
                </a:cxn>
                <a:cxn ang="0">
                  <a:pos x="135" y="861"/>
                </a:cxn>
                <a:cxn ang="0">
                  <a:pos x="201" y="913"/>
                </a:cxn>
                <a:cxn ang="0">
                  <a:pos x="259" y="920"/>
                </a:cxn>
                <a:cxn ang="0">
                  <a:pos x="271" y="860"/>
                </a:cxn>
                <a:cxn ang="0">
                  <a:pos x="277" y="799"/>
                </a:cxn>
                <a:cxn ang="0">
                  <a:pos x="377" y="781"/>
                </a:cxn>
                <a:cxn ang="0">
                  <a:pos x="427" y="751"/>
                </a:cxn>
                <a:cxn ang="0">
                  <a:pos x="554" y="701"/>
                </a:cxn>
                <a:cxn ang="0">
                  <a:pos x="616" y="723"/>
                </a:cxn>
                <a:cxn ang="0">
                  <a:pos x="739" y="807"/>
                </a:cxn>
                <a:cxn ang="0">
                  <a:pos x="822" y="791"/>
                </a:cxn>
                <a:cxn ang="0">
                  <a:pos x="950" y="775"/>
                </a:cxn>
                <a:cxn ang="0">
                  <a:pos x="1111" y="799"/>
                </a:cxn>
                <a:cxn ang="0">
                  <a:pos x="1181" y="759"/>
                </a:cxn>
                <a:cxn ang="0">
                  <a:pos x="1317" y="825"/>
                </a:cxn>
                <a:cxn ang="0">
                  <a:pos x="1321" y="893"/>
                </a:cxn>
                <a:cxn ang="0">
                  <a:pos x="1347" y="925"/>
                </a:cxn>
                <a:cxn ang="0">
                  <a:pos x="1420" y="725"/>
                </a:cxn>
                <a:cxn ang="0">
                  <a:pos x="1373" y="710"/>
                </a:cxn>
                <a:cxn ang="0">
                  <a:pos x="1556" y="608"/>
                </a:cxn>
                <a:cxn ang="0">
                  <a:pos x="1651" y="564"/>
                </a:cxn>
                <a:cxn ang="0">
                  <a:pos x="1750" y="543"/>
                </a:cxn>
                <a:cxn ang="0">
                  <a:pos x="1646" y="787"/>
                </a:cxn>
                <a:cxn ang="0">
                  <a:pos x="1717" y="713"/>
                </a:cxn>
                <a:cxn ang="0">
                  <a:pos x="1728" y="653"/>
                </a:cxn>
                <a:cxn ang="0">
                  <a:pos x="1767" y="593"/>
                </a:cxn>
                <a:cxn ang="0">
                  <a:pos x="1931" y="547"/>
                </a:cxn>
                <a:cxn ang="0">
                  <a:pos x="1953" y="458"/>
                </a:cxn>
                <a:cxn ang="0">
                  <a:pos x="2043" y="478"/>
                </a:cxn>
                <a:cxn ang="0">
                  <a:pos x="1895" y="333"/>
                </a:cxn>
                <a:cxn ang="0">
                  <a:pos x="1810" y="333"/>
                </a:cxn>
                <a:cxn ang="0">
                  <a:pos x="1674" y="296"/>
                </a:cxn>
                <a:cxn ang="0">
                  <a:pos x="1502" y="233"/>
                </a:cxn>
                <a:cxn ang="0">
                  <a:pos x="1340" y="258"/>
                </a:cxn>
                <a:cxn ang="0">
                  <a:pos x="1219" y="191"/>
                </a:cxn>
                <a:cxn ang="0">
                  <a:pos x="1057" y="177"/>
                </a:cxn>
              </a:cxnLst>
              <a:rect l="0" t="0" r="r" b="b"/>
              <a:pathLst>
                <a:path w="2073" h="944">
                  <a:moveTo>
                    <a:pt x="1057" y="177"/>
                  </a:moveTo>
                  <a:lnTo>
                    <a:pt x="1047" y="186"/>
                  </a:lnTo>
                  <a:lnTo>
                    <a:pt x="1057" y="197"/>
                  </a:lnTo>
                  <a:lnTo>
                    <a:pt x="1023" y="211"/>
                  </a:lnTo>
                  <a:lnTo>
                    <a:pt x="1009" y="211"/>
                  </a:lnTo>
                  <a:lnTo>
                    <a:pt x="1017" y="193"/>
                  </a:lnTo>
                  <a:lnTo>
                    <a:pt x="1100" y="123"/>
                  </a:lnTo>
                  <a:lnTo>
                    <a:pt x="1098" y="80"/>
                  </a:lnTo>
                  <a:lnTo>
                    <a:pt x="1068" y="54"/>
                  </a:lnTo>
                  <a:lnTo>
                    <a:pt x="1031" y="52"/>
                  </a:lnTo>
                  <a:lnTo>
                    <a:pt x="1027" y="63"/>
                  </a:lnTo>
                  <a:lnTo>
                    <a:pt x="1008" y="63"/>
                  </a:lnTo>
                  <a:lnTo>
                    <a:pt x="1022" y="38"/>
                  </a:lnTo>
                  <a:lnTo>
                    <a:pt x="981" y="33"/>
                  </a:lnTo>
                  <a:lnTo>
                    <a:pt x="1003" y="17"/>
                  </a:lnTo>
                  <a:lnTo>
                    <a:pt x="979" y="0"/>
                  </a:lnTo>
                  <a:lnTo>
                    <a:pt x="940" y="38"/>
                  </a:lnTo>
                  <a:lnTo>
                    <a:pt x="940" y="63"/>
                  </a:lnTo>
                  <a:lnTo>
                    <a:pt x="914" y="63"/>
                  </a:lnTo>
                  <a:lnTo>
                    <a:pt x="842" y="83"/>
                  </a:lnTo>
                  <a:lnTo>
                    <a:pt x="783" y="118"/>
                  </a:lnTo>
                  <a:lnTo>
                    <a:pt x="756" y="148"/>
                  </a:lnTo>
                  <a:lnTo>
                    <a:pt x="761" y="181"/>
                  </a:lnTo>
                  <a:lnTo>
                    <a:pt x="677" y="197"/>
                  </a:lnTo>
                  <a:lnTo>
                    <a:pt x="683" y="240"/>
                  </a:lnTo>
                  <a:lnTo>
                    <a:pt x="709" y="261"/>
                  </a:lnTo>
                  <a:lnTo>
                    <a:pt x="692" y="269"/>
                  </a:lnTo>
                  <a:lnTo>
                    <a:pt x="667" y="242"/>
                  </a:lnTo>
                  <a:lnTo>
                    <a:pt x="644" y="233"/>
                  </a:lnTo>
                  <a:lnTo>
                    <a:pt x="633" y="242"/>
                  </a:lnTo>
                  <a:lnTo>
                    <a:pt x="615" y="227"/>
                  </a:lnTo>
                  <a:lnTo>
                    <a:pt x="603" y="213"/>
                  </a:lnTo>
                  <a:lnTo>
                    <a:pt x="599" y="221"/>
                  </a:lnTo>
                  <a:lnTo>
                    <a:pt x="611" y="242"/>
                  </a:lnTo>
                  <a:lnTo>
                    <a:pt x="586" y="279"/>
                  </a:lnTo>
                  <a:lnTo>
                    <a:pt x="601" y="307"/>
                  </a:lnTo>
                  <a:lnTo>
                    <a:pt x="593" y="336"/>
                  </a:lnTo>
                  <a:lnTo>
                    <a:pt x="595" y="356"/>
                  </a:lnTo>
                  <a:lnTo>
                    <a:pt x="615" y="358"/>
                  </a:lnTo>
                  <a:lnTo>
                    <a:pt x="604" y="366"/>
                  </a:lnTo>
                  <a:lnTo>
                    <a:pt x="607" y="401"/>
                  </a:lnTo>
                  <a:lnTo>
                    <a:pt x="566" y="442"/>
                  </a:lnTo>
                  <a:lnTo>
                    <a:pt x="552" y="430"/>
                  </a:lnTo>
                  <a:lnTo>
                    <a:pt x="586" y="398"/>
                  </a:lnTo>
                  <a:lnTo>
                    <a:pt x="590" y="372"/>
                  </a:lnTo>
                  <a:lnTo>
                    <a:pt x="579" y="358"/>
                  </a:lnTo>
                  <a:lnTo>
                    <a:pt x="579" y="289"/>
                  </a:lnTo>
                  <a:lnTo>
                    <a:pt x="570" y="274"/>
                  </a:lnTo>
                  <a:lnTo>
                    <a:pt x="581" y="231"/>
                  </a:lnTo>
                  <a:lnTo>
                    <a:pt x="563" y="221"/>
                  </a:lnTo>
                  <a:lnTo>
                    <a:pt x="566" y="211"/>
                  </a:lnTo>
                  <a:lnTo>
                    <a:pt x="560" y="197"/>
                  </a:lnTo>
                  <a:lnTo>
                    <a:pt x="546" y="204"/>
                  </a:lnTo>
                  <a:lnTo>
                    <a:pt x="506" y="298"/>
                  </a:lnTo>
                  <a:lnTo>
                    <a:pt x="507" y="336"/>
                  </a:lnTo>
                  <a:lnTo>
                    <a:pt x="534" y="366"/>
                  </a:lnTo>
                  <a:lnTo>
                    <a:pt x="528" y="383"/>
                  </a:lnTo>
                  <a:lnTo>
                    <a:pt x="509" y="364"/>
                  </a:lnTo>
                  <a:lnTo>
                    <a:pt x="407" y="309"/>
                  </a:lnTo>
                  <a:lnTo>
                    <a:pt x="401" y="320"/>
                  </a:lnTo>
                  <a:lnTo>
                    <a:pt x="433" y="358"/>
                  </a:lnTo>
                  <a:lnTo>
                    <a:pt x="416" y="369"/>
                  </a:lnTo>
                  <a:lnTo>
                    <a:pt x="407" y="358"/>
                  </a:lnTo>
                  <a:lnTo>
                    <a:pt x="357" y="374"/>
                  </a:lnTo>
                  <a:lnTo>
                    <a:pt x="354" y="385"/>
                  </a:lnTo>
                  <a:lnTo>
                    <a:pt x="341" y="374"/>
                  </a:lnTo>
                  <a:lnTo>
                    <a:pt x="341" y="358"/>
                  </a:lnTo>
                  <a:lnTo>
                    <a:pt x="268" y="401"/>
                  </a:lnTo>
                  <a:lnTo>
                    <a:pt x="268" y="419"/>
                  </a:lnTo>
                  <a:lnTo>
                    <a:pt x="245" y="426"/>
                  </a:lnTo>
                  <a:lnTo>
                    <a:pt x="226" y="412"/>
                  </a:lnTo>
                  <a:lnTo>
                    <a:pt x="249" y="395"/>
                  </a:lnTo>
                  <a:lnTo>
                    <a:pt x="237" y="374"/>
                  </a:lnTo>
                  <a:lnTo>
                    <a:pt x="205" y="369"/>
                  </a:lnTo>
                  <a:lnTo>
                    <a:pt x="216" y="383"/>
                  </a:lnTo>
                  <a:lnTo>
                    <a:pt x="213" y="415"/>
                  </a:lnTo>
                  <a:lnTo>
                    <a:pt x="223" y="435"/>
                  </a:lnTo>
                  <a:lnTo>
                    <a:pt x="215" y="444"/>
                  </a:lnTo>
                  <a:lnTo>
                    <a:pt x="191" y="437"/>
                  </a:lnTo>
                  <a:lnTo>
                    <a:pt x="159" y="464"/>
                  </a:lnTo>
                  <a:lnTo>
                    <a:pt x="173" y="487"/>
                  </a:lnTo>
                  <a:lnTo>
                    <a:pt x="125" y="473"/>
                  </a:lnTo>
                  <a:lnTo>
                    <a:pt x="119" y="481"/>
                  </a:lnTo>
                  <a:lnTo>
                    <a:pt x="138" y="506"/>
                  </a:lnTo>
                  <a:lnTo>
                    <a:pt x="123" y="506"/>
                  </a:lnTo>
                  <a:lnTo>
                    <a:pt x="96" y="487"/>
                  </a:lnTo>
                  <a:lnTo>
                    <a:pt x="96" y="449"/>
                  </a:lnTo>
                  <a:lnTo>
                    <a:pt x="72" y="430"/>
                  </a:lnTo>
                  <a:lnTo>
                    <a:pt x="65" y="415"/>
                  </a:lnTo>
                  <a:lnTo>
                    <a:pt x="78" y="426"/>
                  </a:lnTo>
                  <a:lnTo>
                    <a:pt x="143" y="448"/>
                  </a:lnTo>
                  <a:lnTo>
                    <a:pt x="180" y="427"/>
                  </a:lnTo>
                  <a:lnTo>
                    <a:pt x="176" y="401"/>
                  </a:lnTo>
                  <a:lnTo>
                    <a:pt x="126" y="363"/>
                  </a:lnTo>
                  <a:lnTo>
                    <a:pt x="75" y="344"/>
                  </a:lnTo>
                  <a:lnTo>
                    <a:pt x="75" y="335"/>
                  </a:lnTo>
                  <a:lnTo>
                    <a:pt x="64" y="328"/>
                  </a:lnTo>
                  <a:lnTo>
                    <a:pt x="49" y="335"/>
                  </a:lnTo>
                  <a:lnTo>
                    <a:pt x="46" y="341"/>
                  </a:lnTo>
                  <a:lnTo>
                    <a:pt x="39" y="341"/>
                  </a:lnTo>
                  <a:lnTo>
                    <a:pt x="24" y="357"/>
                  </a:lnTo>
                  <a:lnTo>
                    <a:pt x="20" y="383"/>
                  </a:lnTo>
                  <a:lnTo>
                    <a:pt x="36" y="399"/>
                  </a:lnTo>
                  <a:lnTo>
                    <a:pt x="29" y="420"/>
                  </a:lnTo>
                  <a:lnTo>
                    <a:pt x="39" y="451"/>
                  </a:lnTo>
                  <a:lnTo>
                    <a:pt x="34" y="478"/>
                  </a:lnTo>
                  <a:lnTo>
                    <a:pt x="44" y="496"/>
                  </a:lnTo>
                  <a:lnTo>
                    <a:pt x="41" y="510"/>
                  </a:lnTo>
                  <a:lnTo>
                    <a:pt x="55" y="529"/>
                  </a:lnTo>
                  <a:lnTo>
                    <a:pt x="55" y="536"/>
                  </a:lnTo>
                  <a:lnTo>
                    <a:pt x="31" y="568"/>
                  </a:lnTo>
                  <a:lnTo>
                    <a:pt x="7" y="588"/>
                  </a:lnTo>
                  <a:lnTo>
                    <a:pt x="15" y="588"/>
                  </a:lnTo>
                  <a:lnTo>
                    <a:pt x="27" y="602"/>
                  </a:lnTo>
                  <a:lnTo>
                    <a:pt x="10" y="615"/>
                  </a:lnTo>
                  <a:lnTo>
                    <a:pt x="10" y="621"/>
                  </a:lnTo>
                  <a:lnTo>
                    <a:pt x="0" y="624"/>
                  </a:lnTo>
                  <a:lnTo>
                    <a:pt x="7" y="644"/>
                  </a:lnTo>
                  <a:lnTo>
                    <a:pt x="5" y="651"/>
                  </a:lnTo>
                  <a:lnTo>
                    <a:pt x="10" y="657"/>
                  </a:lnTo>
                  <a:lnTo>
                    <a:pt x="7" y="667"/>
                  </a:lnTo>
                  <a:lnTo>
                    <a:pt x="15" y="682"/>
                  </a:lnTo>
                  <a:lnTo>
                    <a:pt x="41" y="688"/>
                  </a:lnTo>
                  <a:lnTo>
                    <a:pt x="49" y="694"/>
                  </a:lnTo>
                  <a:lnTo>
                    <a:pt x="49" y="710"/>
                  </a:lnTo>
                  <a:lnTo>
                    <a:pt x="61" y="730"/>
                  </a:lnTo>
                  <a:lnTo>
                    <a:pt x="72" y="734"/>
                  </a:lnTo>
                  <a:lnTo>
                    <a:pt x="65" y="742"/>
                  </a:lnTo>
                  <a:lnTo>
                    <a:pt x="57" y="739"/>
                  </a:lnTo>
                  <a:lnTo>
                    <a:pt x="53" y="742"/>
                  </a:lnTo>
                  <a:lnTo>
                    <a:pt x="60" y="761"/>
                  </a:lnTo>
                  <a:lnTo>
                    <a:pt x="86" y="756"/>
                  </a:lnTo>
                  <a:lnTo>
                    <a:pt x="93" y="766"/>
                  </a:lnTo>
                  <a:lnTo>
                    <a:pt x="90" y="769"/>
                  </a:lnTo>
                  <a:lnTo>
                    <a:pt x="92" y="775"/>
                  </a:lnTo>
                  <a:lnTo>
                    <a:pt x="102" y="777"/>
                  </a:lnTo>
                  <a:lnTo>
                    <a:pt x="109" y="791"/>
                  </a:lnTo>
                  <a:lnTo>
                    <a:pt x="122" y="795"/>
                  </a:lnTo>
                  <a:lnTo>
                    <a:pt x="131" y="791"/>
                  </a:lnTo>
                  <a:lnTo>
                    <a:pt x="166" y="807"/>
                  </a:lnTo>
                  <a:lnTo>
                    <a:pt x="161" y="836"/>
                  </a:lnTo>
                  <a:lnTo>
                    <a:pt x="151" y="836"/>
                  </a:lnTo>
                  <a:lnTo>
                    <a:pt x="144" y="841"/>
                  </a:lnTo>
                  <a:lnTo>
                    <a:pt x="143" y="852"/>
                  </a:lnTo>
                  <a:lnTo>
                    <a:pt x="151" y="850"/>
                  </a:lnTo>
                  <a:lnTo>
                    <a:pt x="157" y="855"/>
                  </a:lnTo>
                  <a:lnTo>
                    <a:pt x="135" y="861"/>
                  </a:lnTo>
                  <a:lnTo>
                    <a:pt x="142" y="867"/>
                  </a:lnTo>
                  <a:lnTo>
                    <a:pt x="131" y="883"/>
                  </a:lnTo>
                  <a:lnTo>
                    <a:pt x="121" y="884"/>
                  </a:lnTo>
                  <a:lnTo>
                    <a:pt x="121" y="888"/>
                  </a:lnTo>
                  <a:lnTo>
                    <a:pt x="126" y="888"/>
                  </a:lnTo>
                  <a:lnTo>
                    <a:pt x="160" y="910"/>
                  </a:lnTo>
                  <a:lnTo>
                    <a:pt x="201" y="913"/>
                  </a:lnTo>
                  <a:lnTo>
                    <a:pt x="215" y="922"/>
                  </a:lnTo>
                  <a:lnTo>
                    <a:pt x="231" y="922"/>
                  </a:lnTo>
                  <a:lnTo>
                    <a:pt x="245" y="933"/>
                  </a:lnTo>
                  <a:lnTo>
                    <a:pt x="256" y="943"/>
                  </a:lnTo>
                  <a:lnTo>
                    <a:pt x="263" y="944"/>
                  </a:lnTo>
                  <a:lnTo>
                    <a:pt x="271" y="936"/>
                  </a:lnTo>
                  <a:lnTo>
                    <a:pt x="259" y="920"/>
                  </a:lnTo>
                  <a:lnTo>
                    <a:pt x="259" y="908"/>
                  </a:lnTo>
                  <a:lnTo>
                    <a:pt x="249" y="893"/>
                  </a:lnTo>
                  <a:lnTo>
                    <a:pt x="261" y="871"/>
                  </a:lnTo>
                  <a:lnTo>
                    <a:pt x="269" y="874"/>
                  </a:lnTo>
                  <a:lnTo>
                    <a:pt x="280" y="867"/>
                  </a:lnTo>
                  <a:lnTo>
                    <a:pt x="277" y="862"/>
                  </a:lnTo>
                  <a:lnTo>
                    <a:pt x="271" y="860"/>
                  </a:lnTo>
                  <a:lnTo>
                    <a:pt x="278" y="856"/>
                  </a:lnTo>
                  <a:lnTo>
                    <a:pt x="269" y="839"/>
                  </a:lnTo>
                  <a:lnTo>
                    <a:pt x="258" y="839"/>
                  </a:lnTo>
                  <a:lnTo>
                    <a:pt x="247" y="827"/>
                  </a:lnTo>
                  <a:lnTo>
                    <a:pt x="261" y="790"/>
                  </a:lnTo>
                  <a:lnTo>
                    <a:pt x="271" y="804"/>
                  </a:lnTo>
                  <a:lnTo>
                    <a:pt x="277" y="799"/>
                  </a:lnTo>
                  <a:lnTo>
                    <a:pt x="273" y="789"/>
                  </a:lnTo>
                  <a:lnTo>
                    <a:pt x="299" y="770"/>
                  </a:lnTo>
                  <a:lnTo>
                    <a:pt x="313" y="773"/>
                  </a:lnTo>
                  <a:lnTo>
                    <a:pt x="319" y="769"/>
                  </a:lnTo>
                  <a:lnTo>
                    <a:pt x="336" y="773"/>
                  </a:lnTo>
                  <a:lnTo>
                    <a:pt x="364" y="790"/>
                  </a:lnTo>
                  <a:lnTo>
                    <a:pt x="377" y="781"/>
                  </a:lnTo>
                  <a:lnTo>
                    <a:pt x="396" y="780"/>
                  </a:lnTo>
                  <a:lnTo>
                    <a:pt x="405" y="789"/>
                  </a:lnTo>
                  <a:lnTo>
                    <a:pt x="436" y="785"/>
                  </a:lnTo>
                  <a:lnTo>
                    <a:pt x="441" y="776"/>
                  </a:lnTo>
                  <a:lnTo>
                    <a:pt x="419" y="766"/>
                  </a:lnTo>
                  <a:lnTo>
                    <a:pt x="430" y="759"/>
                  </a:lnTo>
                  <a:lnTo>
                    <a:pt x="427" y="751"/>
                  </a:lnTo>
                  <a:lnTo>
                    <a:pt x="433" y="746"/>
                  </a:lnTo>
                  <a:lnTo>
                    <a:pt x="430" y="726"/>
                  </a:lnTo>
                  <a:lnTo>
                    <a:pt x="452" y="726"/>
                  </a:lnTo>
                  <a:lnTo>
                    <a:pt x="521" y="706"/>
                  </a:lnTo>
                  <a:lnTo>
                    <a:pt x="524" y="702"/>
                  </a:lnTo>
                  <a:lnTo>
                    <a:pt x="532" y="698"/>
                  </a:lnTo>
                  <a:lnTo>
                    <a:pt x="554" y="701"/>
                  </a:lnTo>
                  <a:lnTo>
                    <a:pt x="561" y="713"/>
                  </a:lnTo>
                  <a:lnTo>
                    <a:pt x="560" y="723"/>
                  </a:lnTo>
                  <a:lnTo>
                    <a:pt x="572" y="723"/>
                  </a:lnTo>
                  <a:lnTo>
                    <a:pt x="587" y="726"/>
                  </a:lnTo>
                  <a:lnTo>
                    <a:pt x="589" y="735"/>
                  </a:lnTo>
                  <a:lnTo>
                    <a:pt x="603" y="734"/>
                  </a:lnTo>
                  <a:lnTo>
                    <a:pt x="616" y="723"/>
                  </a:lnTo>
                  <a:lnTo>
                    <a:pt x="632" y="717"/>
                  </a:lnTo>
                  <a:lnTo>
                    <a:pt x="646" y="740"/>
                  </a:lnTo>
                  <a:lnTo>
                    <a:pt x="674" y="787"/>
                  </a:lnTo>
                  <a:lnTo>
                    <a:pt x="682" y="777"/>
                  </a:lnTo>
                  <a:lnTo>
                    <a:pt x="691" y="787"/>
                  </a:lnTo>
                  <a:lnTo>
                    <a:pt x="718" y="783"/>
                  </a:lnTo>
                  <a:lnTo>
                    <a:pt x="739" y="807"/>
                  </a:lnTo>
                  <a:lnTo>
                    <a:pt x="752" y="810"/>
                  </a:lnTo>
                  <a:lnTo>
                    <a:pt x="757" y="806"/>
                  </a:lnTo>
                  <a:lnTo>
                    <a:pt x="764" y="816"/>
                  </a:lnTo>
                  <a:lnTo>
                    <a:pt x="757" y="827"/>
                  </a:lnTo>
                  <a:lnTo>
                    <a:pt x="773" y="820"/>
                  </a:lnTo>
                  <a:lnTo>
                    <a:pt x="777" y="812"/>
                  </a:lnTo>
                  <a:lnTo>
                    <a:pt x="822" y="791"/>
                  </a:lnTo>
                  <a:lnTo>
                    <a:pt x="853" y="795"/>
                  </a:lnTo>
                  <a:lnTo>
                    <a:pt x="865" y="804"/>
                  </a:lnTo>
                  <a:lnTo>
                    <a:pt x="899" y="803"/>
                  </a:lnTo>
                  <a:lnTo>
                    <a:pt x="902" y="790"/>
                  </a:lnTo>
                  <a:lnTo>
                    <a:pt x="899" y="777"/>
                  </a:lnTo>
                  <a:lnTo>
                    <a:pt x="916" y="765"/>
                  </a:lnTo>
                  <a:lnTo>
                    <a:pt x="950" y="775"/>
                  </a:lnTo>
                  <a:lnTo>
                    <a:pt x="965" y="796"/>
                  </a:lnTo>
                  <a:lnTo>
                    <a:pt x="973" y="798"/>
                  </a:lnTo>
                  <a:lnTo>
                    <a:pt x="991" y="791"/>
                  </a:lnTo>
                  <a:lnTo>
                    <a:pt x="1037" y="813"/>
                  </a:lnTo>
                  <a:lnTo>
                    <a:pt x="1065" y="818"/>
                  </a:lnTo>
                  <a:lnTo>
                    <a:pt x="1092" y="811"/>
                  </a:lnTo>
                  <a:lnTo>
                    <a:pt x="1111" y="799"/>
                  </a:lnTo>
                  <a:lnTo>
                    <a:pt x="1134" y="804"/>
                  </a:lnTo>
                  <a:lnTo>
                    <a:pt x="1154" y="811"/>
                  </a:lnTo>
                  <a:lnTo>
                    <a:pt x="1170" y="802"/>
                  </a:lnTo>
                  <a:lnTo>
                    <a:pt x="1181" y="775"/>
                  </a:lnTo>
                  <a:lnTo>
                    <a:pt x="1188" y="769"/>
                  </a:lnTo>
                  <a:lnTo>
                    <a:pt x="1189" y="759"/>
                  </a:lnTo>
                  <a:lnTo>
                    <a:pt x="1181" y="759"/>
                  </a:lnTo>
                  <a:lnTo>
                    <a:pt x="1194" y="745"/>
                  </a:lnTo>
                  <a:lnTo>
                    <a:pt x="1223" y="739"/>
                  </a:lnTo>
                  <a:lnTo>
                    <a:pt x="1249" y="747"/>
                  </a:lnTo>
                  <a:lnTo>
                    <a:pt x="1261" y="761"/>
                  </a:lnTo>
                  <a:lnTo>
                    <a:pt x="1276" y="810"/>
                  </a:lnTo>
                  <a:lnTo>
                    <a:pt x="1297" y="812"/>
                  </a:lnTo>
                  <a:lnTo>
                    <a:pt x="1317" y="825"/>
                  </a:lnTo>
                  <a:lnTo>
                    <a:pt x="1321" y="843"/>
                  </a:lnTo>
                  <a:lnTo>
                    <a:pt x="1335" y="843"/>
                  </a:lnTo>
                  <a:lnTo>
                    <a:pt x="1370" y="830"/>
                  </a:lnTo>
                  <a:lnTo>
                    <a:pt x="1369" y="846"/>
                  </a:lnTo>
                  <a:lnTo>
                    <a:pt x="1347" y="888"/>
                  </a:lnTo>
                  <a:lnTo>
                    <a:pt x="1332" y="884"/>
                  </a:lnTo>
                  <a:lnTo>
                    <a:pt x="1321" y="893"/>
                  </a:lnTo>
                  <a:lnTo>
                    <a:pt x="1326" y="915"/>
                  </a:lnTo>
                  <a:lnTo>
                    <a:pt x="1318" y="927"/>
                  </a:lnTo>
                  <a:lnTo>
                    <a:pt x="1318" y="929"/>
                  </a:lnTo>
                  <a:lnTo>
                    <a:pt x="1329" y="915"/>
                  </a:lnTo>
                  <a:lnTo>
                    <a:pt x="1337" y="915"/>
                  </a:lnTo>
                  <a:lnTo>
                    <a:pt x="1337" y="922"/>
                  </a:lnTo>
                  <a:lnTo>
                    <a:pt x="1347" y="925"/>
                  </a:lnTo>
                  <a:lnTo>
                    <a:pt x="1371" y="913"/>
                  </a:lnTo>
                  <a:lnTo>
                    <a:pt x="1436" y="828"/>
                  </a:lnTo>
                  <a:lnTo>
                    <a:pt x="1442" y="785"/>
                  </a:lnTo>
                  <a:lnTo>
                    <a:pt x="1451" y="765"/>
                  </a:lnTo>
                  <a:lnTo>
                    <a:pt x="1451" y="742"/>
                  </a:lnTo>
                  <a:lnTo>
                    <a:pt x="1428" y="725"/>
                  </a:lnTo>
                  <a:lnTo>
                    <a:pt x="1420" y="725"/>
                  </a:lnTo>
                  <a:lnTo>
                    <a:pt x="1413" y="735"/>
                  </a:lnTo>
                  <a:lnTo>
                    <a:pt x="1401" y="738"/>
                  </a:lnTo>
                  <a:lnTo>
                    <a:pt x="1404" y="723"/>
                  </a:lnTo>
                  <a:lnTo>
                    <a:pt x="1398" y="725"/>
                  </a:lnTo>
                  <a:lnTo>
                    <a:pt x="1394" y="717"/>
                  </a:lnTo>
                  <a:lnTo>
                    <a:pt x="1375" y="715"/>
                  </a:lnTo>
                  <a:lnTo>
                    <a:pt x="1373" y="710"/>
                  </a:lnTo>
                  <a:lnTo>
                    <a:pt x="1400" y="691"/>
                  </a:lnTo>
                  <a:lnTo>
                    <a:pt x="1470" y="619"/>
                  </a:lnTo>
                  <a:lnTo>
                    <a:pt x="1506" y="618"/>
                  </a:lnTo>
                  <a:lnTo>
                    <a:pt x="1510" y="621"/>
                  </a:lnTo>
                  <a:lnTo>
                    <a:pt x="1517" y="615"/>
                  </a:lnTo>
                  <a:lnTo>
                    <a:pt x="1547" y="619"/>
                  </a:lnTo>
                  <a:lnTo>
                    <a:pt x="1556" y="608"/>
                  </a:lnTo>
                  <a:lnTo>
                    <a:pt x="1579" y="610"/>
                  </a:lnTo>
                  <a:lnTo>
                    <a:pt x="1583" y="618"/>
                  </a:lnTo>
                  <a:lnTo>
                    <a:pt x="1576" y="622"/>
                  </a:lnTo>
                  <a:lnTo>
                    <a:pt x="1579" y="628"/>
                  </a:lnTo>
                  <a:lnTo>
                    <a:pt x="1627" y="621"/>
                  </a:lnTo>
                  <a:lnTo>
                    <a:pt x="1615" y="612"/>
                  </a:lnTo>
                  <a:lnTo>
                    <a:pt x="1651" y="564"/>
                  </a:lnTo>
                  <a:lnTo>
                    <a:pt x="1692" y="558"/>
                  </a:lnTo>
                  <a:lnTo>
                    <a:pt x="1687" y="572"/>
                  </a:lnTo>
                  <a:lnTo>
                    <a:pt x="1692" y="588"/>
                  </a:lnTo>
                  <a:lnTo>
                    <a:pt x="1727" y="563"/>
                  </a:lnTo>
                  <a:lnTo>
                    <a:pt x="1731" y="543"/>
                  </a:lnTo>
                  <a:lnTo>
                    <a:pt x="1746" y="538"/>
                  </a:lnTo>
                  <a:lnTo>
                    <a:pt x="1750" y="543"/>
                  </a:lnTo>
                  <a:lnTo>
                    <a:pt x="1741" y="547"/>
                  </a:lnTo>
                  <a:lnTo>
                    <a:pt x="1734" y="582"/>
                  </a:lnTo>
                  <a:lnTo>
                    <a:pt x="1713" y="592"/>
                  </a:lnTo>
                  <a:lnTo>
                    <a:pt x="1668" y="646"/>
                  </a:lnTo>
                  <a:lnTo>
                    <a:pt x="1649" y="651"/>
                  </a:lnTo>
                  <a:lnTo>
                    <a:pt x="1632" y="704"/>
                  </a:lnTo>
                  <a:lnTo>
                    <a:pt x="1646" y="787"/>
                  </a:lnTo>
                  <a:lnTo>
                    <a:pt x="1662" y="773"/>
                  </a:lnTo>
                  <a:lnTo>
                    <a:pt x="1680" y="745"/>
                  </a:lnTo>
                  <a:lnTo>
                    <a:pt x="1689" y="745"/>
                  </a:lnTo>
                  <a:lnTo>
                    <a:pt x="1689" y="726"/>
                  </a:lnTo>
                  <a:lnTo>
                    <a:pt x="1695" y="722"/>
                  </a:lnTo>
                  <a:lnTo>
                    <a:pt x="1710" y="718"/>
                  </a:lnTo>
                  <a:lnTo>
                    <a:pt x="1717" y="713"/>
                  </a:lnTo>
                  <a:lnTo>
                    <a:pt x="1709" y="695"/>
                  </a:lnTo>
                  <a:lnTo>
                    <a:pt x="1720" y="683"/>
                  </a:lnTo>
                  <a:lnTo>
                    <a:pt x="1726" y="688"/>
                  </a:lnTo>
                  <a:lnTo>
                    <a:pt x="1731" y="686"/>
                  </a:lnTo>
                  <a:lnTo>
                    <a:pt x="1728" y="675"/>
                  </a:lnTo>
                  <a:lnTo>
                    <a:pt x="1724" y="670"/>
                  </a:lnTo>
                  <a:lnTo>
                    <a:pt x="1728" y="653"/>
                  </a:lnTo>
                  <a:lnTo>
                    <a:pt x="1723" y="647"/>
                  </a:lnTo>
                  <a:lnTo>
                    <a:pt x="1717" y="651"/>
                  </a:lnTo>
                  <a:lnTo>
                    <a:pt x="1713" y="643"/>
                  </a:lnTo>
                  <a:lnTo>
                    <a:pt x="1727" y="624"/>
                  </a:lnTo>
                  <a:lnTo>
                    <a:pt x="1732" y="605"/>
                  </a:lnTo>
                  <a:lnTo>
                    <a:pt x="1750" y="605"/>
                  </a:lnTo>
                  <a:lnTo>
                    <a:pt x="1767" y="593"/>
                  </a:lnTo>
                  <a:lnTo>
                    <a:pt x="1767" y="608"/>
                  </a:lnTo>
                  <a:lnTo>
                    <a:pt x="1776" y="599"/>
                  </a:lnTo>
                  <a:lnTo>
                    <a:pt x="1806" y="590"/>
                  </a:lnTo>
                  <a:lnTo>
                    <a:pt x="1821" y="602"/>
                  </a:lnTo>
                  <a:lnTo>
                    <a:pt x="1825" y="592"/>
                  </a:lnTo>
                  <a:lnTo>
                    <a:pt x="1906" y="543"/>
                  </a:lnTo>
                  <a:lnTo>
                    <a:pt x="1931" y="547"/>
                  </a:lnTo>
                  <a:lnTo>
                    <a:pt x="1938" y="538"/>
                  </a:lnTo>
                  <a:lnTo>
                    <a:pt x="1922" y="495"/>
                  </a:lnTo>
                  <a:lnTo>
                    <a:pt x="1912" y="495"/>
                  </a:lnTo>
                  <a:lnTo>
                    <a:pt x="1912" y="484"/>
                  </a:lnTo>
                  <a:lnTo>
                    <a:pt x="1926" y="487"/>
                  </a:lnTo>
                  <a:lnTo>
                    <a:pt x="1943" y="475"/>
                  </a:lnTo>
                  <a:lnTo>
                    <a:pt x="1953" y="458"/>
                  </a:lnTo>
                  <a:lnTo>
                    <a:pt x="1945" y="449"/>
                  </a:lnTo>
                  <a:lnTo>
                    <a:pt x="1956" y="439"/>
                  </a:lnTo>
                  <a:lnTo>
                    <a:pt x="1963" y="464"/>
                  </a:lnTo>
                  <a:lnTo>
                    <a:pt x="1982" y="460"/>
                  </a:lnTo>
                  <a:lnTo>
                    <a:pt x="1996" y="478"/>
                  </a:lnTo>
                  <a:lnTo>
                    <a:pt x="2031" y="496"/>
                  </a:lnTo>
                  <a:lnTo>
                    <a:pt x="2043" y="478"/>
                  </a:lnTo>
                  <a:lnTo>
                    <a:pt x="2043" y="464"/>
                  </a:lnTo>
                  <a:lnTo>
                    <a:pt x="2057" y="464"/>
                  </a:lnTo>
                  <a:lnTo>
                    <a:pt x="2073" y="448"/>
                  </a:lnTo>
                  <a:lnTo>
                    <a:pt x="2050" y="422"/>
                  </a:lnTo>
                  <a:lnTo>
                    <a:pt x="2013" y="419"/>
                  </a:lnTo>
                  <a:lnTo>
                    <a:pt x="1943" y="356"/>
                  </a:lnTo>
                  <a:lnTo>
                    <a:pt x="1895" y="333"/>
                  </a:lnTo>
                  <a:lnTo>
                    <a:pt x="1823" y="325"/>
                  </a:lnTo>
                  <a:lnTo>
                    <a:pt x="1829" y="356"/>
                  </a:lnTo>
                  <a:lnTo>
                    <a:pt x="1812" y="366"/>
                  </a:lnTo>
                  <a:lnTo>
                    <a:pt x="1794" y="351"/>
                  </a:lnTo>
                  <a:lnTo>
                    <a:pt x="1793" y="341"/>
                  </a:lnTo>
                  <a:lnTo>
                    <a:pt x="1806" y="341"/>
                  </a:lnTo>
                  <a:lnTo>
                    <a:pt x="1810" y="333"/>
                  </a:lnTo>
                  <a:lnTo>
                    <a:pt x="1793" y="326"/>
                  </a:lnTo>
                  <a:lnTo>
                    <a:pt x="1777" y="344"/>
                  </a:lnTo>
                  <a:lnTo>
                    <a:pt x="1740" y="336"/>
                  </a:lnTo>
                  <a:lnTo>
                    <a:pt x="1698" y="341"/>
                  </a:lnTo>
                  <a:lnTo>
                    <a:pt x="1683" y="333"/>
                  </a:lnTo>
                  <a:lnTo>
                    <a:pt x="1689" y="318"/>
                  </a:lnTo>
                  <a:lnTo>
                    <a:pt x="1674" y="296"/>
                  </a:lnTo>
                  <a:lnTo>
                    <a:pt x="1639" y="289"/>
                  </a:lnTo>
                  <a:lnTo>
                    <a:pt x="1593" y="298"/>
                  </a:lnTo>
                  <a:lnTo>
                    <a:pt x="1583" y="277"/>
                  </a:lnTo>
                  <a:lnTo>
                    <a:pt x="1571" y="277"/>
                  </a:lnTo>
                  <a:lnTo>
                    <a:pt x="1561" y="269"/>
                  </a:lnTo>
                  <a:lnTo>
                    <a:pt x="1560" y="249"/>
                  </a:lnTo>
                  <a:lnTo>
                    <a:pt x="1502" y="233"/>
                  </a:lnTo>
                  <a:lnTo>
                    <a:pt x="1444" y="222"/>
                  </a:lnTo>
                  <a:lnTo>
                    <a:pt x="1427" y="247"/>
                  </a:lnTo>
                  <a:lnTo>
                    <a:pt x="1436" y="274"/>
                  </a:lnTo>
                  <a:lnTo>
                    <a:pt x="1394" y="274"/>
                  </a:lnTo>
                  <a:lnTo>
                    <a:pt x="1383" y="269"/>
                  </a:lnTo>
                  <a:lnTo>
                    <a:pt x="1364" y="279"/>
                  </a:lnTo>
                  <a:lnTo>
                    <a:pt x="1340" y="258"/>
                  </a:lnTo>
                  <a:lnTo>
                    <a:pt x="1324" y="301"/>
                  </a:lnTo>
                  <a:lnTo>
                    <a:pt x="1313" y="296"/>
                  </a:lnTo>
                  <a:lnTo>
                    <a:pt x="1292" y="261"/>
                  </a:lnTo>
                  <a:lnTo>
                    <a:pt x="1306" y="227"/>
                  </a:lnTo>
                  <a:lnTo>
                    <a:pt x="1289" y="207"/>
                  </a:lnTo>
                  <a:lnTo>
                    <a:pt x="1242" y="191"/>
                  </a:lnTo>
                  <a:lnTo>
                    <a:pt x="1219" y="191"/>
                  </a:lnTo>
                  <a:lnTo>
                    <a:pt x="1216" y="204"/>
                  </a:lnTo>
                  <a:lnTo>
                    <a:pt x="1223" y="217"/>
                  </a:lnTo>
                  <a:lnTo>
                    <a:pt x="1162" y="211"/>
                  </a:lnTo>
                  <a:lnTo>
                    <a:pt x="1165" y="193"/>
                  </a:lnTo>
                  <a:lnTo>
                    <a:pt x="1129" y="186"/>
                  </a:lnTo>
                  <a:lnTo>
                    <a:pt x="1100" y="197"/>
                  </a:lnTo>
                  <a:lnTo>
                    <a:pt x="1057" y="177"/>
                  </a:lnTo>
                  <a:close/>
                </a:path>
              </a:pathLst>
            </a:custGeom>
            <a:solidFill>
              <a:srgbClr val="CAC226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09" name="Freeform 274"/>
            <p:cNvSpPr>
              <a:spLocks/>
            </p:cNvSpPr>
            <p:nvPr/>
          </p:nvSpPr>
          <p:spPr bwMode="ltGray">
            <a:xfrm>
              <a:off x="1303062" y="3910151"/>
              <a:ext cx="445760" cy="277009"/>
            </a:xfrm>
            <a:custGeom>
              <a:avLst/>
              <a:gdLst>
                <a:gd name="T0" fmla="*/ 99 w 232"/>
                <a:gd name="T1" fmla="*/ 127 h 144"/>
                <a:gd name="T2" fmla="*/ 82 w 232"/>
                <a:gd name="T3" fmla="*/ 127 h 144"/>
                <a:gd name="T4" fmla="*/ 81 w 232"/>
                <a:gd name="T5" fmla="*/ 121 h 144"/>
                <a:gd name="T6" fmla="*/ 92 w 232"/>
                <a:gd name="T7" fmla="*/ 106 h 144"/>
                <a:gd name="T8" fmla="*/ 102 w 232"/>
                <a:gd name="T9" fmla="*/ 106 h 144"/>
                <a:gd name="T10" fmla="*/ 102 w 232"/>
                <a:gd name="T11" fmla="*/ 99 h 144"/>
                <a:gd name="T12" fmla="*/ 93 w 232"/>
                <a:gd name="T13" fmla="*/ 86 h 144"/>
                <a:gd name="T14" fmla="*/ 93 w 232"/>
                <a:gd name="T15" fmla="*/ 78 h 144"/>
                <a:gd name="T16" fmla="*/ 69 w 232"/>
                <a:gd name="T17" fmla="*/ 71 h 144"/>
                <a:gd name="T18" fmla="*/ 57 w 232"/>
                <a:gd name="T19" fmla="*/ 77 h 144"/>
                <a:gd name="T20" fmla="*/ 37 w 232"/>
                <a:gd name="T21" fmla="*/ 85 h 144"/>
                <a:gd name="T22" fmla="*/ 33 w 232"/>
                <a:gd name="T23" fmla="*/ 81 h 144"/>
                <a:gd name="T24" fmla="*/ 9 w 232"/>
                <a:gd name="T25" fmla="*/ 83 h 144"/>
                <a:gd name="T26" fmla="*/ 1 w 232"/>
                <a:gd name="T27" fmla="*/ 76 h 144"/>
                <a:gd name="T28" fmla="*/ 0 w 232"/>
                <a:gd name="T29" fmla="*/ 76 h 144"/>
                <a:gd name="T30" fmla="*/ 4 w 232"/>
                <a:gd name="T31" fmla="*/ 63 h 144"/>
                <a:gd name="T32" fmla="*/ 16 w 232"/>
                <a:gd name="T33" fmla="*/ 43 h 144"/>
                <a:gd name="T34" fmla="*/ 24 w 232"/>
                <a:gd name="T35" fmla="*/ 37 h 144"/>
                <a:gd name="T36" fmla="*/ 17 w 232"/>
                <a:gd name="T37" fmla="*/ 15 h 144"/>
                <a:gd name="T38" fmla="*/ 33 w 232"/>
                <a:gd name="T39" fmla="*/ 8 h 144"/>
                <a:gd name="T40" fmla="*/ 51 w 232"/>
                <a:gd name="T41" fmla="*/ 7 h 144"/>
                <a:gd name="T42" fmla="*/ 73 w 232"/>
                <a:gd name="T43" fmla="*/ 17 h 144"/>
                <a:gd name="T44" fmla="*/ 80 w 232"/>
                <a:gd name="T45" fmla="*/ 14 h 144"/>
                <a:gd name="T46" fmla="*/ 87 w 232"/>
                <a:gd name="T47" fmla="*/ 17 h 144"/>
                <a:gd name="T48" fmla="*/ 92 w 232"/>
                <a:gd name="T49" fmla="*/ 14 h 144"/>
                <a:gd name="T50" fmla="*/ 96 w 232"/>
                <a:gd name="T51" fmla="*/ 17 h 144"/>
                <a:gd name="T52" fmla="*/ 109 w 232"/>
                <a:gd name="T53" fmla="*/ 18 h 144"/>
                <a:gd name="T54" fmla="*/ 116 w 232"/>
                <a:gd name="T55" fmla="*/ 4 h 144"/>
                <a:gd name="T56" fmla="*/ 125 w 232"/>
                <a:gd name="T57" fmla="*/ 4 h 144"/>
                <a:gd name="T58" fmla="*/ 151 w 232"/>
                <a:gd name="T59" fmla="*/ 0 h 144"/>
                <a:gd name="T60" fmla="*/ 159 w 232"/>
                <a:gd name="T61" fmla="*/ 8 h 144"/>
                <a:gd name="T62" fmla="*/ 154 w 232"/>
                <a:gd name="T63" fmla="*/ 11 h 144"/>
                <a:gd name="T64" fmla="*/ 158 w 232"/>
                <a:gd name="T65" fmla="*/ 17 h 144"/>
                <a:gd name="T66" fmla="*/ 168 w 232"/>
                <a:gd name="T67" fmla="*/ 21 h 144"/>
                <a:gd name="T68" fmla="*/ 174 w 232"/>
                <a:gd name="T69" fmla="*/ 35 h 144"/>
                <a:gd name="T70" fmla="*/ 188 w 232"/>
                <a:gd name="T71" fmla="*/ 37 h 144"/>
                <a:gd name="T72" fmla="*/ 197 w 232"/>
                <a:gd name="T73" fmla="*/ 35 h 144"/>
                <a:gd name="T74" fmla="*/ 232 w 232"/>
                <a:gd name="T75" fmla="*/ 51 h 144"/>
                <a:gd name="T76" fmla="*/ 228 w 232"/>
                <a:gd name="T77" fmla="*/ 81 h 144"/>
                <a:gd name="T78" fmla="*/ 217 w 232"/>
                <a:gd name="T79" fmla="*/ 80 h 144"/>
                <a:gd name="T80" fmla="*/ 209 w 232"/>
                <a:gd name="T81" fmla="*/ 85 h 144"/>
                <a:gd name="T82" fmla="*/ 209 w 232"/>
                <a:gd name="T83" fmla="*/ 95 h 144"/>
                <a:gd name="T84" fmla="*/ 199 w 232"/>
                <a:gd name="T85" fmla="*/ 99 h 144"/>
                <a:gd name="T86" fmla="*/ 159 w 232"/>
                <a:gd name="T87" fmla="*/ 118 h 144"/>
                <a:gd name="T88" fmla="*/ 172 w 232"/>
                <a:gd name="T89" fmla="*/ 129 h 144"/>
                <a:gd name="T90" fmla="*/ 186 w 232"/>
                <a:gd name="T91" fmla="*/ 128 h 144"/>
                <a:gd name="T92" fmla="*/ 186 w 232"/>
                <a:gd name="T93" fmla="*/ 132 h 144"/>
                <a:gd name="T94" fmla="*/ 173 w 232"/>
                <a:gd name="T95" fmla="*/ 132 h 144"/>
                <a:gd name="T96" fmla="*/ 151 w 232"/>
                <a:gd name="T97" fmla="*/ 144 h 144"/>
                <a:gd name="T98" fmla="*/ 146 w 232"/>
                <a:gd name="T99" fmla="*/ 140 h 144"/>
                <a:gd name="T100" fmla="*/ 147 w 232"/>
                <a:gd name="T101" fmla="*/ 133 h 144"/>
                <a:gd name="T102" fmla="*/ 137 w 232"/>
                <a:gd name="T103" fmla="*/ 127 h 144"/>
                <a:gd name="T104" fmla="*/ 151 w 232"/>
                <a:gd name="T105" fmla="*/ 118 h 144"/>
                <a:gd name="T106" fmla="*/ 125 w 232"/>
                <a:gd name="T107" fmla="*/ 112 h 144"/>
                <a:gd name="T108" fmla="*/ 129 w 232"/>
                <a:gd name="T109" fmla="*/ 106 h 144"/>
                <a:gd name="T110" fmla="*/ 111 w 232"/>
                <a:gd name="T111" fmla="*/ 106 h 144"/>
                <a:gd name="T112" fmla="*/ 103 w 232"/>
                <a:gd name="T113" fmla="*/ 120 h 144"/>
                <a:gd name="T114" fmla="*/ 96 w 232"/>
                <a:gd name="T115" fmla="*/ 121 h 144"/>
                <a:gd name="T116" fmla="*/ 99 w 232"/>
                <a:gd name="T117" fmla="*/ 127 h 1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2"/>
                <a:gd name="T178" fmla="*/ 0 h 144"/>
                <a:gd name="T179" fmla="*/ 232 w 232"/>
                <a:gd name="T180" fmla="*/ 144 h 1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2" h="144">
                  <a:moveTo>
                    <a:pt x="99" y="127"/>
                  </a:moveTo>
                  <a:lnTo>
                    <a:pt x="82" y="127"/>
                  </a:lnTo>
                  <a:lnTo>
                    <a:pt x="81" y="121"/>
                  </a:lnTo>
                  <a:lnTo>
                    <a:pt x="92" y="106"/>
                  </a:lnTo>
                  <a:lnTo>
                    <a:pt x="102" y="106"/>
                  </a:lnTo>
                  <a:lnTo>
                    <a:pt x="102" y="99"/>
                  </a:lnTo>
                  <a:lnTo>
                    <a:pt x="93" y="86"/>
                  </a:lnTo>
                  <a:lnTo>
                    <a:pt x="93" y="78"/>
                  </a:lnTo>
                  <a:lnTo>
                    <a:pt x="69" y="71"/>
                  </a:lnTo>
                  <a:lnTo>
                    <a:pt x="57" y="77"/>
                  </a:lnTo>
                  <a:lnTo>
                    <a:pt x="37" y="85"/>
                  </a:lnTo>
                  <a:lnTo>
                    <a:pt x="33" y="81"/>
                  </a:lnTo>
                  <a:lnTo>
                    <a:pt x="9" y="83"/>
                  </a:lnTo>
                  <a:lnTo>
                    <a:pt x="1" y="76"/>
                  </a:lnTo>
                  <a:lnTo>
                    <a:pt x="0" y="76"/>
                  </a:lnTo>
                  <a:lnTo>
                    <a:pt x="4" y="63"/>
                  </a:lnTo>
                  <a:lnTo>
                    <a:pt x="16" y="43"/>
                  </a:lnTo>
                  <a:lnTo>
                    <a:pt x="24" y="37"/>
                  </a:lnTo>
                  <a:lnTo>
                    <a:pt x="17" y="15"/>
                  </a:lnTo>
                  <a:lnTo>
                    <a:pt x="33" y="8"/>
                  </a:lnTo>
                  <a:lnTo>
                    <a:pt x="51" y="7"/>
                  </a:lnTo>
                  <a:lnTo>
                    <a:pt x="73" y="17"/>
                  </a:lnTo>
                  <a:lnTo>
                    <a:pt x="80" y="14"/>
                  </a:lnTo>
                  <a:lnTo>
                    <a:pt x="87" y="17"/>
                  </a:lnTo>
                  <a:lnTo>
                    <a:pt x="92" y="14"/>
                  </a:lnTo>
                  <a:lnTo>
                    <a:pt x="96" y="17"/>
                  </a:lnTo>
                  <a:lnTo>
                    <a:pt x="109" y="18"/>
                  </a:lnTo>
                  <a:lnTo>
                    <a:pt x="116" y="4"/>
                  </a:lnTo>
                  <a:lnTo>
                    <a:pt x="125" y="4"/>
                  </a:lnTo>
                  <a:lnTo>
                    <a:pt x="151" y="0"/>
                  </a:lnTo>
                  <a:lnTo>
                    <a:pt x="159" y="8"/>
                  </a:lnTo>
                  <a:lnTo>
                    <a:pt x="154" y="11"/>
                  </a:lnTo>
                  <a:lnTo>
                    <a:pt x="158" y="17"/>
                  </a:lnTo>
                  <a:lnTo>
                    <a:pt x="168" y="21"/>
                  </a:lnTo>
                  <a:lnTo>
                    <a:pt x="174" y="35"/>
                  </a:lnTo>
                  <a:lnTo>
                    <a:pt x="188" y="37"/>
                  </a:lnTo>
                  <a:lnTo>
                    <a:pt x="197" y="35"/>
                  </a:lnTo>
                  <a:lnTo>
                    <a:pt x="232" y="51"/>
                  </a:lnTo>
                  <a:lnTo>
                    <a:pt x="228" y="81"/>
                  </a:lnTo>
                  <a:lnTo>
                    <a:pt x="217" y="80"/>
                  </a:lnTo>
                  <a:lnTo>
                    <a:pt x="209" y="85"/>
                  </a:lnTo>
                  <a:lnTo>
                    <a:pt x="209" y="95"/>
                  </a:lnTo>
                  <a:lnTo>
                    <a:pt x="199" y="99"/>
                  </a:lnTo>
                  <a:lnTo>
                    <a:pt x="159" y="118"/>
                  </a:lnTo>
                  <a:lnTo>
                    <a:pt x="172" y="129"/>
                  </a:lnTo>
                  <a:lnTo>
                    <a:pt x="186" y="128"/>
                  </a:lnTo>
                  <a:lnTo>
                    <a:pt x="186" y="132"/>
                  </a:lnTo>
                  <a:lnTo>
                    <a:pt x="173" y="132"/>
                  </a:lnTo>
                  <a:lnTo>
                    <a:pt x="151" y="144"/>
                  </a:lnTo>
                  <a:lnTo>
                    <a:pt x="146" y="140"/>
                  </a:lnTo>
                  <a:lnTo>
                    <a:pt x="147" y="133"/>
                  </a:lnTo>
                  <a:lnTo>
                    <a:pt x="137" y="127"/>
                  </a:lnTo>
                  <a:lnTo>
                    <a:pt x="151" y="118"/>
                  </a:lnTo>
                  <a:lnTo>
                    <a:pt x="125" y="112"/>
                  </a:lnTo>
                  <a:lnTo>
                    <a:pt x="129" y="106"/>
                  </a:lnTo>
                  <a:lnTo>
                    <a:pt x="111" y="106"/>
                  </a:lnTo>
                  <a:lnTo>
                    <a:pt x="103" y="120"/>
                  </a:lnTo>
                  <a:lnTo>
                    <a:pt x="96" y="121"/>
                  </a:lnTo>
                  <a:lnTo>
                    <a:pt x="99" y="12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10" name="Freeform 275"/>
            <p:cNvSpPr>
              <a:spLocks/>
            </p:cNvSpPr>
            <p:nvPr/>
          </p:nvSpPr>
          <p:spPr bwMode="ltGray">
            <a:xfrm>
              <a:off x="1906375" y="3801895"/>
              <a:ext cx="983747" cy="477601"/>
            </a:xfrm>
            <a:custGeom>
              <a:avLst/>
              <a:gdLst>
                <a:gd name="T0" fmla="*/ 498 w 514"/>
                <a:gd name="T1" fmla="*/ 132 h 248"/>
                <a:gd name="T2" fmla="*/ 484 w 514"/>
                <a:gd name="T3" fmla="*/ 158 h 248"/>
                <a:gd name="T4" fmla="*/ 451 w 514"/>
                <a:gd name="T5" fmla="*/ 185 h 248"/>
                <a:gd name="T6" fmla="*/ 424 w 514"/>
                <a:gd name="T7" fmla="*/ 193 h 248"/>
                <a:gd name="T8" fmla="*/ 426 w 514"/>
                <a:gd name="T9" fmla="*/ 228 h 248"/>
                <a:gd name="T10" fmla="*/ 364 w 514"/>
                <a:gd name="T11" fmla="*/ 219 h 248"/>
                <a:gd name="T12" fmla="*/ 342 w 514"/>
                <a:gd name="T13" fmla="*/ 218 h 248"/>
                <a:gd name="T14" fmla="*/ 309 w 514"/>
                <a:gd name="T15" fmla="*/ 222 h 248"/>
                <a:gd name="T16" fmla="*/ 305 w 514"/>
                <a:gd name="T17" fmla="*/ 232 h 248"/>
                <a:gd name="T18" fmla="*/ 270 w 514"/>
                <a:gd name="T19" fmla="*/ 243 h 248"/>
                <a:gd name="T20" fmla="*/ 254 w 514"/>
                <a:gd name="T21" fmla="*/ 235 h 248"/>
                <a:gd name="T22" fmla="*/ 248 w 514"/>
                <a:gd name="T23" fmla="*/ 219 h 248"/>
                <a:gd name="T24" fmla="*/ 196 w 514"/>
                <a:gd name="T25" fmla="*/ 209 h 248"/>
                <a:gd name="T26" fmla="*/ 151 w 514"/>
                <a:gd name="T27" fmla="*/ 176 h 248"/>
                <a:gd name="T28" fmla="*/ 119 w 514"/>
                <a:gd name="T29" fmla="*/ 244 h 248"/>
                <a:gd name="T30" fmla="*/ 96 w 514"/>
                <a:gd name="T31" fmla="*/ 226 h 248"/>
                <a:gd name="T32" fmla="*/ 73 w 514"/>
                <a:gd name="T33" fmla="*/ 234 h 248"/>
                <a:gd name="T34" fmla="*/ 66 w 514"/>
                <a:gd name="T35" fmla="*/ 225 h 248"/>
                <a:gd name="T36" fmla="*/ 45 w 514"/>
                <a:gd name="T37" fmla="*/ 200 h 248"/>
                <a:gd name="T38" fmla="*/ 61 w 514"/>
                <a:gd name="T39" fmla="*/ 197 h 248"/>
                <a:gd name="T40" fmla="*/ 65 w 514"/>
                <a:gd name="T41" fmla="*/ 183 h 248"/>
                <a:gd name="T42" fmla="*/ 89 w 514"/>
                <a:gd name="T43" fmla="*/ 167 h 248"/>
                <a:gd name="T44" fmla="*/ 55 w 514"/>
                <a:gd name="T45" fmla="*/ 152 h 248"/>
                <a:gd name="T46" fmla="*/ 23 w 514"/>
                <a:gd name="T47" fmla="*/ 161 h 248"/>
                <a:gd name="T48" fmla="*/ 20 w 514"/>
                <a:gd name="T49" fmla="*/ 140 h 248"/>
                <a:gd name="T50" fmla="*/ 0 w 514"/>
                <a:gd name="T51" fmla="*/ 129 h 248"/>
                <a:gd name="T52" fmla="*/ 23 w 514"/>
                <a:gd name="T53" fmla="*/ 105 h 248"/>
                <a:gd name="T54" fmla="*/ 24 w 514"/>
                <a:gd name="T55" fmla="*/ 89 h 248"/>
                <a:gd name="T56" fmla="*/ 65 w 514"/>
                <a:gd name="T57" fmla="*/ 74 h 248"/>
                <a:gd name="T58" fmla="*/ 88 w 514"/>
                <a:gd name="T59" fmla="*/ 74 h 248"/>
                <a:gd name="T60" fmla="*/ 128 w 514"/>
                <a:gd name="T61" fmla="*/ 81 h 248"/>
                <a:gd name="T62" fmla="*/ 154 w 514"/>
                <a:gd name="T63" fmla="*/ 89 h 248"/>
                <a:gd name="T64" fmla="*/ 192 w 514"/>
                <a:gd name="T65" fmla="*/ 77 h 248"/>
                <a:gd name="T66" fmla="*/ 182 w 514"/>
                <a:gd name="T67" fmla="*/ 59 h 248"/>
                <a:gd name="T68" fmla="*/ 183 w 514"/>
                <a:gd name="T69" fmla="*/ 46 h 248"/>
                <a:gd name="T70" fmla="*/ 203 w 514"/>
                <a:gd name="T71" fmla="*/ 28 h 248"/>
                <a:gd name="T72" fmla="*/ 276 w 514"/>
                <a:gd name="T73" fmla="*/ 4 h 248"/>
                <a:gd name="T74" fmla="*/ 305 w 514"/>
                <a:gd name="T75" fmla="*/ 1 h 248"/>
                <a:gd name="T76" fmla="*/ 310 w 514"/>
                <a:gd name="T77" fmla="*/ 24 h 248"/>
                <a:gd name="T78" fmla="*/ 338 w 514"/>
                <a:gd name="T79" fmla="*/ 28 h 248"/>
                <a:gd name="T80" fmla="*/ 352 w 514"/>
                <a:gd name="T81" fmla="*/ 35 h 248"/>
                <a:gd name="T82" fmla="*/ 382 w 514"/>
                <a:gd name="T83" fmla="*/ 19 h 248"/>
                <a:gd name="T84" fmla="*/ 424 w 514"/>
                <a:gd name="T85" fmla="*/ 88 h 248"/>
                <a:gd name="T86" fmla="*/ 441 w 514"/>
                <a:gd name="T87" fmla="*/ 88 h 248"/>
                <a:gd name="T88" fmla="*/ 490 w 514"/>
                <a:gd name="T89" fmla="*/ 108 h 248"/>
                <a:gd name="T90" fmla="*/ 507 w 514"/>
                <a:gd name="T91" fmla="*/ 107 h 248"/>
                <a:gd name="T92" fmla="*/ 507 w 514"/>
                <a:gd name="T93" fmla="*/ 129 h 24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14"/>
                <a:gd name="T142" fmla="*/ 0 h 248"/>
                <a:gd name="T143" fmla="*/ 514 w 514"/>
                <a:gd name="T144" fmla="*/ 248 h 24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14" h="248">
                  <a:moveTo>
                    <a:pt x="507" y="129"/>
                  </a:moveTo>
                  <a:lnTo>
                    <a:pt x="498" y="132"/>
                  </a:lnTo>
                  <a:lnTo>
                    <a:pt x="492" y="155"/>
                  </a:lnTo>
                  <a:lnTo>
                    <a:pt x="484" y="158"/>
                  </a:lnTo>
                  <a:lnTo>
                    <a:pt x="460" y="153"/>
                  </a:lnTo>
                  <a:lnTo>
                    <a:pt x="451" y="185"/>
                  </a:lnTo>
                  <a:lnTo>
                    <a:pt x="429" y="188"/>
                  </a:lnTo>
                  <a:lnTo>
                    <a:pt x="424" y="193"/>
                  </a:lnTo>
                  <a:lnTo>
                    <a:pt x="432" y="219"/>
                  </a:lnTo>
                  <a:lnTo>
                    <a:pt x="426" y="228"/>
                  </a:lnTo>
                  <a:lnTo>
                    <a:pt x="412" y="222"/>
                  </a:lnTo>
                  <a:lnTo>
                    <a:pt x="364" y="219"/>
                  </a:lnTo>
                  <a:lnTo>
                    <a:pt x="349" y="214"/>
                  </a:lnTo>
                  <a:lnTo>
                    <a:pt x="342" y="218"/>
                  </a:lnTo>
                  <a:lnTo>
                    <a:pt x="338" y="226"/>
                  </a:lnTo>
                  <a:lnTo>
                    <a:pt x="309" y="222"/>
                  </a:lnTo>
                  <a:lnTo>
                    <a:pt x="307" y="226"/>
                  </a:lnTo>
                  <a:lnTo>
                    <a:pt x="305" y="232"/>
                  </a:lnTo>
                  <a:lnTo>
                    <a:pt x="280" y="248"/>
                  </a:lnTo>
                  <a:lnTo>
                    <a:pt x="270" y="243"/>
                  </a:lnTo>
                  <a:lnTo>
                    <a:pt x="257" y="244"/>
                  </a:lnTo>
                  <a:lnTo>
                    <a:pt x="254" y="235"/>
                  </a:lnTo>
                  <a:lnTo>
                    <a:pt x="247" y="234"/>
                  </a:lnTo>
                  <a:lnTo>
                    <a:pt x="248" y="219"/>
                  </a:lnTo>
                  <a:lnTo>
                    <a:pt x="233" y="206"/>
                  </a:lnTo>
                  <a:lnTo>
                    <a:pt x="196" y="209"/>
                  </a:lnTo>
                  <a:lnTo>
                    <a:pt x="170" y="187"/>
                  </a:lnTo>
                  <a:lnTo>
                    <a:pt x="151" y="176"/>
                  </a:lnTo>
                  <a:lnTo>
                    <a:pt x="119" y="185"/>
                  </a:lnTo>
                  <a:lnTo>
                    <a:pt x="119" y="244"/>
                  </a:lnTo>
                  <a:lnTo>
                    <a:pt x="111" y="244"/>
                  </a:lnTo>
                  <a:lnTo>
                    <a:pt x="96" y="226"/>
                  </a:lnTo>
                  <a:lnTo>
                    <a:pt x="73" y="235"/>
                  </a:lnTo>
                  <a:lnTo>
                    <a:pt x="73" y="234"/>
                  </a:lnTo>
                  <a:lnTo>
                    <a:pt x="74" y="225"/>
                  </a:lnTo>
                  <a:lnTo>
                    <a:pt x="66" y="225"/>
                  </a:lnTo>
                  <a:lnTo>
                    <a:pt x="51" y="203"/>
                  </a:lnTo>
                  <a:lnTo>
                    <a:pt x="45" y="200"/>
                  </a:lnTo>
                  <a:lnTo>
                    <a:pt x="45" y="197"/>
                  </a:lnTo>
                  <a:lnTo>
                    <a:pt x="61" y="197"/>
                  </a:lnTo>
                  <a:lnTo>
                    <a:pt x="58" y="189"/>
                  </a:lnTo>
                  <a:lnTo>
                    <a:pt x="65" y="183"/>
                  </a:lnTo>
                  <a:lnTo>
                    <a:pt x="97" y="185"/>
                  </a:lnTo>
                  <a:lnTo>
                    <a:pt x="89" y="167"/>
                  </a:lnTo>
                  <a:lnTo>
                    <a:pt x="75" y="153"/>
                  </a:lnTo>
                  <a:lnTo>
                    <a:pt x="55" y="152"/>
                  </a:lnTo>
                  <a:lnTo>
                    <a:pt x="29" y="162"/>
                  </a:lnTo>
                  <a:lnTo>
                    <a:pt x="23" y="161"/>
                  </a:lnTo>
                  <a:lnTo>
                    <a:pt x="30" y="158"/>
                  </a:lnTo>
                  <a:lnTo>
                    <a:pt x="20" y="140"/>
                  </a:lnTo>
                  <a:lnTo>
                    <a:pt x="9" y="140"/>
                  </a:lnTo>
                  <a:lnTo>
                    <a:pt x="0" y="129"/>
                  </a:lnTo>
                  <a:lnTo>
                    <a:pt x="12" y="92"/>
                  </a:lnTo>
                  <a:lnTo>
                    <a:pt x="23" y="105"/>
                  </a:lnTo>
                  <a:lnTo>
                    <a:pt x="29" y="101"/>
                  </a:lnTo>
                  <a:lnTo>
                    <a:pt x="24" y="89"/>
                  </a:lnTo>
                  <a:lnTo>
                    <a:pt x="51" y="72"/>
                  </a:lnTo>
                  <a:lnTo>
                    <a:pt x="65" y="74"/>
                  </a:lnTo>
                  <a:lnTo>
                    <a:pt x="70" y="70"/>
                  </a:lnTo>
                  <a:lnTo>
                    <a:pt x="88" y="74"/>
                  </a:lnTo>
                  <a:lnTo>
                    <a:pt x="116" y="90"/>
                  </a:lnTo>
                  <a:lnTo>
                    <a:pt x="128" y="81"/>
                  </a:lnTo>
                  <a:lnTo>
                    <a:pt x="147" y="81"/>
                  </a:lnTo>
                  <a:lnTo>
                    <a:pt x="154" y="89"/>
                  </a:lnTo>
                  <a:lnTo>
                    <a:pt x="187" y="86"/>
                  </a:lnTo>
                  <a:lnTo>
                    <a:pt x="192" y="77"/>
                  </a:lnTo>
                  <a:lnTo>
                    <a:pt x="170" y="67"/>
                  </a:lnTo>
                  <a:lnTo>
                    <a:pt x="182" y="59"/>
                  </a:lnTo>
                  <a:lnTo>
                    <a:pt x="178" y="51"/>
                  </a:lnTo>
                  <a:lnTo>
                    <a:pt x="183" y="46"/>
                  </a:lnTo>
                  <a:lnTo>
                    <a:pt x="182" y="28"/>
                  </a:lnTo>
                  <a:lnTo>
                    <a:pt x="203" y="28"/>
                  </a:lnTo>
                  <a:lnTo>
                    <a:pt x="272" y="8"/>
                  </a:lnTo>
                  <a:lnTo>
                    <a:pt x="276" y="4"/>
                  </a:lnTo>
                  <a:lnTo>
                    <a:pt x="284" y="0"/>
                  </a:lnTo>
                  <a:lnTo>
                    <a:pt x="305" y="1"/>
                  </a:lnTo>
                  <a:lnTo>
                    <a:pt x="313" y="14"/>
                  </a:lnTo>
                  <a:lnTo>
                    <a:pt x="310" y="24"/>
                  </a:lnTo>
                  <a:lnTo>
                    <a:pt x="323" y="24"/>
                  </a:lnTo>
                  <a:lnTo>
                    <a:pt x="338" y="28"/>
                  </a:lnTo>
                  <a:lnTo>
                    <a:pt x="340" y="37"/>
                  </a:lnTo>
                  <a:lnTo>
                    <a:pt x="352" y="35"/>
                  </a:lnTo>
                  <a:lnTo>
                    <a:pt x="367" y="24"/>
                  </a:lnTo>
                  <a:lnTo>
                    <a:pt x="382" y="19"/>
                  </a:lnTo>
                  <a:lnTo>
                    <a:pt x="397" y="42"/>
                  </a:lnTo>
                  <a:lnTo>
                    <a:pt x="424" y="88"/>
                  </a:lnTo>
                  <a:lnTo>
                    <a:pt x="432" y="79"/>
                  </a:lnTo>
                  <a:lnTo>
                    <a:pt x="441" y="88"/>
                  </a:lnTo>
                  <a:lnTo>
                    <a:pt x="467" y="85"/>
                  </a:lnTo>
                  <a:lnTo>
                    <a:pt x="490" y="108"/>
                  </a:lnTo>
                  <a:lnTo>
                    <a:pt x="502" y="110"/>
                  </a:lnTo>
                  <a:lnTo>
                    <a:pt x="507" y="107"/>
                  </a:lnTo>
                  <a:lnTo>
                    <a:pt x="514" y="116"/>
                  </a:lnTo>
                  <a:lnTo>
                    <a:pt x="507" y="12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11" name="Freeform 276"/>
            <p:cNvSpPr>
              <a:spLocks/>
            </p:cNvSpPr>
            <p:nvPr/>
          </p:nvSpPr>
          <p:spPr bwMode="ltGray">
            <a:xfrm>
              <a:off x="1283847" y="3696824"/>
              <a:ext cx="176767" cy="92335"/>
            </a:xfrm>
            <a:custGeom>
              <a:avLst/>
              <a:gdLst>
                <a:gd name="T0" fmla="*/ 41 w 92"/>
                <a:gd name="T1" fmla="*/ 2 h 48"/>
                <a:gd name="T2" fmla="*/ 41 w 92"/>
                <a:gd name="T3" fmla="*/ 18 h 48"/>
                <a:gd name="T4" fmla="*/ 34 w 92"/>
                <a:gd name="T5" fmla="*/ 23 h 48"/>
                <a:gd name="T6" fmla="*/ 28 w 92"/>
                <a:gd name="T7" fmla="*/ 22 h 48"/>
                <a:gd name="T8" fmla="*/ 16 w 92"/>
                <a:gd name="T9" fmla="*/ 9 h 48"/>
                <a:gd name="T10" fmla="*/ 7 w 92"/>
                <a:gd name="T11" fmla="*/ 11 h 48"/>
                <a:gd name="T12" fmla="*/ 0 w 92"/>
                <a:gd name="T13" fmla="*/ 27 h 48"/>
                <a:gd name="T14" fmla="*/ 0 w 92"/>
                <a:gd name="T15" fmla="*/ 39 h 48"/>
                <a:gd name="T16" fmla="*/ 14 w 92"/>
                <a:gd name="T17" fmla="*/ 32 h 48"/>
                <a:gd name="T18" fmla="*/ 40 w 92"/>
                <a:gd name="T19" fmla="*/ 36 h 48"/>
                <a:gd name="T20" fmla="*/ 48 w 92"/>
                <a:gd name="T21" fmla="*/ 32 h 48"/>
                <a:gd name="T22" fmla="*/ 53 w 92"/>
                <a:gd name="T23" fmla="*/ 37 h 48"/>
                <a:gd name="T24" fmla="*/ 72 w 92"/>
                <a:gd name="T25" fmla="*/ 48 h 48"/>
                <a:gd name="T26" fmla="*/ 92 w 92"/>
                <a:gd name="T27" fmla="*/ 37 h 48"/>
                <a:gd name="T28" fmla="*/ 84 w 92"/>
                <a:gd name="T29" fmla="*/ 23 h 48"/>
                <a:gd name="T30" fmla="*/ 88 w 92"/>
                <a:gd name="T31" fmla="*/ 14 h 48"/>
                <a:gd name="T32" fmla="*/ 81 w 92"/>
                <a:gd name="T33" fmla="*/ 7 h 48"/>
                <a:gd name="T34" fmla="*/ 70 w 92"/>
                <a:gd name="T35" fmla="*/ 9 h 48"/>
                <a:gd name="T36" fmla="*/ 53 w 92"/>
                <a:gd name="T37" fmla="*/ 0 h 48"/>
                <a:gd name="T38" fmla="*/ 41 w 92"/>
                <a:gd name="T39" fmla="*/ 2 h 4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2"/>
                <a:gd name="T61" fmla="*/ 0 h 48"/>
                <a:gd name="T62" fmla="*/ 92 w 92"/>
                <a:gd name="T63" fmla="*/ 48 h 4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2" h="48">
                  <a:moveTo>
                    <a:pt x="41" y="2"/>
                  </a:moveTo>
                  <a:lnTo>
                    <a:pt x="41" y="18"/>
                  </a:lnTo>
                  <a:lnTo>
                    <a:pt x="34" y="23"/>
                  </a:lnTo>
                  <a:lnTo>
                    <a:pt x="28" y="22"/>
                  </a:lnTo>
                  <a:lnTo>
                    <a:pt x="16" y="9"/>
                  </a:lnTo>
                  <a:lnTo>
                    <a:pt x="7" y="11"/>
                  </a:lnTo>
                  <a:lnTo>
                    <a:pt x="0" y="27"/>
                  </a:lnTo>
                  <a:lnTo>
                    <a:pt x="0" y="39"/>
                  </a:lnTo>
                  <a:lnTo>
                    <a:pt x="14" y="32"/>
                  </a:lnTo>
                  <a:lnTo>
                    <a:pt x="40" y="36"/>
                  </a:lnTo>
                  <a:lnTo>
                    <a:pt x="48" y="32"/>
                  </a:lnTo>
                  <a:lnTo>
                    <a:pt x="53" y="37"/>
                  </a:lnTo>
                  <a:lnTo>
                    <a:pt x="72" y="48"/>
                  </a:lnTo>
                  <a:lnTo>
                    <a:pt x="92" y="37"/>
                  </a:lnTo>
                  <a:lnTo>
                    <a:pt x="84" y="23"/>
                  </a:lnTo>
                  <a:lnTo>
                    <a:pt x="88" y="14"/>
                  </a:lnTo>
                  <a:lnTo>
                    <a:pt x="81" y="7"/>
                  </a:lnTo>
                  <a:lnTo>
                    <a:pt x="70" y="9"/>
                  </a:lnTo>
                  <a:lnTo>
                    <a:pt x="53" y="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12" name="Freeform 277"/>
            <p:cNvSpPr>
              <a:spLocks/>
            </p:cNvSpPr>
            <p:nvPr/>
          </p:nvSpPr>
          <p:spPr bwMode="ltGray">
            <a:xfrm>
              <a:off x="1287691" y="3757319"/>
              <a:ext cx="138339" cy="98705"/>
            </a:xfrm>
            <a:custGeom>
              <a:avLst/>
              <a:gdLst>
                <a:gd name="T0" fmla="*/ 0 w 72"/>
                <a:gd name="T1" fmla="*/ 22 h 52"/>
                <a:gd name="T2" fmla="*/ 0 w 72"/>
                <a:gd name="T3" fmla="*/ 19 h 52"/>
                <a:gd name="T4" fmla="*/ 0 w 72"/>
                <a:gd name="T5" fmla="*/ 7 h 52"/>
                <a:gd name="T6" fmla="*/ 14 w 72"/>
                <a:gd name="T7" fmla="*/ 0 h 52"/>
                <a:gd name="T8" fmla="*/ 41 w 72"/>
                <a:gd name="T9" fmla="*/ 5 h 52"/>
                <a:gd name="T10" fmla="*/ 49 w 72"/>
                <a:gd name="T11" fmla="*/ 0 h 52"/>
                <a:gd name="T12" fmla="*/ 52 w 72"/>
                <a:gd name="T13" fmla="*/ 5 h 52"/>
                <a:gd name="T14" fmla="*/ 72 w 72"/>
                <a:gd name="T15" fmla="*/ 17 h 52"/>
                <a:gd name="T16" fmla="*/ 71 w 72"/>
                <a:gd name="T17" fmla="*/ 27 h 52"/>
                <a:gd name="T18" fmla="*/ 61 w 72"/>
                <a:gd name="T19" fmla="*/ 31 h 52"/>
                <a:gd name="T20" fmla="*/ 59 w 72"/>
                <a:gd name="T21" fmla="*/ 47 h 52"/>
                <a:gd name="T22" fmla="*/ 54 w 72"/>
                <a:gd name="T23" fmla="*/ 45 h 52"/>
                <a:gd name="T24" fmla="*/ 49 w 72"/>
                <a:gd name="T25" fmla="*/ 51 h 52"/>
                <a:gd name="T26" fmla="*/ 31 w 72"/>
                <a:gd name="T27" fmla="*/ 52 h 52"/>
                <a:gd name="T28" fmla="*/ 30 w 72"/>
                <a:gd name="T29" fmla="*/ 52 h 52"/>
                <a:gd name="T30" fmla="*/ 22 w 72"/>
                <a:gd name="T31" fmla="*/ 45 h 52"/>
                <a:gd name="T32" fmla="*/ 22 w 72"/>
                <a:gd name="T33" fmla="*/ 28 h 52"/>
                <a:gd name="T34" fmla="*/ 0 w 72"/>
                <a:gd name="T35" fmla="*/ 22 h 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2"/>
                <a:gd name="T55" fmla="*/ 0 h 52"/>
                <a:gd name="T56" fmla="*/ 72 w 72"/>
                <a:gd name="T57" fmla="*/ 52 h 5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2" h="52">
                  <a:moveTo>
                    <a:pt x="0" y="22"/>
                  </a:moveTo>
                  <a:lnTo>
                    <a:pt x="0" y="19"/>
                  </a:lnTo>
                  <a:lnTo>
                    <a:pt x="0" y="7"/>
                  </a:lnTo>
                  <a:lnTo>
                    <a:pt x="14" y="0"/>
                  </a:lnTo>
                  <a:lnTo>
                    <a:pt x="41" y="5"/>
                  </a:lnTo>
                  <a:lnTo>
                    <a:pt x="49" y="0"/>
                  </a:lnTo>
                  <a:lnTo>
                    <a:pt x="52" y="5"/>
                  </a:lnTo>
                  <a:lnTo>
                    <a:pt x="72" y="17"/>
                  </a:lnTo>
                  <a:lnTo>
                    <a:pt x="71" y="27"/>
                  </a:lnTo>
                  <a:lnTo>
                    <a:pt x="61" y="31"/>
                  </a:lnTo>
                  <a:lnTo>
                    <a:pt x="59" y="47"/>
                  </a:lnTo>
                  <a:lnTo>
                    <a:pt x="54" y="45"/>
                  </a:lnTo>
                  <a:lnTo>
                    <a:pt x="49" y="51"/>
                  </a:lnTo>
                  <a:lnTo>
                    <a:pt x="31" y="52"/>
                  </a:lnTo>
                  <a:lnTo>
                    <a:pt x="30" y="52"/>
                  </a:lnTo>
                  <a:lnTo>
                    <a:pt x="22" y="45"/>
                  </a:lnTo>
                  <a:lnTo>
                    <a:pt x="22" y="2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13" name="Freeform 278"/>
            <p:cNvSpPr>
              <a:spLocks/>
            </p:cNvSpPr>
            <p:nvPr/>
          </p:nvSpPr>
          <p:spPr bwMode="ltGray">
            <a:xfrm>
              <a:off x="1341490" y="3636327"/>
              <a:ext cx="111439" cy="82784"/>
            </a:xfrm>
            <a:custGeom>
              <a:avLst/>
              <a:gdLst>
                <a:gd name="T0" fmla="*/ 9 w 56"/>
                <a:gd name="T1" fmla="*/ 35 h 43"/>
                <a:gd name="T2" fmla="*/ 9 w 56"/>
                <a:gd name="T3" fmla="*/ 29 h 43"/>
                <a:gd name="T4" fmla="*/ 3 w 56"/>
                <a:gd name="T5" fmla="*/ 28 h 43"/>
                <a:gd name="T6" fmla="*/ 0 w 56"/>
                <a:gd name="T7" fmla="*/ 9 h 43"/>
                <a:gd name="T8" fmla="*/ 7 w 56"/>
                <a:gd name="T9" fmla="*/ 5 h 43"/>
                <a:gd name="T10" fmla="*/ 30 w 56"/>
                <a:gd name="T11" fmla="*/ 0 h 43"/>
                <a:gd name="T12" fmla="*/ 56 w 56"/>
                <a:gd name="T13" fmla="*/ 5 h 43"/>
                <a:gd name="T14" fmla="*/ 56 w 56"/>
                <a:gd name="T15" fmla="*/ 9 h 43"/>
                <a:gd name="T16" fmla="*/ 45 w 56"/>
                <a:gd name="T17" fmla="*/ 13 h 43"/>
                <a:gd name="T18" fmla="*/ 53 w 56"/>
                <a:gd name="T19" fmla="*/ 32 h 43"/>
                <a:gd name="T20" fmla="*/ 49 w 56"/>
                <a:gd name="T21" fmla="*/ 39 h 43"/>
                <a:gd name="T22" fmla="*/ 40 w 56"/>
                <a:gd name="T23" fmla="*/ 43 h 43"/>
                <a:gd name="T24" fmla="*/ 22 w 56"/>
                <a:gd name="T25" fmla="*/ 32 h 43"/>
                <a:gd name="T26" fmla="*/ 9 w 56"/>
                <a:gd name="T27" fmla="*/ 35 h 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3"/>
                <a:gd name="T44" fmla="*/ 56 w 56"/>
                <a:gd name="T45" fmla="*/ 43 h 4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3">
                  <a:moveTo>
                    <a:pt x="9" y="35"/>
                  </a:moveTo>
                  <a:lnTo>
                    <a:pt x="9" y="29"/>
                  </a:lnTo>
                  <a:lnTo>
                    <a:pt x="3" y="28"/>
                  </a:lnTo>
                  <a:lnTo>
                    <a:pt x="0" y="9"/>
                  </a:lnTo>
                  <a:lnTo>
                    <a:pt x="7" y="5"/>
                  </a:lnTo>
                  <a:lnTo>
                    <a:pt x="30" y="0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45" y="13"/>
                  </a:lnTo>
                  <a:lnTo>
                    <a:pt x="53" y="32"/>
                  </a:lnTo>
                  <a:lnTo>
                    <a:pt x="49" y="39"/>
                  </a:lnTo>
                  <a:lnTo>
                    <a:pt x="40" y="43"/>
                  </a:lnTo>
                  <a:lnTo>
                    <a:pt x="22" y="32"/>
                  </a:lnTo>
                  <a:lnTo>
                    <a:pt x="9" y="3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14" name="Freeform 279"/>
            <p:cNvSpPr>
              <a:spLocks/>
            </p:cNvSpPr>
            <p:nvPr/>
          </p:nvSpPr>
          <p:spPr bwMode="ltGray">
            <a:xfrm>
              <a:off x="1249264" y="3801895"/>
              <a:ext cx="80697" cy="44576"/>
            </a:xfrm>
            <a:custGeom>
              <a:avLst/>
              <a:gdLst>
                <a:gd name="T0" fmla="*/ 40 w 41"/>
                <a:gd name="T1" fmla="*/ 5 h 24"/>
                <a:gd name="T2" fmla="*/ 41 w 41"/>
                <a:gd name="T3" fmla="*/ 21 h 24"/>
                <a:gd name="T4" fmla="*/ 17 w 41"/>
                <a:gd name="T5" fmla="*/ 24 h 24"/>
                <a:gd name="T6" fmla="*/ 0 w 41"/>
                <a:gd name="T7" fmla="*/ 20 h 24"/>
                <a:gd name="T8" fmla="*/ 15 w 41"/>
                <a:gd name="T9" fmla="*/ 6 h 24"/>
                <a:gd name="T10" fmla="*/ 17 w 41"/>
                <a:gd name="T11" fmla="*/ 0 h 24"/>
                <a:gd name="T12" fmla="*/ 40 w 41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1"/>
                <a:gd name="T22" fmla="*/ 0 h 24"/>
                <a:gd name="T23" fmla="*/ 41 w 41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1" h="24">
                  <a:moveTo>
                    <a:pt x="40" y="5"/>
                  </a:moveTo>
                  <a:lnTo>
                    <a:pt x="41" y="21"/>
                  </a:lnTo>
                  <a:lnTo>
                    <a:pt x="17" y="24"/>
                  </a:lnTo>
                  <a:lnTo>
                    <a:pt x="0" y="20"/>
                  </a:lnTo>
                  <a:lnTo>
                    <a:pt x="15" y="6"/>
                  </a:lnTo>
                  <a:lnTo>
                    <a:pt x="17" y="0"/>
                  </a:lnTo>
                  <a:lnTo>
                    <a:pt x="4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15" name="Freeform 280"/>
            <p:cNvSpPr>
              <a:spLocks/>
            </p:cNvSpPr>
            <p:nvPr/>
          </p:nvSpPr>
          <p:spPr bwMode="ltGray">
            <a:xfrm>
              <a:off x="1744979" y="4209448"/>
              <a:ext cx="161396" cy="66865"/>
            </a:xfrm>
            <a:custGeom>
              <a:avLst/>
              <a:gdLst>
                <a:gd name="T0" fmla="*/ 21 w 84"/>
                <a:gd name="T1" fmla="*/ 29 h 34"/>
                <a:gd name="T2" fmla="*/ 24 w 84"/>
                <a:gd name="T3" fmla="*/ 25 h 34"/>
                <a:gd name="T4" fmla="*/ 18 w 84"/>
                <a:gd name="T5" fmla="*/ 14 h 34"/>
                <a:gd name="T6" fmla="*/ 0 w 84"/>
                <a:gd name="T7" fmla="*/ 0 h 34"/>
                <a:gd name="T8" fmla="*/ 39 w 84"/>
                <a:gd name="T9" fmla="*/ 3 h 34"/>
                <a:gd name="T10" fmla="*/ 52 w 84"/>
                <a:gd name="T11" fmla="*/ 12 h 34"/>
                <a:gd name="T12" fmla="*/ 68 w 84"/>
                <a:gd name="T13" fmla="*/ 11 h 34"/>
                <a:gd name="T14" fmla="*/ 81 w 84"/>
                <a:gd name="T15" fmla="*/ 22 h 34"/>
                <a:gd name="T16" fmla="*/ 80 w 84"/>
                <a:gd name="T17" fmla="*/ 26 h 34"/>
                <a:gd name="T18" fmla="*/ 84 w 84"/>
                <a:gd name="T19" fmla="*/ 34 h 34"/>
                <a:gd name="T20" fmla="*/ 68 w 84"/>
                <a:gd name="T21" fmla="*/ 29 h 34"/>
                <a:gd name="T22" fmla="*/ 64 w 84"/>
                <a:gd name="T23" fmla="*/ 29 h 34"/>
                <a:gd name="T24" fmla="*/ 45 w 84"/>
                <a:gd name="T25" fmla="*/ 34 h 34"/>
                <a:gd name="T26" fmla="*/ 43 w 84"/>
                <a:gd name="T27" fmla="*/ 31 h 34"/>
                <a:gd name="T28" fmla="*/ 21 w 84"/>
                <a:gd name="T29" fmla="*/ 29 h 3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"/>
                <a:gd name="T46" fmla="*/ 0 h 34"/>
                <a:gd name="T47" fmla="*/ 84 w 84"/>
                <a:gd name="T48" fmla="*/ 34 h 3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" h="34">
                  <a:moveTo>
                    <a:pt x="21" y="29"/>
                  </a:moveTo>
                  <a:lnTo>
                    <a:pt x="24" y="25"/>
                  </a:lnTo>
                  <a:lnTo>
                    <a:pt x="18" y="14"/>
                  </a:lnTo>
                  <a:lnTo>
                    <a:pt x="0" y="0"/>
                  </a:lnTo>
                  <a:lnTo>
                    <a:pt x="39" y="3"/>
                  </a:lnTo>
                  <a:lnTo>
                    <a:pt x="52" y="12"/>
                  </a:lnTo>
                  <a:lnTo>
                    <a:pt x="68" y="11"/>
                  </a:lnTo>
                  <a:lnTo>
                    <a:pt x="81" y="22"/>
                  </a:lnTo>
                  <a:lnTo>
                    <a:pt x="80" y="26"/>
                  </a:lnTo>
                  <a:lnTo>
                    <a:pt x="84" y="34"/>
                  </a:lnTo>
                  <a:lnTo>
                    <a:pt x="68" y="29"/>
                  </a:lnTo>
                  <a:lnTo>
                    <a:pt x="64" y="29"/>
                  </a:lnTo>
                  <a:lnTo>
                    <a:pt x="45" y="34"/>
                  </a:lnTo>
                  <a:lnTo>
                    <a:pt x="43" y="31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16" name="Freeform 281"/>
            <p:cNvSpPr>
              <a:spLocks/>
            </p:cNvSpPr>
            <p:nvPr/>
          </p:nvSpPr>
          <p:spPr bwMode="ltGray">
            <a:xfrm>
              <a:off x="1422187" y="4050247"/>
              <a:ext cx="80699" cy="92337"/>
            </a:xfrm>
            <a:custGeom>
              <a:avLst/>
              <a:gdLst>
                <a:gd name="T0" fmla="*/ 0 w 44"/>
                <a:gd name="T1" fmla="*/ 5 h 48"/>
                <a:gd name="T2" fmla="*/ 5 w 44"/>
                <a:gd name="T3" fmla="*/ 8 h 48"/>
                <a:gd name="T4" fmla="*/ 18 w 44"/>
                <a:gd name="T5" fmla="*/ 30 h 48"/>
                <a:gd name="T6" fmla="*/ 23 w 44"/>
                <a:gd name="T7" fmla="*/ 48 h 48"/>
                <a:gd name="T8" fmla="*/ 33 w 44"/>
                <a:gd name="T9" fmla="*/ 33 h 48"/>
                <a:gd name="T10" fmla="*/ 44 w 44"/>
                <a:gd name="T11" fmla="*/ 33 h 48"/>
                <a:gd name="T12" fmla="*/ 44 w 44"/>
                <a:gd name="T13" fmla="*/ 27 h 48"/>
                <a:gd name="T14" fmla="*/ 34 w 44"/>
                <a:gd name="T15" fmla="*/ 15 h 48"/>
                <a:gd name="T16" fmla="*/ 34 w 44"/>
                <a:gd name="T17" fmla="*/ 7 h 48"/>
                <a:gd name="T18" fmla="*/ 13 w 44"/>
                <a:gd name="T19" fmla="*/ 0 h 48"/>
                <a:gd name="T20" fmla="*/ 0 w 44"/>
                <a:gd name="T21" fmla="*/ 5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48"/>
                <a:gd name="T35" fmla="*/ 44 w 4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48">
                  <a:moveTo>
                    <a:pt x="0" y="5"/>
                  </a:moveTo>
                  <a:lnTo>
                    <a:pt x="5" y="8"/>
                  </a:lnTo>
                  <a:lnTo>
                    <a:pt x="18" y="30"/>
                  </a:lnTo>
                  <a:lnTo>
                    <a:pt x="23" y="48"/>
                  </a:lnTo>
                  <a:lnTo>
                    <a:pt x="33" y="33"/>
                  </a:lnTo>
                  <a:lnTo>
                    <a:pt x="44" y="33"/>
                  </a:lnTo>
                  <a:lnTo>
                    <a:pt x="44" y="27"/>
                  </a:lnTo>
                  <a:lnTo>
                    <a:pt x="34" y="15"/>
                  </a:lnTo>
                  <a:lnTo>
                    <a:pt x="34" y="7"/>
                  </a:lnTo>
                  <a:lnTo>
                    <a:pt x="1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17" name="Freeform 282"/>
            <p:cNvSpPr>
              <a:spLocks/>
            </p:cNvSpPr>
            <p:nvPr/>
          </p:nvSpPr>
          <p:spPr bwMode="ltGray">
            <a:xfrm>
              <a:off x="1829519" y="4266760"/>
              <a:ext cx="80699" cy="79601"/>
            </a:xfrm>
            <a:custGeom>
              <a:avLst/>
              <a:gdLst>
                <a:gd name="T0" fmla="*/ 42 w 42"/>
                <a:gd name="T1" fmla="*/ 41 h 41"/>
                <a:gd name="T2" fmla="*/ 38 w 42"/>
                <a:gd name="T3" fmla="*/ 27 h 41"/>
                <a:gd name="T4" fmla="*/ 30 w 42"/>
                <a:gd name="T5" fmla="*/ 22 h 41"/>
                <a:gd name="T6" fmla="*/ 30 w 42"/>
                <a:gd name="T7" fmla="*/ 17 h 41"/>
                <a:gd name="T8" fmla="*/ 19 w 42"/>
                <a:gd name="T9" fmla="*/ 0 h 41"/>
                <a:gd name="T10" fmla="*/ 0 w 42"/>
                <a:gd name="T11" fmla="*/ 4 h 41"/>
                <a:gd name="T12" fmla="*/ 6 w 42"/>
                <a:gd name="T13" fmla="*/ 21 h 41"/>
                <a:gd name="T14" fmla="*/ 15 w 42"/>
                <a:gd name="T15" fmla="*/ 27 h 41"/>
                <a:gd name="T16" fmla="*/ 30 w 42"/>
                <a:gd name="T17" fmla="*/ 28 h 41"/>
                <a:gd name="T18" fmla="*/ 34 w 42"/>
                <a:gd name="T19" fmla="*/ 41 h 41"/>
                <a:gd name="T20" fmla="*/ 42 w 42"/>
                <a:gd name="T21" fmla="*/ 41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41"/>
                <a:gd name="T35" fmla="*/ 42 w 42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41">
                  <a:moveTo>
                    <a:pt x="42" y="41"/>
                  </a:moveTo>
                  <a:lnTo>
                    <a:pt x="38" y="27"/>
                  </a:lnTo>
                  <a:lnTo>
                    <a:pt x="30" y="22"/>
                  </a:lnTo>
                  <a:lnTo>
                    <a:pt x="30" y="17"/>
                  </a:lnTo>
                  <a:lnTo>
                    <a:pt x="19" y="0"/>
                  </a:lnTo>
                  <a:lnTo>
                    <a:pt x="0" y="4"/>
                  </a:lnTo>
                  <a:lnTo>
                    <a:pt x="6" y="21"/>
                  </a:lnTo>
                  <a:lnTo>
                    <a:pt x="15" y="27"/>
                  </a:lnTo>
                  <a:lnTo>
                    <a:pt x="30" y="28"/>
                  </a:lnTo>
                  <a:lnTo>
                    <a:pt x="34" y="41"/>
                  </a:lnTo>
                  <a:lnTo>
                    <a:pt x="42" y="4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18" name="Freeform 283"/>
            <p:cNvSpPr>
              <a:spLocks/>
            </p:cNvSpPr>
            <p:nvPr/>
          </p:nvSpPr>
          <p:spPr bwMode="ltGray">
            <a:xfrm>
              <a:off x="1856420" y="4317704"/>
              <a:ext cx="42269" cy="38208"/>
            </a:xfrm>
            <a:custGeom>
              <a:avLst/>
              <a:gdLst>
                <a:gd name="T0" fmla="*/ 22 w 22"/>
                <a:gd name="T1" fmla="*/ 19 h 19"/>
                <a:gd name="T2" fmla="*/ 11 w 22"/>
                <a:gd name="T3" fmla="*/ 16 h 19"/>
                <a:gd name="T4" fmla="*/ 0 w 22"/>
                <a:gd name="T5" fmla="*/ 0 h 19"/>
                <a:gd name="T6" fmla="*/ 17 w 22"/>
                <a:gd name="T7" fmla="*/ 3 h 19"/>
                <a:gd name="T8" fmla="*/ 22 w 22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9"/>
                <a:gd name="T17" fmla="*/ 22 w 2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9">
                  <a:moveTo>
                    <a:pt x="22" y="19"/>
                  </a:moveTo>
                  <a:lnTo>
                    <a:pt x="11" y="16"/>
                  </a:lnTo>
                  <a:lnTo>
                    <a:pt x="0" y="0"/>
                  </a:lnTo>
                  <a:lnTo>
                    <a:pt x="17" y="3"/>
                  </a:lnTo>
                  <a:lnTo>
                    <a:pt x="22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19" name="Freeform 284"/>
            <p:cNvSpPr>
              <a:spLocks/>
            </p:cNvSpPr>
            <p:nvPr/>
          </p:nvSpPr>
          <p:spPr bwMode="ltGray">
            <a:xfrm>
              <a:off x="1856420" y="4317704"/>
              <a:ext cx="42269" cy="38208"/>
            </a:xfrm>
            <a:custGeom>
              <a:avLst/>
              <a:gdLst>
                <a:gd name="T0" fmla="*/ 22 w 22"/>
                <a:gd name="T1" fmla="*/ 19 h 19"/>
                <a:gd name="T2" fmla="*/ 11 w 22"/>
                <a:gd name="T3" fmla="*/ 16 h 19"/>
                <a:gd name="T4" fmla="*/ 0 w 22"/>
                <a:gd name="T5" fmla="*/ 0 h 19"/>
                <a:gd name="T6" fmla="*/ 17 w 22"/>
                <a:gd name="T7" fmla="*/ 3 h 19"/>
                <a:gd name="T8" fmla="*/ 22 w 22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9"/>
                <a:gd name="T17" fmla="*/ 22 w 2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9">
                  <a:moveTo>
                    <a:pt x="22" y="19"/>
                  </a:moveTo>
                  <a:lnTo>
                    <a:pt x="11" y="16"/>
                  </a:lnTo>
                  <a:lnTo>
                    <a:pt x="0" y="0"/>
                  </a:lnTo>
                  <a:lnTo>
                    <a:pt x="17" y="3"/>
                  </a:lnTo>
                  <a:lnTo>
                    <a:pt x="22" y="19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20" name="Freeform 285"/>
            <p:cNvSpPr>
              <a:spLocks/>
            </p:cNvSpPr>
            <p:nvPr/>
          </p:nvSpPr>
          <p:spPr bwMode="ltGray">
            <a:xfrm>
              <a:off x="1871791" y="4254024"/>
              <a:ext cx="119124" cy="98705"/>
            </a:xfrm>
            <a:custGeom>
              <a:avLst/>
              <a:gdLst>
                <a:gd name="T0" fmla="*/ 22 w 64"/>
                <a:gd name="T1" fmla="*/ 46 h 52"/>
                <a:gd name="T2" fmla="*/ 35 w 64"/>
                <a:gd name="T3" fmla="*/ 35 h 52"/>
                <a:gd name="T4" fmla="*/ 40 w 64"/>
                <a:gd name="T5" fmla="*/ 37 h 52"/>
                <a:gd name="T6" fmla="*/ 38 w 64"/>
                <a:gd name="T7" fmla="*/ 46 h 52"/>
                <a:gd name="T8" fmla="*/ 48 w 64"/>
                <a:gd name="T9" fmla="*/ 51 h 52"/>
                <a:gd name="T10" fmla="*/ 48 w 64"/>
                <a:gd name="T11" fmla="*/ 52 h 52"/>
                <a:gd name="T12" fmla="*/ 46 w 64"/>
                <a:gd name="T13" fmla="*/ 43 h 52"/>
                <a:gd name="T14" fmla="*/ 52 w 64"/>
                <a:gd name="T15" fmla="*/ 43 h 52"/>
                <a:gd name="T16" fmla="*/ 55 w 64"/>
                <a:gd name="T17" fmla="*/ 31 h 52"/>
                <a:gd name="T18" fmla="*/ 64 w 64"/>
                <a:gd name="T19" fmla="*/ 25 h 52"/>
                <a:gd name="T20" fmla="*/ 52 w 64"/>
                <a:gd name="T21" fmla="*/ 17 h 52"/>
                <a:gd name="T22" fmla="*/ 42 w 64"/>
                <a:gd name="T23" fmla="*/ 3 h 52"/>
                <a:gd name="T24" fmla="*/ 34 w 64"/>
                <a:gd name="T25" fmla="*/ 10 h 52"/>
                <a:gd name="T26" fmla="*/ 29 w 64"/>
                <a:gd name="T27" fmla="*/ 9 h 52"/>
                <a:gd name="T28" fmla="*/ 17 w 64"/>
                <a:gd name="T29" fmla="*/ 0 h 52"/>
                <a:gd name="T30" fmla="*/ 15 w 64"/>
                <a:gd name="T31" fmla="*/ 5 h 52"/>
                <a:gd name="T32" fmla="*/ 19 w 64"/>
                <a:gd name="T33" fmla="*/ 12 h 52"/>
                <a:gd name="T34" fmla="*/ 4 w 64"/>
                <a:gd name="T35" fmla="*/ 7 h 52"/>
                <a:gd name="T36" fmla="*/ 0 w 64"/>
                <a:gd name="T37" fmla="*/ 7 h 52"/>
                <a:gd name="T38" fmla="*/ 11 w 64"/>
                <a:gd name="T39" fmla="*/ 24 h 52"/>
                <a:gd name="T40" fmla="*/ 10 w 64"/>
                <a:gd name="T41" fmla="*/ 28 h 52"/>
                <a:gd name="T42" fmla="*/ 18 w 64"/>
                <a:gd name="T43" fmla="*/ 33 h 52"/>
                <a:gd name="T44" fmla="*/ 22 w 64"/>
                <a:gd name="T45" fmla="*/ 46 h 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4"/>
                <a:gd name="T70" fmla="*/ 0 h 52"/>
                <a:gd name="T71" fmla="*/ 64 w 64"/>
                <a:gd name="T72" fmla="*/ 52 h 5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4" h="52">
                  <a:moveTo>
                    <a:pt x="22" y="46"/>
                  </a:moveTo>
                  <a:lnTo>
                    <a:pt x="35" y="35"/>
                  </a:lnTo>
                  <a:lnTo>
                    <a:pt x="40" y="37"/>
                  </a:lnTo>
                  <a:lnTo>
                    <a:pt x="38" y="46"/>
                  </a:lnTo>
                  <a:lnTo>
                    <a:pt x="48" y="51"/>
                  </a:lnTo>
                  <a:lnTo>
                    <a:pt x="48" y="52"/>
                  </a:lnTo>
                  <a:lnTo>
                    <a:pt x="46" y="43"/>
                  </a:lnTo>
                  <a:lnTo>
                    <a:pt x="52" y="43"/>
                  </a:lnTo>
                  <a:lnTo>
                    <a:pt x="55" y="31"/>
                  </a:lnTo>
                  <a:lnTo>
                    <a:pt x="64" y="25"/>
                  </a:lnTo>
                  <a:lnTo>
                    <a:pt x="52" y="17"/>
                  </a:lnTo>
                  <a:lnTo>
                    <a:pt x="42" y="3"/>
                  </a:lnTo>
                  <a:lnTo>
                    <a:pt x="34" y="10"/>
                  </a:lnTo>
                  <a:lnTo>
                    <a:pt x="29" y="9"/>
                  </a:lnTo>
                  <a:lnTo>
                    <a:pt x="17" y="0"/>
                  </a:lnTo>
                  <a:lnTo>
                    <a:pt x="15" y="5"/>
                  </a:lnTo>
                  <a:lnTo>
                    <a:pt x="19" y="12"/>
                  </a:lnTo>
                  <a:lnTo>
                    <a:pt x="4" y="7"/>
                  </a:lnTo>
                  <a:lnTo>
                    <a:pt x="0" y="7"/>
                  </a:lnTo>
                  <a:lnTo>
                    <a:pt x="11" y="24"/>
                  </a:lnTo>
                  <a:lnTo>
                    <a:pt x="10" y="28"/>
                  </a:lnTo>
                  <a:lnTo>
                    <a:pt x="18" y="33"/>
                  </a:lnTo>
                  <a:lnTo>
                    <a:pt x="22" y="4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21" name="Freeform 286"/>
            <p:cNvSpPr>
              <a:spLocks/>
            </p:cNvSpPr>
            <p:nvPr/>
          </p:nvSpPr>
          <p:spPr bwMode="ltGray">
            <a:xfrm>
              <a:off x="2048558" y="4222184"/>
              <a:ext cx="345849" cy="206961"/>
            </a:xfrm>
            <a:custGeom>
              <a:avLst/>
              <a:gdLst>
                <a:gd name="T0" fmla="*/ 179 w 181"/>
                <a:gd name="T1" fmla="*/ 84 h 110"/>
                <a:gd name="T2" fmla="*/ 168 w 181"/>
                <a:gd name="T3" fmla="*/ 80 h 110"/>
                <a:gd name="T4" fmla="*/ 166 w 181"/>
                <a:gd name="T5" fmla="*/ 85 h 110"/>
                <a:gd name="T6" fmla="*/ 158 w 181"/>
                <a:gd name="T7" fmla="*/ 85 h 110"/>
                <a:gd name="T8" fmla="*/ 153 w 181"/>
                <a:gd name="T9" fmla="*/ 97 h 110"/>
                <a:gd name="T10" fmla="*/ 138 w 181"/>
                <a:gd name="T11" fmla="*/ 103 h 110"/>
                <a:gd name="T12" fmla="*/ 131 w 181"/>
                <a:gd name="T13" fmla="*/ 110 h 110"/>
                <a:gd name="T14" fmla="*/ 114 w 181"/>
                <a:gd name="T15" fmla="*/ 105 h 110"/>
                <a:gd name="T16" fmla="*/ 113 w 181"/>
                <a:gd name="T17" fmla="*/ 103 h 110"/>
                <a:gd name="T18" fmla="*/ 112 w 181"/>
                <a:gd name="T19" fmla="*/ 96 h 110"/>
                <a:gd name="T20" fmla="*/ 59 w 181"/>
                <a:gd name="T21" fmla="*/ 69 h 110"/>
                <a:gd name="T22" fmla="*/ 38 w 181"/>
                <a:gd name="T23" fmla="*/ 71 h 110"/>
                <a:gd name="T24" fmla="*/ 20 w 181"/>
                <a:gd name="T25" fmla="*/ 80 h 110"/>
                <a:gd name="T26" fmla="*/ 20 w 181"/>
                <a:gd name="T27" fmla="*/ 60 h 110"/>
                <a:gd name="T28" fmla="*/ 15 w 181"/>
                <a:gd name="T29" fmla="*/ 57 h 110"/>
                <a:gd name="T30" fmla="*/ 14 w 181"/>
                <a:gd name="T31" fmla="*/ 45 h 110"/>
                <a:gd name="T32" fmla="*/ 5 w 181"/>
                <a:gd name="T33" fmla="*/ 45 h 110"/>
                <a:gd name="T34" fmla="*/ 3 w 181"/>
                <a:gd name="T35" fmla="*/ 40 h 110"/>
                <a:gd name="T36" fmla="*/ 7 w 181"/>
                <a:gd name="T37" fmla="*/ 32 h 110"/>
                <a:gd name="T38" fmla="*/ 23 w 181"/>
                <a:gd name="T39" fmla="*/ 34 h 110"/>
                <a:gd name="T40" fmla="*/ 30 w 181"/>
                <a:gd name="T41" fmla="*/ 31 h 110"/>
                <a:gd name="T42" fmla="*/ 16 w 181"/>
                <a:gd name="T43" fmla="*/ 14 h 110"/>
                <a:gd name="T44" fmla="*/ 8 w 181"/>
                <a:gd name="T45" fmla="*/ 16 h 110"/>
                <a:gd name="T46" fmla="*/ 5 w 181"/>
                <a:gd name="T47" fmla="*/ 25 h 110"/>
                <a:gd name="T48" fmla="*/ 0 w 181"/>
                <a:gd name="T49" fmla="*/ 14 h 110"/>
                <a:gd name="T50" fmla="*/ 23 w 181"/>
                <a:gd name="T51" fmla="*/ 5 h 110"/>
                <a:gd name="T52" fmla="*/ 38 w 181"/>
                <a:gd name="T53" fmla="*/ 23 h 110"/>
                <a:gd name="T54" fmla="*/ 46 w 181"/>
                <a:gd name="T55" fmla="*/ 23 h 110"/>
                <a:gd name="T56" fmla="*/ 59 w 181"/>
                <a:gd name="T57" fmla="*/ 23 h 110"/>
                <a:gd name="T58" fmla="*/ 59 w 181"/>
                <a:gd name="T59" fmla="*/ 13 h 110"/>
                <a:gd name="T60" fmla="*/ 71 w 181"/>
                <a:gd name="T61" fmla="*/ 5 h 110"/>
                <a:gd name="T62" fmla="*/ 77 w 181"/>
                <a:gd name="T63" fmla="*/ 5 h 110"/>
                <a:gd name="T64" fmla="*/ 74 w 181"/>
                <a:gd name="T65" fmla="*/ 4 h 110"/>
                <a:gd name="T66" fmla="*/ 79 w 181"/>
                <a:gd name="T67" fmla="*/ 0 h 110"/>
                <a:gd name="T68" fmla="*/ 96 w 181"/>
                <a:gd name="T69" fmla="*/ 7 h 110"/>
                <a:gd name="T70" fmla="*/ 98 w 181"/>
                <a:gd name="T71" fmla="*/ 21 h 110"/>
                <a:gd name="T72" fmla="*/ 121 w 181"/>
                <a:gd name="T73" fmla="*/ 24 h 110"/>
                <a:gd name="T74" fmla="*/ 129 w 181"/>
                <a:gd name="T75" fmla="*/ 42 h 110"/>
                <a:gd name="T76" fmla="*/ 166 w 181"/>
                <a:gd name="T77" fmla="*/ 66 h 110"/>
                <a:gd name="T78" fmla="*/ 181 w 181"/>
                <a:gd name="T79" fmla="*/ 70 h 110"/>
                <a:gd name="T80" fmla="*/ 179 w 181"/>
                <a:gd name="T81" fmla="*/ 84 h 11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1"/>
                <a:gd name="T124" fmla="*/ 0 h 110"/>
                <a:gd name="T125" fmla="*/ 181 w 181"/>
                <a:gd name="T126" fmla="*/ 110 h 11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1" h="110">
                  <a:moveTo>
                    <a:pt x="179" y="84"/>
                  </a:moveTo>
                  <a:lnTo>
                    <a:pt x="168" y="80"/>
                  </a:lnTo>
                  <a:lnTo>
                    <a:pt x="166" y="85"/>
                  </a:lnTo>
                  <a:lnTo>
                    <a:pt x="158" y="85"/>
                  </a:lnTo>
                  <a:lnTo>
                    <a:pt x="153" y="97"/>
                  </a:lnTo>
                  <a:lnTo>
                    <a:pt x="138" y="103"/>
                  </a:lnTo>
                  <a:lnTo>
                    <a:pt x="131" y="110"/>
                  </a:lnTo>
                  <a:lnTo>
                    <a:pt x="114" y="105"/>
                  </a:lnTo>
                  <a:lnTo>
                    <a:pt x="113" y="103"/>
                  </a:lnTo>
                  <a:lnTo>
                    <a:pt x="112" y="96"/>
                  </a:lnTo>
                  <a:lnTo>
                    <a:pt x="59" y="69"/>
                  </a:lnTo>
                  <a:lnTo>
                    <a:pt x="38" y="71"/>
                  </a:lnTo>
                  <a:lnTo>
                    <a:pt x="20" y="80"/>
                  </a:lnTo>
                  <a:lnTo>
                    <a:pt x="20" y="60"/>
                  </a:lnTo>
                  <a:lnTo>
                    <a:pt x="15" y="57"/>
                  </a:lnTo>
                  <a:lnTo>
                    <a:pt x="14" y="45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7" y="32"/>
                  </a:lnTo>
                  <a:lnTo>
                    <a:pt x="23" y="34"/>
                  </a:lnTo>
                  <a:lnTo>
                    <a:pt x="30" y="31"/>
                  </a:lnTo>
                  <a:lnTo>
                    <a:pt x="16" y="14"/>
                  </a:lnTo>
                  <a:lnTo>
                    <a:pt x="8" y="16"/>
                  </a:lnTo>
                  <a:lnTo>
                    <a:pt x="5" y="25"/>
                  </a:lnTo>
                  <a:lnTo>
                    <a:pt x="0" y="14"/>
                  </a:lnTo>
                  <a:lnTo>
                    <a:pt x="23" y="5"/>
                  </a:lnTo>
                  <a:lnTo>
                    <a:pt x="38" y="23"/>
                  </a:lnTo>
                  <a:lnTo>
                    <a:pt x="46" y="23"/>
                  </a:lnTo>
                  <a:lnTo>
                    <a:pt x="59" y="23"/>
                  </a:lnTo>
                  <a:lnTo>
                    <a:pt x="59" y="13"/>
                  </a:lnTo>
                  <a:lnTo>
                    <a:pt x="71" y="5"/>
                  </a:lnTo>
                  <a:lnTo>
                    <a:pt x="77" y="5"/>
                  </a:lnTo>
                  <a:lnTo>
                    <a:pt x="74" y="4"/>
                  </a:lnTo>
                  <a:lnTo>
                    <a:pt x="79" y="0"/>
                  </a:lnTo>
                  <a:lnTo>
                    <a:pt x="96" y="7"/>
                  </a:lnTo>
                  <a:lnTo>
                    <a:pt x="98" y="21"/>
                  </a:lnTo>
                  <a:lnTo>
                    <a:pt x="121" y="24"/>
                  </a:lnTo>
                  <a:lnTo>
                    <a:pt x="129" y="42"/>
                  </a:lnTo>
                  <a:lnTo>
                    <a:pt x="166" y="66"/>
                  </a:lnTo>
                  <a:lnTo>
                    <a:pt x="181" y="70"/>
                  </a:lnTo>
                  <a:lnTo>
                    <a:pt x="179" y="8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22" name="Freeform 287"/>
            <p:cNvSpPr>
              <a:spLocks/>
            </p:cNvSpPr>
            <p:nvPr/>
          </p:nvSpPr>
          <p:spPr bwMode="ltGray">
            <a:xfrm>
              <a:off x="2136940" y="4139399"/>
              <a:ext cx="415018" cy="248352"/>
            </a:xfrm>
            <a:custGeom>
              <a:avLst/>
              <a:gdLst>
                <a:gd name="T0" fmla="*/ 130 w 213"/>
                <a:gd name="T1" fmla="*/ 127 h 130"/>
                <a:gd name="T2" fmla="*/ 144 w 213"/>
                <a:gd name="T3" fmla="*/ 130 h 130"/>
                <a:gd name="T4" fmla="*/ 153 w 213"/>
                <a:gd name="T5" fmla="*/ 112 h 130"/>
                <a:gd name="T6" fmla="*/ 151 w 213"/>
                <a:gd name="T7" fmla="*/ 101 h 130"/>
                <a:gd name="T8" fmla="*/ 143 w 213"/>
                <a:gd name="T9" fmla="*/ 95 h 130"/>
                <a:gd name="T10" fmla="*/ 144 w 213"/>
                <a:gd name="T11" fmla="*/ 91 h 130"/>
                <a:gd name="T12" fmla="*/ 156 w 213"/>
                <a:gd name="T13" fmla="*/ 91 h 130"/>
                <a:gd name="T14" fmla="*/ 165 w 213"/>
                <a:gd name="T15" fmla="*/ 82 h 130"/>
                <a:gd name="T16" fmla="*/ 167 w 213"/>
                <a:gd name="T17" fmla="*/ 74 h 130"/>
                <a:gd name="T18" fmla="*/ 180 w 213"/>
                <a:gd name="T19" fmla="*/ 70 h 130"/>
                <a:gd name="T20" fmla="*/ 183 w 213"/>
                <a:gd name="T21" fmla="*/ 74 h 130"/>
                <a:gd name="T22" fmla="*/ 180 w 213"/>
                <a:gd name="T23" fmla="*/ 78 h 130"/>
                <a:gd name="T24" fmla="*/ 182 w 213"/>
                <a:gd name="T25" fmla="*/ 82 h 130"/>
                <a:gd name="T26" fmla="*/ 184 w 213"/>
                <a:gd name="T27" fmla="*/ 82 h 130"/>
                <a:gd name="T28" fmla="*/ 198 w 213"/>
                <a:gd name="T29" fmla="*/ 82 h 130"/>
                <a:gd name="T30" fmla="*/ 213 w 213"/>
                <a:gd name="T31" fmla="*/ 74 h 130"/>
                <a:gd name="T32" fmla="*/ 195 w 213"/>
                <a:gd name="T33" fmla="*/ 64 h 130"/>
                <a:gd name="T34" fmla="*/ 191 w 213"/>
                <a:gd name="T35" fmla="*/ 68 h 130"/>
                <a:gd name="T36" fmla="*/ 178 w 213"/>
                <a:gd name="T37" fmla="*/ 64 h 130"/>
                <a:gd name="T38" fmla="*/ 190 w 213"/>
                <a:gd name="T39" fmla="*/ 52 h 130"/>
                <a:gd name="T40" fmla="*/ 184 w 213"/>
                <a:gd name="T41" fmla="*/ 49 h 130"/>
                <a:gd name="T42" fmla="*/ 182 w 213"/>
                <a:gd name="T43" fmla="*/ 55 h 130"/>
                <a:gd name="T44" fmla="*/ 159 w 213"/>
                <a:gd name="T45" fmla="*/ 70 h 130"/>
                <a:gd name="T46" fmla="*/ 149 w 213"/>
                <a:gd name="T47" fmla="*/ 65 h 130"/>
                <a:gd name="T48" fmla="*/ 136 w 213"/>
                <a:gd name="T49" fmla="*/ 67 h 130"/>
                <a:gd name="T50" fmla="*/ 132 w 213"/>
                <a:gd name="T51" fmla="*/ 58 h 130"/>
                <a:gd name="T52" fmla="*/ 125 w 213"/>
                <a:gd name="T53" fmla="*/ 56 h 130"/>
                <a:gd name="T54" fmla="*/ 125 w 213"/>
                <a:gd name="T55" fmla="*/ 42 h 130"/>
                <a:gd name="T56" fmla="*/ 112 w 213"/>
                <a:gd name="T57" fmla="*/ 29 h 130"/>
                <a:gd name="T58" fmla="*/ 75 w 213"/>
                <a:gd name="T59" fmla="*/ 32 h 130"/>
                <a:gd name="T60" fmla="*/ 49 w 213"/>
                <a:gd name="T61" fmla="*/ 10 h 130"/>
                <a:gd name="T62" fmla="*/ 31 w 213"/>
                <a:gd name="T63" fmla="*/ 0 h 130"/>
                <a:gd name="T64" fmla="*/ 0 w 213"/>
                <a:gd name="T65" fmla="*/ 8 h 130"/>
                <a:gd name="T66" fmla="*/ 0 w 213"/>
                <a:gd name="T67" fmla="*/ 66 h 130"/>
                <a:gd name="T68" fmla="*/ 12 w 213"/>
                <a:gd name="T69" fmla="*/ 67 h 130"/>
                <a:gd name="T70" fmla="*/ 12 w 213"/>
                <a:gd name="T71" fmla="*/ 56 h 130"/>
                <a:gd name="T72" fmla="*/ 24 w 213"/>
                <a:gd name="T73" fmla="*/ 48 h 130"/>
                <a:gd name="T74" fmla="*/ 30 w 213"/>
                <a:gd name="T75" fmla="*/ 49 h 130"/>
                <a:gd name="T76" fmla="*/ 26 w 213"/>
                <a:gd name="T77" fmla="*/ 48 h 130"/>
                <a:gd name="T78" fmla="*/ 32 w 213"/>
                <a:gd name="T79" fmla="*/ 43 h 130"/>
                <a:gd name="T80" fmla="*/ 48 w 213"/>
                <a:gd name="T81" fmla="*/ 51 h 130"/>
                <a:gd name="T82" fmla="*/ 50 w 213"/>
                <a:gd name="T83" fmla="*/ 65 h 130"/>
                <a:gd name="T84" fmla="*/ 73 w 213"/>
                <a:gd name="T85" fmla="*/ 68 h 130"/>
                <a:gd name="T86" fmla="*/ 82 w 213"/>
                <a:gd name="T87" fmla="*/ 87 h 130"/>
                <a:gd name="T88" fmla="*/ 117 w 213"/>
                <a:gd name="T89" fmla="*/ 110 h 130"/>
                <a:gd name="T90" fmla="*/ 132 w 213"/>
                <a:gd name="T91" fmla="*/ 114 h 130"/>
                <a:gd name="T92" fmla="*/ 130 w 213"/>
                <a:gd name="T93" fmla="*/ 127 h 1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13"/>
                <a:gd name="T142" fmla="*/ 0 h 130"/>
                <a:gd name="T143" fmla="*/ 213 w 213"/>
                <a:gd name="T144" fmla="*/ 130 h 1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13" h="130">
                  <a:moveTo>
                    <a:pt x="130" y="127"/>
                  </a:moveTo>
                  <a:lnTo>
                    <a:pt x="144" y="130"/>
                  </a:lnTo>
                  <a:lnTo>
                    <a:pt x="153" y="112"/>
                  </a:lnTo>
                  <a:lnTo>
                    <a:pt x="151" y="101"/>
                  </a:lnTo>
                  <a:lnTo>
                    <a:pt x="143" y="95"/>
                  </a:lnTo>
                  <a:lnTo>
                    <a:pt x="144" y="91"/>
                  </a:lnTo>
                  <a:lnTo>
                    <a:pt x="156" y="91"/>
                  </a:lnTo>
                  <a:lnTo>
                    <a:pt x="165" y="82"/>
                  </a:lnTo>
                  <a:lnTo>
                    <a:pt x="167" y="74"/>
                  </a:lnTo>
                  <a:lnTo>
                    <a:pt x="180" y="70"/>
                  </a:lnTo>
                  <a:lnTo>
                    <a:pt x="183" y="74"/>
                  </a:lnTo>
                  <a:lnTo>
                    <a:pt x="180" y="78"/>
                  </a:lnTo>
                  <a:lnTo>
                    <a:pt x="182" y="82"/>
                  </a:lnTo>
                  <a:lnTo>
                    <a:pt x="184" y="82"/>
                  </a:lnTo>
                  <a:lnTo>
                    <a:pt x="198" y="82"/>
                  </a:lnTo>
                  <a:lnTo>
                    <a:pt x="213" y="74"/>
                  </a:lnTo>
                  <a:lnTo>
                    <a:pt x="195" y="64"/>
                  </a:lnTo>
                  <a:lnTo>
                    <a:pt x="191" y="68"/>
                  </a:lnTo>
                  <a:lnTo>
                    <a:pt x="178" y="64"/>
                  </a:lnTo>
                  <a:lnTo>
                    <a:pt x="190" y="52"/>
                  </a:lnTo>
                  <a:lnTo>
                    <a:pt x="184" y="49"/>
                  </a:lnTo>
                  <a:lnTo>
                    <a:pt x="182" y="55"/>
                  </a:lnTo>
                  <a:lnTo>
                    <a:pt x="159" y="70"/>
                  </a:lnTo>
                  <a:lnTo>
                    <a:pt x="149" y="65"/>
                  </a:lnTo>
                  <a:lnTo>
                    <a:pt x="136" y="67"/>
                  </a:lnTo>
                  <a:lnTo>
                    <a:pt x="132" y="58"/>
                  </a:lnTo>
                  <a:lnTo>
                    <a:pt x="125" y="56"/>
                  </a:lnTo>
                  <a:lnTo>
                    <a:pt x="125" y="42"/>
                  </a:lnTo>
                  <a:lnTo>
                    <a:pt x="112" y="29"/>
                  </a:lnTo>
                  <a:lnTo>
                    <a:pt x="75" y="32"/>
                  </a:lnTo>
                  <a:lnTo>
                    <a:pt x="49" y="10"/>
                  </a:lnTo>
                  <a:lnTo>
                    <a:pt x="31" y="0"/>
                  </a:lnTo>
                  <a:lnTo>
                    <a:pt x="0" y="8"/>
                  </a:lnTo>
                  <a:lnTo>
                    <a:pt x="0" y="66"/>
                  </a:lnTo>
                  <a:lnTo>
                    <a:pt x="12" y="67"/>
                  </a:lnTo>
                  <a:lnTo>
                    <a:pt x="12" y="56"/>
                  </a:lnTo>
                  <a:lnTo>
                    <a:pt x="24" y="48"/>
                  </a:lnTo>
                  <a:lnTo>
                    <a:pt x="30" y="49"/>
                  </a:lnTo>
                  <a:lnTo>
                    <a:pt x="26" y="48"/>
                  </a:lnTo>
                  <a:lnTo>
                    <a:pt x="32" y="43"/>
                  </a:lnTo>
                  <a:lnTo>
                    <a:pt x="48" y="51"/>
                  </a:lnTo>
                  <a:lnTo>
                    <a:pt x="50" y="65"/>
                  </a:lnTo>
                  <a:lnTo>
                    <a:pt x="73" y="68"/>
                  </a:lnTo>
                  <a:lnTo>
                    <a:pt x="82" y="87"/>
                  </a:lnTo>
                  <a:lnTo>
                    <a:pt x="117" y="110"/>
                  </a:lnTo>
                  <a:lnTo>
                    <a:pt x="132" y="114"/>
                  </a:lnTo>
                  <a:lnTo>
                    <a:pt x="130" y="12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23" name="Freeform 288"/>
            <p:cNvSpPr>
              <a:spLocks/>
            </p:cNvSpPr>
            <p:nvPr/>
          </p:nvSpPr>
          <p:spPr bwMode="ltGray">
            <a:xfrm>
              <a:off x="2413619" y="4276313"/>
              <a:ext cx="180611" cy="130543"/>
            </a:xfrm>
            <a:custGeom>
              <a:avLst/>
              <a:gdLst>
                <a:gd name="T0" fmla="*/ 81 w 94"/>
                <a:gd name="T1" fmla="*/ 22 h 67"/>
                <a:gd name="T2" fmla="*/ 78 w 94"/>
                <a:gd name="T3" fmla="*/ 36 h 67"/>
                <a:gd name="T4" fmla="*/ 81 w 94"/>
                <a:gd name="T5" fmla="*/ 42 h 67"/>
                <a:gd name="T6" fmla="*/ 94 w 94"/>
                <a:gd name="T7" fmla="*/ 42 h 67"/>
                <a:gd name="T8" fmla="*/ 93 w 94"/>
                <a:gd name="T9" fmla="*/ 59 h 67"/>
                <a:gd name="T10" fmla="*/ 73 w 94"/>
                <a:gd name="T11" fmla="*/ 57 h 67"/>
                <a:gd name="T12" fmla="*/ 53 w 94"/>
                <a:gd name="T13" fmla="*/ 67 h 67"/>
                <a:gd name="T14" fmla="*/ 52 w 94"/>
                <a:gd name="T15" fmla="*/ 50 h 67"/>
                <a:gd name="T16" fmla="*/ 42 w 94"/>
                <a:gd name="T17" fmla="*/ 42 h 67"/>
                <a:gd name="T18" fmla="*/ 33 w 94"/>
                <a:gd name="T19" fmla="*/ 54 h 67"/>
                <a:gd name="T20" fmla="*/ 25 w 94"/>
                <a:gd name="T21" fmla="*/ 54 h 67"/>
                <a:gd name="T22" fmla="*/ 24 w 94"/>
                <a:gd name="T23" fmla="*/ 59 h 67"/>
                <a:gd name="T24" fmla="*/ 10 w 94"/>
                <a:gd name="T25" fmla="*/ 62 h 67"/>
                <a:gd name="T26" fmla="*/ 1 w 94"/>
                <a:gd name="T27" fmla="*/ 61 h 67"/>
                <a:gd name="T28" fmla="*/ 10 w 94"/>
                <a:gd name="T29" fmla="*/ 43 h 67"/>
                <a:gd name="T30" fmla="*/ 8 w 94"/>
                <a:gd name="T31" fmla="*/ 32 h 67"/>
                <a:gd name="T32" fmla="*/ 0 w 94"/>
                <a:gd name="T33" fmla="*/ 25 h 67"/>
                <a:gd name="T34" fmla="*/ 0 w 94"/>
                <a:gd name="T35" fmla="*/ 22 h 67"/>
                <a:gd name="T36" fmla="*/ 14 w 94"/>
                <a:gd name="T37" fmla="*/ 21 h 67"/>
                <a:gd name="T38" fmla="*/ 23 w 94"/>
                <a:gd name="T39" fmla="*/ 13 h 67"/>
                <a:gd name="T40" fmla="*/ 24 w 94"/>
                <a:gd name="T41" fmla="*/ 5 h 67"/>
                <a:gd name="T42" fmla="*/ 37 w 94"/>
                <a:gd name="T43" fmla="*/ 0 h 67"/>
                <a:gd name="T44" fmla="*/ 42 w 94"/>
                <a:gd name="T45" fmla="*/ 5 h 67"/>
                <a:gd name="T46" fmla="*/ 37 w 94"/>
                <a:gd name="T47" fmla="*/ 7 h 67"/>
                <a:gd name="T48" fmla="*/ 39 w 94"/>
                <a:gd name="T49" fmla="*/ 13 h 67"/>
                <a:gd name="T50" fmla="*/ 42 w 94"/>
                <a:gd name="T51" fmla="*/ 13 h 67"/>
                <a:gd name="T52" fmla="*/ 38 w 94"/>
                <a:gd name="T53" fmla="*/ 16 h 67"/>
                <a:gd name="T54" fmla="*/ 23 w 94"/>
                <a:gd name="T55" fmla="*/ 16 h 67"/>
                <a:gd name="T56" fmla="*/ 24 w 94"/>
                <a:gd name="T57" fmla="*/ 22 h 67"/>
                <a:gd name="T58" fmla="*/ 50 w 94"/>
                <a:gd name="T59" fmla="*/ 22 h 67"/>
                <a:gd name="T60" fmla="*/ 60 w 94"/>
                <a:gd name="T61" fmla="*/ 26 h 67"/>
                <a:gd name="T62" fmla="*/ 81 w 94"/>
                <a:gd name="T63" fmla="*/ 2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4"/>
                <a:gd name="T97" fmla="*/ 0 h 67"/>
                <a:gd name="T98" fmla="*/ 94 w 94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4" h="67">
                  <a:moveTo>
                    <a:pt x="81" y="22"/>
                  </a:moveTo>
                  <a:lnTo>
                    <a:pt x="78" y="36"/>
                  </a:lnTo>
                  <a:lnTo>
                    <a:pt x="81" y="42"/>
                  </a:lnTo>
                  <a:lnTo>
                    <a:pt x="94" y="42"/>
                  </a:lnTo>
                  <a:lnTo>
                    <a:pt x="93" y="59"/>
                  </a:lnTo>
                  <a:lnTo>
                    <a:pt x="73" y="57"/>
                  </a:lnTo>
                  <a:lnTo>
                    <a:pt x="53" y="67"/>
                  </a:lnTo>
                  <a:lnTo>
                    <a:pt x="52" y="50"/>
                  </a:lnTo>
                  <a:lnTo>
                    <a:pt x="42" y="42"/>
                  </a:lnTo>
                  <a:lnTo>
                    <a:pt x="33" y="54"/>
                  </a:lnTo>
                  <a:lnTo>
                    <a:pt x="25" y="54"/>
                  </a:lnTo>
                  <a:lnTo>
                    <a:pt x="24" y="59"/>
                  </a:lnTo>
                  <a:lnTo>
                    <a:pt x="10" y="62"/>
                  </a:lnTo>
                  <a:lnTo>
                    <a:pt x="1" y="61"/>
                  </a:lnTo>
                  <a:lnTo>
                    <a:pt x="10" y="43"/>
                  </a:lnTo>
                  <a:lnTo>
                    <a:pt x="8" y="32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14" y="21"/>
                  </a:lnTo>
                  <a:lnTo>
                    <a:pt x="23" y="13"/>
                  </a:lnTo>
                  <a:lnTo>
                    <a:pt x="24" y="5"/>
                  </a:lnTo>
                  <a:lnTo>
                    <a:pt x="37" y="0"/>
                  </a:lnTo>
                  <a:lnTo>
                    <a:pt x="42" y="5"/>
                  </a:lnTo>
                  <a:lnTo>
                    <a:pt x="37" y="7"/>
                  </a:lnTo>
                  <a:lnTo>
                    <a:pt x="39" y="13"/>
                  </a:lnTo>
                  <a:lnTo>
                    <a:pt x="42" y="13"/>
                  </a:lnTo>
                  <a:lnTo>
                    <a:pt x="38" y="16"/>
                  </a:lnTo>
                  <a:lnTo>
                    <a:pt x="23" y="16"/>
                  </a:lnTo>
                  <a:lnTo>
                    <a:pt x="24" y="22"/>
                  </a:lnTo>
                  <a:lnTo>
                    <a:pt x="50" y="22"/>
                  </a:lnTo>
                  <a:lnTo>
                    <a:pt x="60" y="26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24" name="Freeform 289"/>
            <p:cNvSpPr>
              <a:spLocks/>
            </p:cNvSpPr>
            <p:nvPr/>
          </p:nvSpPr>
          <p:spPr bwMode="ltGray">
            <a:xfrm>
              <a:off x="2459732" y="4215816"/>
              <a:ext cx="268993" cy="111441"/>
            </a:xfrm>
            <a:custGeom>
              <a:avLst/>
              <a:gdLst>
                <a:gd name="T0" fmla="*/ 139 w 139"/>
                <a:gd name="T1" fmla="*/ 13 h 58"/>
                <a:gd name="T2" fmla="*/ 134 w 139"/>
                <a:gd name="T3" fmla="*/ 22 h 58"/>
                <a:gd name="T4" fmla="*/ 109 w 139"/>
                <a:gd name="T5" fmla="*/ 36 h 58"/>
                <a:gd name="T6" fmla="*/ 95 w 139"/>
                <a:gd name="T7" fmla="*/ 38 h 58"/>
                <a:gd name="T8" fmla="*/ 92 w 139"/>
                <a:gd name="T9" fmla="*/ 44 h 58"/>
                <a:gd name="T10" fmla="*/ 70 w 139"/>
                <a:gd name="T11" fmla="*/ 44 h 58"/>
                <a:gd name="T12" fmla="*/ 60 w 139"/>
                <a:gd name="T13" fmla="*/ 50 h 58"/>
                <a:gd name="T14" fmla="*/ 59 w 139"/>
                <a:gd name="T15" fmla="*/ 54 h 58"/>
                <a:gd name="T16" fmla="*/ 37 w 139"/>
                <a:gd name="T17" fmla="*/ 58 h 58"/>
                <a:gd name="T18" fmla="*/ 26 w 139"/>
                <a:gd name="T19" fmla="*/ 54 h 58"/>
                <a:gd name="T20" fmla="*/ 1 w 139"/>
                <a:gd name="T21" fmla="*/ 54 h 58"/>
                <a:gd name="T22" fmla="*/ 0 w 139"/>
                <a:gd name="T23" fmla="*/ 48 h 58"/>
                <a:gd name="T24" fmla="*/ 15 w 139"/>
                <a:gd name="T25" fmla="*/ 48 h 58"/>
                <a:gd name="T26" fmla="*/ 20 w 139"/>
                <a:gd name="T27" fmla="*/ 44 h 58"/>
                <a:gd name="T28" fmla="*/ 32 w 139"/>
                <a:gd name="T29" fmla="*/ 44 h 58"/>
                <a:gd name="T30" fmla="*/ 47 w 139"/>
                <a:gd name="T31" fmla="*/ 35 h 58"/>
                <a:gd name="T32" fmla="*/ 30 w 139"/>
                <a:gd name="T33" fmla="*/ 26 h 58"/>
                <a:gd name="T34" fmla="*/ 25 w 139"/>
                <a:gd name="T35" fmla="*/ 30 h 58"/>
                <a:gd name="T36" fmla="*/ 13 w 139"/>
                <a:gd name="T37" fmla="*/ 26 h 58"/>
                <a:gd name="T38" fmla="*/ 24 w 139"/>
                <a:gd name="T39" fmla="*/ 15 h 58"/>
                <a:gd name="T40" fmla="*/ 20 w 139"/>
                <a:gd name="T41" fmla="*/ 12 h 58"/>
                <a:gd name="T42" fmla="*/ 23 w 139"/>
                <a:gd name="T43" fmla="*/ 7 h 58"/>
                <a:gd name="T44" fmla="*/ 50 w 139"/>
                <a:gd name="T45" fmla="*/ 12 h 58"/>
                <a:gd name="T46" fmla="*/ 54 w 139"/>
                <a:gd name="T47" fmla="*/ 4 h 58"/>
                <a:gd name="T48" fmla="*/ 61 w 139"/>
                <a:gd name="T49" fmla="*/ 0 h 58"/>
                <a:gd name="T50" fmla="*/ 76 w 139"/>
                <a:gd name="T51" fmla="*/ 5 h 58"/>
                <a:gd name="T52" fmla="*/ 124 w 139"/>
                <a:gd name="T53" fmla="*/ 7 h 58"/>
                <a:gd name="T54" fmla="*/ 138 w 139"/>
                <a:gd name="T55" fmla="*/ 13 h 58"/>
                <a:gd name="T56" fmla="*/ 139 w 139"/>
                <a:gd name="T57" fmla="*/ 13 h 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39"/>
                <a:gd name="T88" fmla="*/ 0 h 58"/>
                <a:gd name="T89" fmla="*/ 139 w 139"/>
                <a:gd name="T90" fmla="*/ 58 h 5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39" h="58">
                  <a:moveTo>
                    <a:pt x="139" y="13"/>
                  </a:moveTo>
                  <a:lnTo>
                    <a:pt x="134" y="22"/>
                  </a:lnTo>
                  <a:lnTo>
                    <a:pt x="109" y="36"/>
                  </a:lnTo>
                  <a:lnTo>
                    <a:pt x="95" y="38"/>
                  </a:lnTo>
                  <a:lnTo>
                    <a:pt x="92" y="44"/>
                  </a:lnTo>
                  <a:lnTo>
                    <a:pt x="70" y="44"/>
                  </a:lnTo>
                  <a:lnTo>
                    <a:pt x="60" y="50"/>
                  </a:lnTo>
                  <a:lnTo>
                    <a:pt x="59" y="54"/>
                  </a:lnTo>
                  <a:lnTo>
                    <a:pt x="37" y="58"/>
                  </a:lnTo>
                  <a:lnTo>
                    <a:pt x="26" y="54"/>
                  </a:lnTo>
                  <a:lnTo>
                    <a:pt x="1" y="54"/>
                  </a:lnTo>
                  <a:lnTo>
                    <a:pt x="0" y="48"/>
                  </a:lnTo>
                  <a:lnTo>
                    <a:pt x="15" y="48"/>
                  </a:lnTo>
                  <a:lnTo>
                    <a:pt x="20" y="44"/>
                  </a:lnTo>
                  <a:lnTo>
                    <a:pt x="32" y="44"/>
                  </a:lnTo>
                  <a:lnTo>
                    <a:pt x="47" y="35"/>
                  </a:lnTo>
                  <a:lnTo>
                    <a:pt x="30" y="26"/>
                  </a:lnTo>
                  <a:lnTo>
                    <a:pt x="25" y="30"/>
                  </a:lnTo>
                  <a:lnTo>
                    <a:pt x="13" y="26"/>
                  </a:lnTo>
                  <a:lnTo>
                    <a:pt x="24" y="15"/>
                  </a:lnTo>
                  <a:lnTo>
                    <a:pt x="20" y="12"/>
                  </a:lnTo>
                  <a:lnTo>
                    <a:pt x="23" y="7"/>
                  </a:lnTo>
                  <a:lnTo>
                    <a:pt x="50" y="12"/>
                  </a:lnTo>
                  <a:lnTo>
                    <a:pt x="54" y="4"/>
                  </a:lnTo>
                  <a:lnTo>
                    <a:pt x="61" y="0"/>
                  </a:lnTo>
                  <a:lnTo>
                    <a:pt x="76" y="5"/>
                  </a:lnTo>
                  <a:lnTo>
                    <a:pt x="124" y="7"/>
                  </a:lnTo>
                  <a:lnTo>
                    <a:pt x="138" y="13"/>
                  </a:lnTo>
                  <a:lnTo>
                    <a:pt x="139" y="1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25" name="Freeform 290"/>
            <p:cNvSpPr>
              <a:spLocks/>
            </p:cNvSpPr>
            <p:nvPr/>
          </p:nvSpPr>
          <p:spPr bwMode="ltGray">
            <a:xfrm>
              <a:off x="911101" y="3996120"/>
              <a:ext cx="34584" cy="35023"/>
            </a:xfrm>
            <a:custGeom>
              <a:avLst/>
              <a:gdLst>
                <a:gd name="T0" fmla="*/ 2 w 18"/>
                <a:gd name="T1" fmla="*/ 19 h 19"/>
                <a:gd name="T2" fmla="*/ 0 w 18"/>
                <a:gd name="T3" fmla="*/ 8 h 19"/>
                <a:gd name="T4" fmla="*/ 15 w 18"/>
                <a:gd name="T5" fmla="*/ 0 h 19"/>
                <a:gd name="T6" fmla="*/ 18 w 18"/>
                <a:gd name="T7" fmla="*/ 19 h 19"/>
                <a:gd name="T8" fmla="*/ 2 w 18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9"/>
                <a:gd name="T17" fmla="*/ 18 w 18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9">
                  <a:moveTo>
                    <a:pt x="2" y="19"/>
                  </a:moveTo>
                  <a:lnTo>
                    <a:pt x="0" y="8"/>
                  </a:lnTo>
                  <a:lnTo>
                    <a:pt x="15" y="0"/>
                  </a:lnTo>
                  <a:lnTo>
                    <a:pt x="18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26" name="Freeform 291"/>
            <p:cNvSpPr>
              <a:spLocks/>
            </p:cNvSpPr>
            <p:nvPr/>
          </p:nvSpPr>
          <p:spPr bwMode="ltGray">
            <a:xfrm>
              <a:off x="1110924" y="3827367"/>
              <a:ext cx="249778" cy="203776"/>
            </a:xfrm>
            <a:custGeom>
              <a:avLst/>
              <a:gdLst>
                <a:gd name="T0" fmla="*/ 3 w 124"/>
                <a:gd name="T1" fmla="*/ 72 h 107"/>
                <a:gd name="T2" fmla="*/ 3 w 124"/>
                <a:gd name="T3" fmla="*/ 68 h 107"/>
                <a:gd name="T4" fmla="*/ 0 w 124"/>
                <a:gd name="T5" fmla="*/ 45 h 107"/>
                <a:gd name="T6" fmla="*/ 0 w 124"/>
                <a:gd name="T7" fmla="*/ 27 h 107"/>
                <a:gd name="T8" fmla="*/ 3 w 124"/>
                <a:gd name="T9" fmla="*/ 20 h 107"/>
                <a:gd name="T10" fmla="*/ 54 w 124"/>
                <a:gd name="T11" fmla="*/ 0 h 107"/>
                <a:gd name="T12" fmla="*/ 58 w 124"/>
                <a:gd name="T13" fmla="*/ 11 h 107"/>
                <a:gd name="T14" fmla="*/ 64 w 124"/>
                <a:gd name="T15" fmla="*/ 11 h 107"/>
                <a:gd name="T16" fmla="*/ 68 w 124"/>
                <a:gd name="T17" fmla="*/ 7 h 107"/>
                <a:gd name="T18" fmla="*/ 86 w 124"/>
                <a:gd name="T19" fmla="*/ 11 h 107"/>
                <a:gd name="T20" fmla="*/ 109 w 124"/>
                <a:gd name="T21" fmla="*/ 7 h 107"/>
                <a:gd name="T22" fmla="*/ 117 w 124"/>
                <a:gd name="T23" fmla="*/ 15 h 107"/>
                <a:gd name="T24" fmla="*/ 122 w 124"/>
                <a:gd name="T25" fmla="*/ 36 h 107"/>
                <a:gd name="T26" fmla="*/ 115 w 124"/>
                <a:gd name="T27" fmla="*/ 50 h 107"/>
                <a:gd name="T28" fmla="*/ 124 w 124"/>
                <a:gd name="T29" fmla="*/ 82 h 107"/>
                <a:gd name="T30" fmla="*/ 115 w 124"/>
                <a:gd name="T31" fmla="*/ 88 h 107"/>
                <a:gd name="T32" fmla="*/ 105 w 124"/>
                <a:gd name="T33" fmla="*/ 107 h 107"/>
                <a:gd name="T34" fmla="*/ 92 w 124"/>
                <a:gd name="T35" fmla="*/ 101 h 107"/>
                <a:gd name="T36" fmla="*/ 75 w 124"/>
                <a:gd name="T37" fmla="*/ 103 h 107"/>
                <a:gd name="T38" fmla="*/ 66 w 124"/>
                <a:gd name="T39" fmla="*/ 99 h 107"/>
                <a:gd name="T40" fmla="*/ 58 w 124"/>
                <a:gd name="T41" fmla="*/ 99 h 107"/>
                <a:gd name="T42" fmla="*/ 43 w 124"/>
                <a:gd name="T43" fmla="*/ 86 h 107"/>
                <a:gd name="T44" fmla="*/ 34 w 124"/>
                <a:gd name="T45" fmla="*/ 82 h 107"/>
                <a:gd name="T46" fmla="*/ 33 w 124"/>
                <a:gd name="T47" fmla="*/ 87 h 107"/>
                <a:gd name="T48" fmla="*/ 19 w 124"/>
                <a:gd name="T49" fmla="*/ 76 h 107"/>
                <a:gd name="T50" fmla="*/ 11 w 124"/>
                <a:gd name="T51" fmla="*/ 73 h 107"/>
                <a:gd name="T52" fmla="*/ 5 w 124"/>
                <a:gd name="T53" fmla="*/ 74 h 107"/>
                <a:gd name="T54" fmla="*/ 3 w 124"/>
                <a:gd name="T55" fmla="*/ 72 h 10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4"/>
                <a:gd name="T85" fmla="*/ 0 h 107"/>
                <a:gd name="T86" fmla="*/ 124 w 124"/>
                <a:gd name="T87" fmla="*/ 107 h 10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4" h="107">
                  <a:moveTo>
                    <a:pt x="3" y="72"/>
                  </a:moveTo>
                  <a:lnTo>
                    <a:pt x="3" y="68"/>
                  </a:lnTo>
                  <a:lnTo>
                    <a:pt x="0" y="45"/>
                  </a:lnTo>
                  <a:lnTo>
                    <a:pt x="0" y="27"/>
                  </a:lnTo>
                  <a:lnTo>
                    <a:pt x="3" y="20"/>
                  </a:lnTo>
                  <a:lnTo>
                    <a:pt x="54" y="0"/>
                  </a:lnTo>
                  <a:lnTo>
                    <a:pt x="58" y="11"/>
                  </a:lnTo>
                  <a:lnTo>
                    <a:pt x="64" y="11"/>
                  </a:lnTo>
                  <a:lnTo>
                    <a:pt x="68" y="7"/>
                  </a:lnTo>
                  <a:lnTo>
                    <a:pt x="86" y="11"/>
                  </a:lnTo>
                  <a:lnTo>
                    <a:pt x="109" y="7"/>
                  </a:lnTo>
                  <a:lnTo>
                    <a:pt x="117" y="15"/>
                  </a:lnTo>
                  <a:lnTo>
                    <a:pt x="122" y="36"/>
                  </a:lnTo>
                  <a:lnTo>
                    <a:pt x="115" y="50"/>
                  </a:lnTo>
                  <a:lnTo>
                    <a:pt x="124" y="82"/>
                  </a:lnTo>
                  <a:lnTo>
                    <a:pt x="115" y="88"/>
                  </a:lnTo>
                  <a:lnTo>
                    <a:pt x="105" y="107"/>
                  </a:lnTo>
                  <a:lnTo>
                    <a:pt x="92" y="101"/>
                  </a:lnTo>
                  <a:lnTo>
                    <a:pt x="75" y="103"/>
                  </a:lnTo>
                  <a:lnTo>
                    <a:pt x="66" y="99"/>
                  </a:lnTo>
                  <a:lnTo>
                    <a:pt x="58" y="99"/>
                  </a:lnTo>
                  <a:lnTo>
                    <a:pt x="43" y="86"/>
                  </a:lnTo>
                  <a:lnTo>
                    <a:pt x="34" y="82"/>
                  </a:lnTo>
                  <a:lnTo>
                    <a:pt x="33" y="87"/>
                  </a:lnTo>
                  <a:lnTo>
                    <a:pt x="19" y="76"/>
                  </a:lnTo>
                  <a:lnTo>
                    <a:pt x="11" y="73"/>
                  </a:lnTo>
                  <a:lnTo>
                    <a:pt x="5" y="74"/>
                  </a:lnTo>
                  <a:lnTo>
                    <a:pt x="3" y="7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27" name="Freeform 292"/>
            <p:cNvSpPr>
              <a:spLocks/>
            </p:cNvSpPr>
            <p:nvPr/>
          </p:nvSpPr>
          <p:spPr bwMode="ltGray">
            <a:xfrm>
              <a:off x="1060967" y="3964280"/>
              <a:ext cx="257466" cy="114624"/>
            </a:xfrm>
            <a:custGeom>
              <a:avLst/>
              <a:gdLst>
                <a:gd name="T0" fmla="*/ 134 w 134"/>
                <a:gd name="T1" fmla="*/ 36 h 59"/>
                <a:gd name="T2" fmla="*/ 120 w 134"/>
                <a:gd name="T3" fmla="*/ 30 h 59"/>
                <a:gd name="T4" fmla="*/ 103 w 134"/>
                <a:gd name="T5" fmla="*/ 33 h 59"/>
                <a:gd name="T6" fmla="*/ 95 w 134"/>
                <a:gd name="T7" fmla="*/ 27 h 59"/>
                <a:gd name="T8" fmla="*/ 87 w 134"/>
                <a:gd name="T9" fmla="*/ 27 h 59"/>
                <a:gd name="T10" fmla="*/ 72 w 134"/>
                <a:gd name="T11" fmla="*/ 14 h 59"/>
                <a:gd name="T12" fmla="*/ 62 w 134"/>
                <a:gd name="T13" fmla="*/ 12 h 59"/>
                <a:gd name="T14" fmla="*/ 61 w 134"/>
                <a:gd name="T15" fmla="*/ 16 h 59"/>
                <a:gd name="T16" fmla="*/ 47 w 134"/>
                <a:gd name="T17" fmla="*/ 5 h 59"/>
                <a:gd name="T18" fmla="*/ 39 w 134"/>
                <a:gd name="T19" fmla="*/ 1 h 59"/>
                <a:gd name="T20" fmla="*/ 35 w 134"/>
                <a:gd name="T21" fmla="*/ 5 h 59"/>
                <a:gd name="T22" fmla="*/ 30 w 134"/>
                <a:gd name="T23" fmla="*/ 0 h 59"/>
                <a:gd name="T24" fmla="*/ 17 w 134"/>
                <a:gd name="T25" fmla="*/ 8 h 59"/>
                <a:gd name="T26" fmla="*/ 0 w 134"/>
                <a:gd name="T27" fmla="*/ 14 h 59"/>
                <a:gd name="T28" fmla="*/ 7 w 134"/>
                <a:gd name="T29" fmla="*/ 29 h 59"/>
                <a:gd name="T30" fmla="*/ 24 w 134"/>
                <a:gd name="T31" fmla="*/ 42 h 59"/>
                <a:gd name="T32" fmla="*/ 35 w 134"/>
                <a:gd name="T33" fmla="*/ 44 h 59"/>
                <a:gd name="T34" fmla="*/ 39 w 134"/>
                <a:gd name="T35" fmla="*/ 37 h 59"/>
                <a:gd name="T36" fmla="*/ 61 w 134"/>
                <a:gd name="T37" fmla="*/ 42 h 59"/>
                <a:gd name="T38" fmla="*/ 65 w 134"/>
                <a:gd name="T39" fmla="*/ 54 h 59"/>
                <a:gd name="T40" fmla="*/ 81 w 134"/>
                <a:gd name="T41" fmla="*/ 59 h 59"/>
                <a:gd name="T42" fmla="*/ 111 w 134"/>
                <a:gd name="T43" fmla="*/ 45 h 59"/>
                <a:gd name="T44" fmla="*/ 128 w 134"/>
                <a:gd name="T45" fmla="*/ 48 h 59"/>
                <a:gd name="T46" fmla="*/ 134 w 134"/>
                <a:gd name="T47" fmla="*/ 36 h 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34"/>
                <a:gd name="T73" fmla="*/ 0 h 59"/>
                <a:gd name="T74" fmla="*/ 134 w 134"/>
                <a:gd name="T75" fmla="*/ 59 h 5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34" h="59">
                  <a:moveTo>
                    <a:pt x="134" y="36"/>
                  </a:moveTo>
                  <a:lnTo>
                    <a:pt x="120" y="30"/>
                  </a:lnTo>
                  <a:lnTo>
                    <a:pt x="103" y="33"/>
                  </a:lnTo>
                  <a:lnTo>
                    <a:pt x="95" y="27"/>
                  </a:lnTo>
                  <a:lnTo>
                    <a:pt x="87" y="27"/>
                  </a:lnTo>
                  <a:lnTo>
                    <a:pt x="72" y="14"/>
                  </a:lnTo>
                  <a:lnTo>
                    <a:pt x="62" y="12"/>
                  </a:lnTo>
                  <a:lnTo>
                    <a:pt x="61" y="16"/>
                  </a:lnTo>
                  <a:lnTo>
                    <a:pt x="47" y="5"/>
                  </a:lnTo>
                  <a:lnTo>
                    <a:pt x="39" y="1"/>
                  </a:lnTo>
                  <a:lnTo>
                    <a:pt x="35" y="5"/>
                  </a:lnTo>
                  <a:lnTo>
                    <a:pt x="30" y="0"/>
                  </a:lnTo>
                  <a:lnTo>
                    <a:pt x="17" y="8"/>
                  </a:lnTo>
                  <a:lnTo>
                    <a:pt x="0" y="14"/>
                  </a:lnTo>
                  <a:lnTo>
                    <a:pt x="7" y="29"/>
                  </a:lnTo>
                  <a:lnTo>
                    <a:pt x="24" y="42"/>
                  </a:lnTo>
                  <a:lnTo>
                    <a:pt x="35" y="44"/>
                  </a:lnTo>
                  <a:lnTo>
                    <a:pt x="39" y="37"/>
                  </a:lnTo>
                  <a:lnTo>
                    <a:pt x="61" y="42"/>
                  </a:lnTo>
                  <a:lnTo>
                    <a:pt x="65" y="54"/>
                  </a:lnTo>
                  <a:lnTo>
                    <a:pt x="81" y="59"/>
                  </a:lnTo>
                  <a:lnTo>
                    <a:pt x="111" y="45"/>
                  </a:lnTo>
                  <a:lnTo>
                    <a:pt x="128" y="48"/>
                  </a:lnTo>
                  <a:lnTo>
                    <a:pt x="134" y="3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28" name="Freeform 293"/>
            <p:cNvSpPr>
              <a:spLocks/>
            </p:cNvSpPr>
            <p:nvPr/>
          </p:nvSpPr>
          <p:spPr bwMode="ltGray">
            <a:xfrm>
              <a:off x="1007169" y="4037511"/>
              <a:ext cx="180611" cy="82784"/>
            </a:xfrm>
            <a:custGeom>
              <a:avLst/>
              <a:gdLst>
                <a:gd name="T0" fmla="*/ 0 w 94"/>
                <a:gd name="T1" fmla="*/ 27 h 43"/>
                <a:gd name="T2" fmla="*/ 10 w 94"/>
                <a:gd name="T3" fmla="*/ 28 h 43"/>
                <a:gd name="T4" fmla="*/ 13 w 94"/>
                <a:gd name="T5" fmla="*/ 25 h 43"/>
                <a:gd name="T6" fmla="*/ 42 w 94"/>
                <a:gd name="T7" fmla="*/ 21 h 43"/>
                <a:gd name="T8" fmla="*/ 41 w 94"/>
                <a:gd name="T9" fmla="*/ 15 h 43"/>
                <a:gd name="T10" fmla="*/ 53 w 94"/>
                <a:gd name="T11" fmla="*/ 5 h 43"/>
                <a:gd name="T12" fmla="*/ 64 w 94"/>
                <a:gd name="T13" fmla="*/ 6 h 43"/>
                <a:gd name="T14" fmla="*/ 69 w 94"/>
                <a:gd name="T15" fmla="*/ 0 h 43"/>
                <a:gd name="T16" fmla="*/ 90 w 94"/>
                <a:gd name="T17" fmla="*/ 5 h 43"/>
                <a:gd name="T18" fmla="*/ 94 w 94"/>
                <a:gd name="T19" fmla="*/ 16 h 43"/>
                <a:gd name="T20" fmla="*/ 82 w 94"/>
                <a:gd name="T21" fmla="*/ 36 h 43"/>
                <a:gd name="T22" fmla="*/ 52 w 94"/>
                <a:gd name="T23" fmla="*/ 43 h 43"/>
                <a:gd name="T24" fmla="*/ 33 w 94"/>
                <a:gd name="T25" fmla="*/ 38 h 43"/>
                <a:gd name="T26" fmla="*/ 32 w 94"/>
                <a:gd name="T27" fmla="*/ 34 h 43"/>
                <a:gd name="T28" fmla="*/ 12 w 94"/>
                <a:gd name="T29" fmla="*/ 38 h 43"/>
                <a:gd name="T30" fmla="*/ 11 w 94"/>
                <a:gd name="T31" fmla="*/ 37 h 43"/>
                <a:gd name="T32" fmla="*/ 4 w 94"/>
                <a:gd name="T33" fmla="*/ 35 h 43"/>
                <a:gd name="T34" fmla="*/ 7 w 94"/>
                <a:gd name="T35" fmla="*/ 31 h 43"/>
                <a:gd name="T36" fmla="*/ 7 w 94"/>
                <a:gd name="T37" fmla="*/ 30 h 43"/>
                <a:gd name="T38" fmla="*/ 0 w 94"/>
                <a:gd name="T39" fmla="*/ 27 h 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4"/>
                <a:gd name="T61" fmla="*/ 0 h 43"/>
                <a:gd name="T62" fmla="*/ 94 w 94"/>
                <a:gd name="T63" fmla="*/ 43 h 4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4" h="43">
                  <a:moveTo>
                    <a:pt x="0" y="27"/>
                  </a:moveTo>
                  <a:lnTo>
                    <a:pt x="10" y="28"/>
                  </a:lnTo>
                  <a:lnTo>
                    <a:pt x="13" y="25"/>
                  </a:lnTo>
                  <a:lnTo>
                    <a:pt x="42" y="21"/>
                  </a:lnTo>
                  <a:lnTo>
                    <a:pt x="41" y="15"/>
                  </a:lnTo>
                  <a:lnTo>
                    <a:pt x="53" y="5"/>
                  </a:lnTo>
                  <a:lnTo>
                    <a:pt x="64" y="6"/>
                  </a:lnTo>
                  <a:lnTo>
                    <a:pt x="69" y="0"/>
                  </a:lnTo>
                  <a:lnTo>
                    <a:pt x="90" y="5"/>
                  </a:lnTo>
                  <a:lnTo>
                    <a:pt x="94" y="16"/>
                  </a:lnTo>
                  <a:lnTo>
                    <a:pt x="82" y="36"/>
                  </a:lnTo>
                  <a:lnTo>
                    <a:pt x="52" y="43"/>
                  </a:lnTo>
                  <a:lnTo>
                    <a:pt x="33" y="38"/>
                  </a:lnTo>
                  <a:lnTo>
                    <a:pt x="32" y="34"/>
                  </a:lnTo>
                  <a:lnTo>
                    <a:pt x="12" y="38"/>
                  </a:lnTo>
                  <a:lnTo>
                    <a:pt x="11" y="37"/>
                  </a:lnTo>
                  <a:lnTo>
                    <a:pt x="4" y="35"/>
                  </a:lnTo>
                  <a:lnTo>
                    <a:pt x="7" y="31"/>
                  </a:lnTo>
                  <a:lnTo>
                    <a:pt x="7" y="3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29" name="Freeform 294"/>
            <p:cNvSpPr>
              <a:spLocks/>
            </p:cNvSpPr>
            <p:nvPr/>
          </p:nvSpPr>
          <p:spPr bwMode="ltGray">
            <a:xfrm>
              <a:off x="1003327" y="4088455"/>
              <a:ext cx="34584" cy="38208"/>
            </a:xfrm>
            <a:custGeom>
              <a:avLst/>
              <a:gdLst>
                <a:gd name="T0" fmla="*/ 11 w 19"/>
                <a:gd name="T1" fmla="*/ 19 h 19"/>
                <a:gd name="T2" fmla="*/ 19 w 19"/>
                <a:gd name="T3" fmla="*/ 11 h 19"/>
                <a:gd name="T4" fmla="*/ 19 w 19"/>
                <a:gd name="T5" fmla="*/ 9 h 19"/>
                <a:gd name="T6" fmla="*/ 2 w 19"/>
                <a:gd name="T7" fmla="*/ 0 h 19"/>
                <a:gd name="T8" fmla="*/ 0 w 19"/>
                <a:gd name="T9" fmla="*/ 0 h 19"/>
                <a:gd name="T10" fmla="*/ 11 w 19"/>
                <a:gd name="T11" fmla="*/ 19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9"/>
                <a:gd name="T20" fmla="*/ 19 w 19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9">
                  <a:moveTo>
                    <a:pt x="11" y="19"/>
                  </a:moveTo>
                  <a:lnTo>
                    <a:pt x="19" y="11"/>
                  </a:lnTo>
                  <a:lnTo>
                    <a:pt x="19" y="9"/>
                  </a:lnTo>
                  <a:lnTo>
                    <a:pt x="2" y="0"/>
                  </a:lnTo>
                  <a:lnTo>
                    <a:pt x="0" y="0"/>
                  </a:lnTo>
                  <a:lnTo>
                    <a:pt x="11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30" name="Freeform 295"/>
            <p:cNvSpPr>
              <a:spLocks/>
            </p:cNvSpPr>
            <p:nvPr/>
          </p:nvSpPr>
          <p:spPr bwMode="ltGray">
            <a:xfrm>
              <a:off x="1268476" y="4059800"/>
              <a:ext cx="226724" cy="152832"/>
            </a:xfrm>
            <a:custGeom>
              <a:avLst/>
              <a:gdLst>
                <a:gd name="T0" fmla="*/ 15 w 118"/>
                <a:gd name="T1" fmla="*/ 59 h 79"/>
                <a:gd name="T2" fmla="*/ 29 w 118"/>
                <a:gd name="T3" fmla="*/ 61 h 79"/>
                <a:gd name="T4" fmla="*/ 31 w 118"/>
                <a:gd name="T5" fmla="*/ 69 h 79"/>
                <a:gd name="T6" fmla="*/ 32 w 118"/>
                <a:gd name="T7" fmla="*/ 74 h 79"/>
                <a:gd name="T8" fmla="*/ 46 w 118"/>
                <a:gd name="T9" fmla="*/ 75 h 79"/>
                <a:gd name="T10" fmla="*/ 66 w 118"/>
                <a:gd name="T11" fmla="*/ 79 h 79"/>
                <a:gd name="T12" fmla="*/ 85 w 118"/>
                <a:gd name="T13" fmla="*/ 69 h 79"/>
                <a:gd name="T14" fmla="*/ 106 w 118"/>
                <a:gd name="T15" fmla="*/ 75 h 79"/>
                <a:gd name="T16" fmla="*/ 106 w 118"/>
                <a:gd name="T17" fmla="*/ 67 h 79"/>
                <a:gd name="T18" fmla="*/ 116 w 118"/>
                <a:gd name="T19" fmla="*/ 59 h 79"/>
                <a:gd name="T20" fmla="*/ 118 w 118"/>
                <a:gd name="T21" fmla="*/ 51 h 79"/>
                <a:gd name="T22" fmla="*/ 103 w 118"/>
                <a:gd name="T23" fmla="*/ 51 h 79"/>
                <a:gd name="T24" fmla="*/ 102 w 118"/>
                <a:gd name="T25" fmla="*/ 45 h 79"/>
                <a:gd name="T26" fmla="*/ 97 w 118"/>
                <a:gd name="T27" fmla="*/ 25 h 79"/>
                <a:gd name="T28" fmla="*/ 85 w 118"/>
                <a:gd name="T29" fmla="*/ 2 h 79"/>
                <a:gd name="T30" fmla="*/ 78 w 118"/>
                <a:gd name="T31" fmla="*/ 0 h 79"/>
                <a:gd name="T32" fmla="*/ 59 w 118"/>
                <a:gd name="T33" fmla="*/ 8 h 79"/>
                <a:gd name="T34" fmla="*/ 53 w 118"/>
                <a:gd name="T35" fmla="*/ 5 h 79"/>
                <a:gd name="T36" fmla="*/ 32 w 118"/>
                <a:gd name="T37" fmla="*/ 5 h 79"/>
                <a:gd name="T38" fmla="*/ 23 w 118"/>
                <a:gd name="T39" fmla="*/ 8 h 79"/>
                <a:gd name="T40" fmla="*/ 10 w 118"/>
                <a:gd name="T41" fmla="*/ 33 h 79"/>
                <a:gd name="T42" fmla="*/ 0 w 118"/>
                <a:gd name="T43" fmla="*/ 36 h 79"/>
                <a:gd name="T44" fmla="*/ 15 w 118"/>
                <a:gd name="T45" fmla="*/ 59 h 7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8"/>
                <a:gd name="T70" fmla="*/ 0 h 79"/>
                <a:gd name="T71" fmla="*/ 118 w 118"/>
                <a:gd name="T72" fmla="*/ 79 h 7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8" h="79">
                  <a:moveTo>
                    <a:pt x="15" y="59"/>
                  </a:moveTo>
                  <a:lnTo>
                    <a:pt x="29" y="61"/>
                  </a:lnTo>
                  <a:lnTo>
                    <a:pt x="31" y="69"/>
                  </a:lnTo>
                  <a:lnTo>
                    <a:pt x="32" y="74"/>
                  </a:lnTo>
                  <a:lnTo>
                    <a:pt x="46" y="75"/>
                  </a:lnTo>
                  <a:lnTo>
                    <a:pt x="66" y="79"/>
                  </a:lnTo>
                  <a:lnTo>
                    <a:pt x="85" y="69"/>
                  </a:lnTo>
                  <a:lnTo>
                    <a:pt x="106" y="75"/>
                  </a:lnTo>
                  <a:lnTo>
                    <a:pt x="106" y="67"/>
                  </a:lnTo>
                  <a:lnTo>
                    <a:pt x="116" y="59"/>
                  </a:lnTo>
                  <a:lnTo>
                    <a:pt x="118" y="51"/>
                  </a:lnTo>
                  <a:lnTo>
                    <a:pt x="103" y="51"/>
                  </a:lnTo>
                  <a:lnTo>
                    <a:pt x="102" y="45"/>
                  </a:lnTo>
                  <a:lnTo>
                    <a:pt x="97" y="25"/>
                  </a:lnTo>
                  <a:lnTo>
                    <a:pt x="85" y="2"/>
                  </a:lnTo>
                  <a:lnTo>
                    <a:pt x="78" y="0"/>
                  </a:lnTo>
                  <a:lnTo>
                    <a:pt x="59" y="8"/>
                  </a:lnTo>
                  <a:lnTo>
                    <a:pt x="53" y="5"/>
                  </a:lnTo>
                  <a:lnTo>
                    <a:pt x="32" y="5"/>
                  </a:lnTo>
                  <a:lnTo>
                    <a:pt x="23" y="8"/>
                  </a:lnTo>
                  <a:lnTo>
                    <a:pt x="10" y="33"/>
                  </a:lnTo>
                  <a:lnTo>
                    <a:pt x="0" y="36"/>
                  </a:lnTo>
                  <a:lnTo>
                    <a:pt x="15" y="5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31" name="Freeform 296"/>
            <p:cNvSpPr>
              <a:spLocks/>
            </p:cNvSpPr>
            <p:nvPr/>
          </p:nvSpPr>
          <p:spPr bwMode="ltGray">
            <a:xfrm>
              <a:off x="1399130" y="4250841"/>
              <a:ext cx="464975" cy="171936"/>
            </a:xfrm>
            <a:custGeom>
              <a:avLst/>
              <a:gdLst>
                <a:gd name="T0" fmla="*/ 238 w 242"/>
                <a:gd name="T1" fmla="*/ 32 h 89"/>
                <a:gd name="T2" fmla="*/ 228 w 242"/>
                <a:gd name="T3" fmla="*/ 25 h 89"/>
                <a:gd name="T4" fmla="*/ 221 w 242"/>
                <a:gd name="T5" fmla="*/ 7 h 89"/>
                <a:gd name="T6" fmla="*/ 199 w 242"/>
                <a:gd name="T7" fmla="*/ 5 h 89"/>
                <a:gd name="T8" fmla="*/ 179 w 242"/>
                <a:gd name="T9" fmla="*/ 15 h 89"/>
                <a:gd name="T10" fmla="*/ 143 w 242"/>
                <a:gd name="T11" fmla="*/ 15 h 89"/>
                <a:gd name="T12" fmla="*/ 116 w 242"/>
                <a:gd name="T13" fmla="*/ 1 h 89"/>
                <a:gd name="T14" fmla="*/ 93 w 242"/>
                <a:gd name="T15" fmla="*/ 1 h 89"/>
                <a:gd name="T16" fmla="*/ 66 w 242"/>
                <a:gd name="T17" fmla="*/ 15 h 89"/>
                <a:gd name="T18" fmla="*/ 50 w 242"/>
                <a:gd name="T19" fmla="*/ 15 h 89"/>
                <a:gd name="T20" fmla="*/ 34 w 242"/>
                <a:gd name="T21" fmla="*/ 12 h 89"/>
                <a:gd name="T22" fmla="*/ 28 w 242"/>
                <a:gd name="T23" fmla="*/ 1 h 89"/>
                <a:gd name="T24" fmla="*/ 27 w 242"/>
                <a:gd name="T25" fmla="*/ 1 h 89"/>
                <a:gd name="T26" fmla="*/ 16 w 242"/>
                <a:gd name="T27" fmla="*/ 0 h 89"/>
                <a:gd name="T28" fmla="*/ 5 w 242"/>
                <a:gd name="T29" fmla="*/ 3 h 89"/>
                <a:gd name="T30" fmla="*/ 8 w 242"/>
                <a:gd name="T31" fmla="*/ 8 h 89"/>
                <a:gd name="T32" fmla="*/ 0 w 242"/>
                <a:gd name="T33" fmla="*/ 20 h 89"/>
                <a:gd name="T34" fmla="*/ 2 w 242"/>
                <a:gd name="T35" fmla="*/ 24 h 89"/>
                <a:gd name="T36" fmla="*/ 8 w 242"/>
                <a:gd name="T37" fmla="*/ 22 h 89"/>
                <a:gd name="T38" fmla="*/ 2 w 242"/>
                <a:gd name="T39" fmla="*/ 30 h 89"/>
                <a:gd name="T40" fmla="*/ 19 w 242"/>
                <a:gd name="T41" fmla="*/ 15 h 89"/>
                <a:gd name="T42" fmla="*/ 36 w 242"/>
                <a:gd name="T43" fmla="*/ 15 h 89"/>
                <a:gd name="T44" fmla="*/ 44 w 242"/>
                <a:gd name="T45" fmla="*/ 20 h 89"/>
                <a:gd name="T46" fmla="*/ 38 w 242"/>
                <a:gd name="T47" fmla="*/ 22 h 89"/>
                <a:gd name="T48" fmla="*/ 42 w 242"/>
                <a:gd name="T49" fmla="*/ 27 h 89"/>
                <a:gd name="T50" fmla="*/ 9 w 242"/>
                <a:gd name="T51" fmla="*/ 27 h 89"/>
                <a:gd name="T52" fmla="*/ 5 w 242"/>
                <a:gd name="T53" fmla="*/ 31 h 89"/>
                <a:gd name="T54" fmla="*/ 2 w 242"/>
                <a:gd name="T55" fmla="*/ 40 h 89"/>
                <a:gd name="T56" fmla="*/ 12 w 242"/>
                <a:gd name="T57" fmla="*/ 37 h 89"/>
                <a:gd name="T58" fmla="*/ 13 w 242"/>
                <a:gd name="T59" fmla="*/ 53 h 89"/>
                <a:gd name="T60" fmla="*/ 5 w 242"/>
                <a:gd name="T61" fmla="*/ 52 h 89"/>
                <a:gd name="T62" fmla="*/ 5 w 242"/>
                <a:gd name="T63" fmla="*/ 55 h 89"/>
                <a:gd name="T64" fmla="*/ 16 w 242"/>
                <a:gd name="T65" fmla="*/ 60 h 89"/>
                <a:gd name="T66" fmla="*/ 15 w 242"/>
                <a:gd name="T67" fmla="*/ 65 h 89"/>
                <a:gd name="T68" fmla="*/ 20 w 242"/>
                <a:gd name="T69" fmla="*/ 68 h 89"/>
                <a:gd name="T70" fmla="*/ 16 w 242"/>
                <a:gd name="T71" fmla="*/ 74 h 89"/>
                <a:gd name="T72" fmla="*/ 29 w 242"/>
                <a:gd name="T73" fmla="*/ 74 h 89"/>
                <a:gd name="T74" fmla="*/ 26 w 242"/>
                <a:gd name="T75" fmla="*/ 77 h 89"/>
                <a:gd name="T76" fmla="*/ 49 w 242"/>
                <a:gd name="T77" fmla="*/ 85 h 89"/>
                <a:gd name="T78" fmla="*/ 58 w 242"/>
                <a:gd name="T79" fmla="*/ 83 h 89"/>
                <a:gd name="T80" fmla="*/ 59 w 242"/>
                <a:gd name="T81" fmla="*/ 76 h 89"/>
                <a:gd name="T82" fmla="*/ 68 w 242"/>
                <a:gd name="T83" fmla="*/ 77 h 89"/>
                <a:gd name="T84" fmla="*/ 87 w 242"/>
                <a:gd name="T85" fmla="*/ 89 h 89"/>
                <a:gd name="T86" fmla="*/ 98 w 242"/>
                <a:gd name="T87" fmla="*/ 85 h 89"/>
                <a:gd name="T88" fmla="*/ 109 w 242"/>
                <a:gd name="T89" fmla="*/ 76 h 89"/>
                <a:gd name="T90" fmla="*/ 122 w 242"/>
                <a:gd name="T91" fmla="*/ 81 h 89"/>
                <a:gd name="T92" fmla="*/ 129 w 242"/>
                <a:gd name="T93" fmla="*/ 75 h 89"/>
                <a:gd name="T94" fmla="*/ 129 w 242"/>
                <a:gd name="T95" fmla="*/ 89 h 89"/>
                <a:gd name="T96" fmla="*/ 137 w 242"/>
                <a:gd name="T97" fmla="*/ 85 h 89"/>
                <a:gd name="T98" fmla="*/ 137 w 242"/>
                <a:gd name="T99" fmla="*/ 76 h 89"/>
                <a:gd name="T100" fmla="*/ 159 w 242"/>
                <a:gd name="T101" fmla="*/ 75 h 89"/>
                <a:gd name="T102" fmla="*/ 170 w 242"/>
                <a:gd name="T103" fmla="*/ 77 h 89"/>
                <a:gd name="T104" fmla="*/ 191 w 242"/>
                <a:gd name="T105" fmla="*/ 72 h 89"/>
                <a:gd name="T106" fmla="*/ 213 w 242"/>
                <a:gd name="T107" fmla="*/ 70 h 89"/>
                <a:gd name="T108" fmla="*/ 216 w 242"/>
                <a:gd name="T109" fmla="*/ 66 h 89"/>
                <a:gd name="T110" fmla="*/ 242 w 242"/>
                <a:gd name="T111" fmla="*/ 68 h 89"/>
                <a:gd name="T112" fmla="*/ 233 w 242"/>
                <a:gd name="T113" fmla="*/ 38 h 89"/>
                <a:gd name="T114" fmla="*/ 238 w 242"/>
                <a:gd name="T115" fmla="*/ 31 h 89"/>
                <a:gd name="T116" fmla="*/ 238 w 242"/>
                <a:gd name="T117" fmla="*/ 32 h 8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2"/>
                <a:gd name="T178" fmla="*/ 0 h 89"/>
                <a:gd name="T179" fmla="*/ 242 w 242"/>
                <a:gd name="T180" fmla="*/ 89 h 8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2" h="89">
                  <a:moveTo>
                    <a:pt x="238" y="32"/>
                  </a:moveTo>
                  <a:lnTo>
                    <a:pt x="228" y="25"/>
                  </a:lnTo>
                  <a:lnTo>
                    <a:pt x="221" y="7"/>
                  </a:lnTo>
                  <a:lnTo>
                    <a:pt x="199" y="5"/>
                  </a:lnTo>
                  <a:lnTo>
                    <a:pt x="179" y="15"/>
                  </a:lnTo>
                  <a:lnTo>
                    <a:pt x="143" y="15"/>
                  </a:lnTo>
                  <a:lnTo>
                    <a:pt x="116" y="1"/>
                  </a:lnTo>
                  <a:lnTo>
                    <a:pt x="93" y="1"/>
                  </a:lnTo>
                  <a:lnTo>
                    <a:pt x="66" y="15"/>
                  </a:lnTo>
                  <a:lnTo>
                    <a:pt x="50" y="15"/>
                  </a:lnTo>
                  <a:lnTo>
                    <a:pt x="34" y="12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16" y="0"/>
                  </a:lnTo>
                  <a:lnTo>
                    <a:pt x="5" y="3"/>
                  </a:lnTo>
                  <a:lnTo>
                    <a:pt x="8" y="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8" y="22"/>
                  </a:lnTo>
                  <a:lnTo>
                    <a:pt x="2" y="30"/>
                  </a:lnTo>
                  <a:lnTo>
                    <a:pt x="19" y="15"/>
                  </a:lnTo>
                  <a:lnTo>
                    <a:pt x="36" y="15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42" y="27"/>
                  </a:lnTo>
                  <a:lnTo>
                    <a:pt x="9" y="27"/>
                  </a:lnTo>
                  <a:lnTo>
                    <a:pt x="5" y="31"/>
                  </a:lnTo>
                  <a:lnTo>
                    <a:pt x="2" y="40"/>
                  </a:lnTo>
                  <a:lnTo>
                    <a:pt x="12" y="37"/>
                  </a:lnTo>
                  <a:lnTo>
                    <a:pt x="13" y="53"/>
                  </a:lnTo>
                  <a:lnTo>
                    <a:pt x="5" y="52"/>
                  </a:lnTo>
                  <a:lnTo>
                    <a:pt x="5" y="55"/>
                  </a:lnTo>
                  <a:lnTo>
                    <a:pt x="16" y="60"/>
                  </a:lnTo>
                  <a:lnTo>
                    <a:pt x="15" y="65"/>
                  </a:lnTo>
                  <a:lnTo>
                    <a:pt x="20" y="68"/>
                  </a:lnTo>
                  <a:lnTo>
                    <a:pt x="16" y="74"/>
                  </a:lnTo>
                  <a:lnTo>
                    <a:pt x="29" y="74"/>
                  </a:lnTo>
                  <a:lnTo>
                    <a:pt x="26" y="77"/>
                  </a:lnTo>
                  <a:lnTo>
                    <a:pt x="49" y="85"/>
                  </a:lnTo>
                  <a:lnTo>
                    <a:pt x="58" y="83"/>
                  </a:lnTo>
                  <a:lnTo>
                    <a:pt x="59" y="76"/>
                  </a:lnTo>
                  <a:lnTo>
                    <a:pt x="68" y="77"/>
                  </a:lnTo>
                  <a:lnTo>
                    <a:pt x="87" y="89"/>
                  </a:lnTo>
                  <a:lnTo>
                    <a:pt x="98" y="85"/>
                  </a:lnTo>
                  <a:lnTo>
                    <a:pt x="109" y="76"/>
                  </a:lnTo>
                  <a:lnTo>
                    <a:pt x="122" y="81"/>
                  </a:lnTo>
                  <a:lnTo>
                    <a:pt x="129" y="75"/>
                  </a:lnTo>
                  <a:lnTo>
                    <a:pt x="129" y="89"/>
                  </a:lnTo>
                  <a:lnTo>
                    <a:pt x="137" y="85"/>
                  </a:lnTo>
                  <a:lnTo>
                    <a:pt x="137" y="76"/>
                  </a:lnTo>
                  <a:lnTo>
                    <a:pt x="159" y="75"/>
                  </a:lnTo>
                  <a:lnTo>
                    <a:pt x="170" y="77"/>
                  </a:lnTo>
                  <a:lnTo>
                    <a:pt x="191" y="72"/>
                  </a:lnTo>
                  <a:lnTo>
                    <a:pt x="213" y="70"/>
                  </a:lnTo>
                  <a:lnTo>
                    <a:pt x="216" y="66"/>
                  </a:lnTo>
                  <a:lnTo>
                    <a:pt x="242" y="68"/>
                  </a:lnTo>
                  <a:lnTo>
                    <a:pt x="233" y="38"/>
                  </a:lnTo>
                  <a:lnTo>
                    <a:pt x="238" y="31"/>
                  </a:lnTo>
                  <a:lnTo>
                    <a:pt x="238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32" name="Freeform 297"/>
            <p:cNvSpPr>
              <a:spLocks/>
            </p:cNvSpPr>
            <p:nvPr/>
          </p:nvSpPr>
          <p:spPr bwMode="ltGray">
            <a:xfrm>
              <a:off x="1260791" y="4263577"/>
              <a:ext cx="157554" cy="120992"/>
            </a:xfrm>
            <a:custGeom>
              <a:avLst/>
              <a:gdLst>
                <a:gd name="T0" fmla="*/ 13 w 81"/>
                <a:gd name="T1" fmla="*/ 14 h 64"/>
                <a:gd name="T2" fmla="*/ 35 w 81"/>
                <a:gd name="T3" fmla="*/ 5 h 64"/>
                <a:gd name="T4" fmla="*/ 55 w 81"/>
                <a:gd name="T5" fmla="*/ 4 h 64"/>
                <a:gd name="T6" fmla="*/ 68 w 81"/>
                <a:gd name="T7" fmla="*/ 7 h 64"/>
                <a:gd name="T8" fmla="*/ 77 w 81"/>
                <a:gd name="T9" fmla="*/ 0 h 64"/>
                <a:gd name="T10" fmla="*/ 81 w 81"/>
                <a:gd name="T11" fmla="*/ 5 h 64"/>
                <a:gd name="T12" fmla="*/ 73 w 81"/>
                <a:gd name="T13" fmla="*/ 17 h 64"/>
                <a:gd name="T14" fmla="*/ 71 w 81"/>
                <a:gd name="T15" fmla="*/ 14 h 64"/>
                <a:gd name="T16" fmla="*/ 51 w 81"/>
                <a:gd name="T17" fmla="*/ 13 h 64"/>
                <a:gd name="T18" fmla="*/ 42 w 81"/>
                <a:gd name="T19" fmla="*/ 17 h 64"/>
                <a:gd name="T20" fmla="*/ 42 w 81"/>
                <a:gd name="T21" fmla="*/ 25 h 64"/>
                <a:gd name="T22" fmla="*/ 38 w 81"/>
                <a:gd name="T23" fmla="*/ 25 h 64"/>
                <a:gd name="T24" fmla="*/ 32 w 81"/>
                <a:gd name="T25" fmla="*/ 18 h 64"/>
                <a:gd name="T26" fmla="*/ 31 w 81"/>
                <a:gd name="T27" fmla="*/ 26 h 64"/>
                <a:gd name="T28" fmla="*/ 41 w 81"/>
                <a:gd name="T29" fmla="*/ 43 h 64"/>
                <a:gd name="T30" fmla="*/ 56 w 81"/>
                <a:gd name="T31" fmla="*/ 57 h 64"/>
                <a:gd name="T32" fmla="*/ 49 w 81"/>
                <a:gd name="T33" fmla="*/ 54 h 64"/>
                <a:gd name="T34" fmla="*/ 49 w 81"/>
                <a:gd name="T35" fmla="*/ 64 h 64"/>
                <a:gd name="T36" fmla="*/ 32 w 81"/>
                <a:gd name="T37" fmla="*/ 52 h 64"/>
                <a:gd name="T38" fmla="*/ 13 w 81"/>
                <a:gd name="T39" fmla="*/ 52 h 64"/>
                <a:gd name="T40" fmla="*/ 0 w 81"/>
                <a:gd name="T41" fmla="*/ 32 h 64"/>
                <a:gd name="T42" fmla="*/ 13 w 81"/>
                <a:gd name="T43" fmla="*/ 19 h 64"/>
                <a:gd name="T44" fmla="*/ 13 w 81"/>
                <a:gd name="T45" fmla="*/ 14 h 6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1"/>
                <a:gd name="T70" fmla="*/ 0 h 64"/>
                <a:gd name="T71" fmla="*/ 81 w 81"/>
                <a:gd name="T72" fmla="*/ 64 h 6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1" h="64">
                  <a:moveTo>
                    <a:pt x="13" y="14"/>
                  </a:moveTo>
                  <a:lnTo>
                    <a:pt x="35" y="5"/>
                  </a:lnTo>
                  <a:lnTo>
                    <a:pt x="55" y="4"/>
                  </a:lnTo>
                  <a:lnTo>
                    <a:pt x="68" y="7"/>
                  </a:lnTo>
                  <a:lnTo>
                    <a:pt x="77" y="0"/>
                  </a:lnTo>
                  <a:lnTo>
                    <a:pt x="81" y="5"/>
                  </a:lnTo>
                  <a:lnTo>
                    <a:pt x="73" y="17"/>
                  </a:lnTo>
                  <a:lnTo>
                    <a:pt x="71" y="14"/>
                  </a:lnTo>
                  <a:lnTo>
                    <a:pt x="51" y="13"/>
                  </a:lnTo>
                  <a:lnTo>
                    <a:pt x="42" y="17"/>
                  </a:lnTo>
                  <a:lnTo>
                    <a:pt x="42" y="25"/>
                  </a:lnTo>
                  <a:lnTo>
                    <a:pt x="38" y="25"/>
                  </a:lnTo>
                  <a:lnTo>
                    <a:pt x="32" y="18"/>
                  </a:lnTo>
                  <a:lnTo>
                    <a:pt x="31" y="26"/>
                  </a:lnTo>
                  <a:lnTo>
                    <a:pt x="41" y="43"/>
                  </a:lnTo>
                  <a:lnTo>
                    <a:pt x="56" y="57"/>
                  </a:lnTo>
                  <a:lnTo>
                    <a:pt x="49" y="54"/>
                  </a:lnTo>
                  <a:lnTo>
                    <a:pt x="49" y="64"/>
                  </a:lnTo>
                  <a:lnTo>
                    <a:pt x="32" y="52"/>
                  </a:lnTo>
                  <a:lnTo>
                    <a:pt x="13" y="52"/>
                  </a:lnTo>
                  <a:lnTo>
                    <a:pt x="0" y="32"/>
                  </a:lnTo>
                  <a:lnTo>
                    <a:pt x="13" y="19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33" name="Freeform 298"/>
            <p:cNvSpPr>
              <a:spLocks/>
            </p:cNvSpPr>
            <p:nvPr/>
          </p:nvSpPr>
          <p:spPr bwMode="ltGray">
            <a:xfrm>
              <a:off x="180976" y="3292454"/>
              <a:ext cx="261308" cy="159200"/>
            </a:xfrm>
            <a:custGeom>
              <a:avLst/>
              <a:gdLst>
                <a:gd name="T0" fmla="*/ 0 w 137"/>
                <a:gd name="T1" fmla="*/ 28 h 82"/>
                <a:gd name="T2" fmla="*/ 9 w 137"/>
                <a:gd name="T3" fmla="*/ 29 h 82"/>
                <a:gd name="T4" fmla="*/ 22 w 137"/>
                <a:gd name="T5" fmla="*/ 25 h 82"/>
                <a:gd name="T6" fmla="*/ 30 w 137"/>
                <a:gd name="T7" fmla="*/ 29 h 82"/>
                <a:gd name="T8" fmla="*/ 5 w 137"/>
                <a:gd name="T9" fmla="*/ 48 h 82"/>
                <a:gd name="T10" fmla="*/ 23 w 137"/>
                <a:gd name="T11" fmla="*/ 48 h 82"/>
                <a:gd name="T12" fmla="*/ 30 w 137"/>
                <a:gd name="T13" fmla="*/ 60 h 82"/>
                <a:gd name="T14" fmla="*/ 22 w 137"/>
                <a:gd name="T15" fmla="*/ 71 h 82"/>
                <a:gd name="T16" fmla="*/ 43 w 137"/>
                <a:gd name="T17" fmla="*/ 71 h 82"/>
                <a:gd name="T18" fmla="*/ 72 w 137"/>
                <a:gd name="T19" fmla="*/ 82 h 82"/>
                <a:gd name="T20" fmla="*/ 125 w 137"/>
                <a:gd name="T21" fmla="*/ 56 h 82"/>
                <a:gd name="T22" fmla="*/ 137 w 137"/>
                <a:gd name="T23" fmla="*/ 43 h 82"/>
                <a:gd name="T24" fmla="*/ 137 w 137"/>
                <a:gd name="T25" fmla="*/ 28 h 82"/>
                <a:gd name="T26" fmla="*/ 123 w 137"/>
                <a:gd name="T27" fmla="*/ 21 h 82"/>
                <a:gd name="T28" fmla="*/ 123 w 137"/>
                <a:gd name="T29" fmla="*/ 5 h 82"/>
                <a:gd name="T30" fmla="*/ 112 w 137"/>
                <a:gd name="T31" fmla="*/ 6 h 82"/>
                <a:gd name="T32" fmla="*/ 103 w 137"/>
                <a:gd name="T33" fmla="*/ 0 h 82"/>
                <a:gd name="T34" fmla="*/ 85 w 137"/>
                <a:gd name="T35" fmla="*/ 14 h 82"/>
                <a:gd name="T36" fmla="*/ 77 w 137"/>
                <a:gd name="T37" fmla="*/ 9 h 82"/>
                <a:gd name="T38" fmla="*/ 66 w 137"/>
                <a:gd name="T39" fmla="*/ 12 h 82"/>
                <a:gd name="T40" fmla="*/ 60 w 137"/>
                <a:gd name="T41" fmla="*/ 19 h 82"/>
                <a:gd name="T42" fmla="*/ 53 w 137"/>
                <a:gd name="T43" fmla="*/ 12 h 82"/>
                <a:gd name="T44" fmla="*/ 52 w 137"/>
                <a:gd name="T45" fmla="*/ 25 h 82"/>
                <a:gd name="T46" fmla="*/ 37 w 137"/>
                <a:gd name="T47" fmla="*/ 29 h 82"/>
                <a:gd name="T48" fmla="*/ 36 w 137"/>
                <a:gd name="T49" fmla="*/ 14 h 82"/>
                <a:gd name="T50" fmla="*/ 25 w 137"/>
                <a:gd name="T51" fmla="*/ 5 h 82"/>
                <a:gd name="T52" fmla="*/ 17 w 137"/>
                <a:gd name="T53" fmla="*/ 2 h 82"/>
                <a:gd name="T54" fmla="*/ 17 w 137"/>
                <a:gd name="T55" fmla="*/ 9 h 82"/>
                <a:gd name="T56" fmla="*/ 9 w 137"/>
                <a:gd name="T57" fmla="*/ 9 h 82"/>
                <a:gd name="T58" fmla="*/ 8 w 137"/>
                <a:gd name="T59" fmla="*/ 19 h 82"/>
                <a:gd name="T60" fmla="*/ 0 w 137"/>
                <a:gd name="T61" fmla="*/ 28 h 8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37"/>
                <a:gd name="T94" fmla="*/ 0 h 82"/>
                <a:gd name="T95" fmla="*/ 137 w 137"/>
                <a:gd name="T96" fmla="*/ 82 h 8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37" h="82">
                  <a:moveTo>
                    <a:pt x="0" y="28"/>
                  </a:moveTo>
                  <a:lnTo>
                    <a:pt x="9" y="29"/>
                  </a:lnTo>
                  <a:lnTo>
                    <a:pt x="22" y="25"/>
                  </a:lnTo>
                  <a:lnTo>
                    <a:pt x="30" y="29"/>
                  </a:lnTo>
                  <a:lnTo>
                    <a:pt x="5" y="48"/>
                  </a:lnTo>
                  <a:lnTo>
                    <a:pt x="23" y="48"/>
                  </a:lnTo>
                  <a:lnTo>
                    <a:pt x="30" y="60"/>
                  </a:lnTo>
                  <a:lnTo>
                    <a:pt x="22" y="71"/>
                  </a:lnTo>
                  <a:lnTo>
                    <a:pt x="43" y="71"/>
                  </a:lnTo>
                  <a:lnTo>
                    <a:pt x="72" y="82"/>
                  </a:lnTo>
                  <a:lnTo>
                    <a:pt x="125" y="56"/>
                  </a:lnTo>
                  <a:lnTo>
                    <a:pt x="137" y="43"/>
                  </a:lnTo>
                  <a:lnTo>
                    <a:pt x="137" y="28"/>
                  </a:lnTo>
                  <a:lnTo>
                    <a:pt x="123" y="21"/>
                  </a:lnTo>
                  <a:lnTo>
                    <a:pt x="123" y="5"/>
                  </a:lnTo>
                  <a:lnTo>
                    <a:pt x="112" y="6"/>
                  </a:lnTo>
                  <a:lnTo>
                    <a:pt x="103" y="0"/>
                  </a:lnTo>
                  <a:lnTo>
                    <a:pt x="85" y="14"/>
                  </a:lnTo>
                  <a:lnTo>
                    <a:pt x="77" y="9"/>
                  </a:lnTo>
                  <a:lnTo>
                    <a:pt x="66" y="12"/>
                  </a:lnTo>
                  <a:lnTo>
                    <a:pt x="60" y="19"/>
                  </a:lnTo>
                  <a:lnTo>
                    <a:pt x="53" y="12"/>
                  </a:lnTo>
                  <a:lnTo>
                    <a:pt x="52" y="25"/>
                  </a:lnTo>
                  <a:lnTo>
                    <a:pt x="37" y="29"/>
                  </a:lnTo>
                  <a:lnTo>
                    <a:pt x="36" y="14"/>
                  </a:lnTo>
                  <a:lnTo>
                    <a:pt x="25" y="5"/>
                  </a:lnTo>
                  <a:lnTo>
                    <a:pt x="17" y="2"/>
                  </a:lnTo>
                  <a:lnTo>
                    <a:pt x="17" y="9"/>
                  </a:lnTo>
                  <a:lnTo>
                    <a:pt x="9" y="9"/>
                  </a:lnTo>
                  <a:lnTo>
                    <a:pt x="8" y="1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34" name="Freeform 299"/>
            <p:cNvSpPr>
              <a:spLocks/>
            </p:cNvSpPr>
            <p:nvPr/>
          </p:nvSpPr>
          <p:spPr bwMode="ltGray">
            <a:xfrm>
              <a:off x="319315" y="2687493"/>
              <a:ext cx="34584" cy="31840"/>
            </a:xfrm>
            <a:custGeom>
              <a:avLst/>
              <a:gdLst>
                <a:gd name="T0" fmla="*/ 0 w 19"/>
                <a:gd name="T1" fmla="*/ 0 h 18"/>
                <a:gd name="T2" fmla="*/ 0 w 19"/>
                <a:gd name="T3" fmla="*/ 18 h 18"/>
                <a:gd name="T4" fmla="*/ 19 w 19"/>
                <a:gd name="T5" fmla="*/ 16 h 18"/>
                <a:gd name="T6" fmla="*/ 0 w 19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18"/>
                <a:gd name="T14" fmla="*/ 19 w 19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18">
                  <a:moveTo>
                    <a:pt x="0" y="0"/>
                  </a:moveTo>
                  <a:lnTo>
                    <a:pt x="0" y="18"/>
                  </a:lnTo>
                  <a:lnTo>
                    <a:pt x="1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935" name="Rectangle 723"/>
          <p:cNvSpPr>
            <a:spLocks noChangeArrowheads="1"/>
          </p:cNvSpPr>
          <p:nvPr/>
        </p:nvSpPr>
        <p:spPr bwMode="auto">
          <a:xfrm>
            <a:off x="954110" y="3500457"/>
            <a:ext cx="2566988" cy="288925"/>
          </a:xfrm>
          <a:prstGeom prst="ellipse">
            <a:avLst/>
          </a:prstGeom>
          <a:solidFill>
            <a:srgbClr val="FFFFFF">
              <a:alpha val="55000"/>
            </a:srgbClr>
          </a:solidFill>
          <a:ln w="31750" algn="ctr">
            <a:solidFill>
              <a:srgbClr val="48B13B"/>
            </a:solidFill>
            <a:miter lim="800000"/>
            <a:headEnd/>
            <a:tailEnd/>
          </a:ln>
        </p:spPr>
        <p:txBody>
          <a:bodyPr lIns="72000" rIns="72000" anchor="ctr"/>
          <a:lstStyle/>
          <a:p>
            <a:pPr algn="ctr">
              <a:lnSpc>
                <a:spcPct val="100000"/>
              </a:lnSpc>
              <a:buClr>
                <a:srgbClr val="48B13B"/>
              </a:buClr>
              <a:defRPr/>
            </a:pPr>
            <a:r>
              <a:rPr kumimoji="0" lang="en-US" altLang="ja-JP" sz="1600" b="1" kern="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Headquarter</a:t>
            </a:r>
            <a:endParaRPr kumimoji="0" lang="ja-JP" altLang="en-US" sz="1600" b="1" kern="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936" name="グループ化 636"/>
          <p:cNvGrpSpPr>
            <a:grpSpLocks/>
          </p:cNvGrpSpPr>
          <p:nvPr/>
        </p:nvGrpSpPr>
        <p:grpSpPr bwMode="auto">
          <a:xfrm>
            <a:off x="2770210" y="4189661"/>
            <a:ext cx="869950" cy="1685925"/>
            <a:chOff x="2483768" y="3557111"/>
            <a:chExt cx="868976" cy="1685659"/>
          </a:xfrm>
        </p:grpSpPr>
        <p:sp>
          <p:nvSpPr>
            <p:cNvPr id="937" name="正方形/長方形 605"/>
            <p:cNvSpPr>
              <a:spLocks noChangeArrowheads="1"/>
            </p:cNvSpPr>
            <p:nvPr/>
          </p:nvSpPr>
          <p:spPr bwMode="auto">
            <a:xfrm>
              <a:off x="2483768" y="3557111"/>
              <a:ext cx="868976" cy="1685659"/>
            </a:xfrm>
            <a:prstGeom prst="rect">
              <a:avLst/>
            </a:prstGeom>
            <a:noFill/>
            <a:ln w="9525" algn="ctr">
              <a:solidFill>
                <a:srgbClr val="89A4A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38" name="円/楕円 624"/>
            <p:cNvSpPr>
              <a:spLocks noChangeArrowheads="1"/>
            </p:cNvSpPr>
            <p:nvPr/>
          </p:nvSpPr>
          <p:spPr bwMode="auto">
            <a:xfrm>
              <a:off x="2738256" y="4747900"/>
              <a:ext cx="360000" cy="360000"/>
            </a:xfrm>
            <a:prstGeom prst="ellipse">
              <a:avLst/>
            </a:prstGeom>
            <a:noFill/>
            <a:ln w="76200" algn="ctr">
              <a:solidFill>
                <a:srgbClr val="FF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39" name="円/楕円 630"/>
            <p:cNvSpPr>
              <a:spLocks noChangeArrowheads="1"/>
            </p:cNvSpPr>
            <p:nvPr/>
          </p:nvSpPr>
          <p:spPr bwMode="auto">
            <a:xfrm>
              <a:off x="2738256" y="4221088"/>
              <a:ext cx="360000" cy="360000"/>
            </a:xfrm>
            <a:prstGeom prst="ellipse">
              <a:avLst/>
            </a:prstGeom>
            <a:noFill/>
            <a:ln w="76200" algn="ctr">
              <a:solidFill>
                <a:srgbClr val="FF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40" name="円/楕円 633"/>
            <p:cNvSpPr>
              <a:spLocks noChangeArrowheads="1"/>
            </p:cNvSpPr>
            <p:nvPr/>
          </p:nvSpPr>
          <p:spPr bwMode="auto">
            <a:xfrm>
              <a:off x="2738256" y="3717032"/>
              <a:ext cx="360000" cy="360000"/>
            </a:xfrm>
            <a:prstGeom prst="ellipse">
              <a:avLst/>
            </a:prstGeom>
            <a:noFill/>
            <a:ln w="76200" algn="ctr">
              <a:solidFill>
                <a:srgbClr val="FF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941" name="グループ化 637"/>
          <p:cNvGrpSpPr>
            <a:grpSpLocks/>
          </p:cNvGrpSpPr>
          <p:nvPr/>
        </p:nvGrpSpPr>
        <p:grpSpPr bwMode="auto">
          <a:xfrm>
            <a:off x="1690710" y="4189661"/>
            <a:ext cx="868363" cy="1685925"/>
            <a:chOff x="1542784" y="3557111"/>
            <a:chExt cx="868976" cy="1685659"/>
          </a:xfrm>
        </p:grpSpPr>
        <p:sp>
          <p:nvSpPr>
            <p:cNvPr id="942" name="正方形/長方形 604"/>
            <p:cNvSpPr>
              <a:spLocks noChangeArrowheads="1"/>
            </p:cNvSpPr>
            <p:nvPr/>
          </p:nvSpPr>
          <p:spPr bwMode="auto">
            <a:xfrm>
              <a:off x="1542784" y="3557111"/>
              <a:ext cx="868976" cy="1685659"/>
            </a:xfrm>
            <a:prstGeom prst="rect">
              <a:avLst/>
            </a:prstGeom>
            <a:noFill/>
            <a:ln w="9525" algn="ctr">
              <a:solidFill>
                <a:srgbClr val="89A4A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43" name="二等辺三角形 628"/>
            <p:cNvSpPr>
              <a:spLocks noChangeArrowheads="1"/>
            </p:cNvSpPr>
            <p:nvPr/>
          </p:nvSpPr>
          <p:spPr bwMode="auto">
            <a:xfrm>
              <a:off x="1797272" y="4747900"/>
              <a:ext cx="360000" cy="360000"/>
            </a:xfrm>
            <a:prstGeom prst="triangle">
              <a:avLst>
                <a:gd name="adj" fmla="val 50000"/>
              </a:avLst>
            </a:prstGeom>
            <a:noFill/>
            <a:ln w="7620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44" name="二等辺三角形 631"/>
            <p:cNvSpPr>
              <a:spLocks noChangeArrowheads="1"/>
            </p:cNvSpPr>
            <p:nvPr/>
          </p:nvSpPr>
          <p:spPr bwMode="auto">
            <a:xfrm>
              <a:off x="1797272" y="4221088"/>
              <a:ext cx="360000" cy="360000"/>
            </a:xfrm>
            <a:prstGeom prst="triangle">
              <a:avLst>
                <a:gd name="adj" fmla="val 50000"/>
              </a:avLst>
            </a:prstGeom>
            <a:noFill/>
            <a:ln w="7620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45" name="二等辺三角形 634"/>
            <p:cNvSpPr>
              <a:spLocks noChangeArrowheads="1"/>
            </p:cNvSpPr>
            <p:nvPr/>
          </p:nvSpPr>
          <p:spPr bwMode="auto">
            <a:xfrm>
              <a:off x="1797272" y="3717032"/>
              <a:ext cx="360000" cy="360000"/>
            </a:xfrm>
            <a:prstGeom prst="triangle">
              <a:avLst>
                <a:gd name="adj" fmla="val 50000"/>
              </a:avLst>
            </a:prstGeom>
            <a:noFill/>
            <a:ln w="7620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946" name="グループ化 638"/>
          <p:cNvGrpSpPr>
            <a:grpSpLocks/>
          </p:cNvGrpSpPr>
          <p:nvPr/>
        </p:nvGrpSpPr>
        <p:grpSpPr bwMode="auto">
          <a:xfrm>
            <a:off x="649310" y="4189661"/>
            <a:ext cx="868363" cy="1685925"/>
            <a:chOff x="634174" y="3557111"/>
            <a:chExt cx="868976" cy="1685659"/>
          </a:xfrm>
        </p:grpSpPr>
        <p:sp>
          <p:nvSpPr>
            <p:cNvPr id="947" name="正方形/長方形 603"/>
            <p:cNvSpPr>
              <a:spLocks noChangeArrowheads="1"/>
            </p:cNvSpPr>
            <p:nvPr/>
          </p:nvSpPr>
          <p:spPr bwMode="auto">
            <a:xfrm>
              <a:off x="634174" y="3557111"/>
              <a:ext cx="868976" cy="1685659"/>
            </a:xfrm>
            <a:prstGeom prst="rect">
              <a:avLst/>
            </a:prstGeom>
            <a:noFill/>
            <a:ln w="9525" algn="ctr">
              <a:solidFill>
                <a:srgbClr val="89A4A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48" name="正方形/長方形 629"/>
            <p:cNvSpPr>
              <a:spLocks noChangeArrowheads="1"/>
            </p:cNvSpPr>
            <p:nvPr/>
          </p:nvSpPr>
          <p:spPr bwMode="auto">
            <a:xfrm>
              <a:off x="888662" y="4747900"/>
              <a:ext cx="360000" cy="360000"/>
            </a:xfrm>
            <a:prstGeom prst="rect">
              <a:avLst/>
            </a:prstGeom>
            <a:noFill/>
            <a:ln w="7620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49" name="正方形/長方形 632"/>
            <p:cNvSpPr>
              <a:spLocks noChangeArrowheads="1"/>
            </p:cNvSpPr>
            <p:nvPr/>
          </p:nvSpPr>
          <p:spPr bwMode="auto">
            <a:xfrm>
              <a:off x="888662" y="4221088"/>
              <a:ext cx="360000" cy="360000"/>
            </a:xfrm>
            <a:prstGeom prst="rect">
              <a:avLst/>
            </a:prstGeom>
            <a:noFill/>
            <a:ln w="7620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50" name="正方形/長方形 635"/>
            <p:cNvSpPr>
              <a:spLocks noChangeArrowheads="1"/>
            </p:cNvSpPr>
            <p:nvPr/>
          </p:nvSpPr>
          <p:spPr bwMode="auto">
            <a:xfrm>
              <a:off x="888662" y="3717032"/>
              <a:ext cx="360000" cy="360000"/>
            </a:xfrm>
            <a:prstGeom prst="rect">
              <a:avLst/>
            </a:prstGeom>
            <a:noFill/>
            <a:ln w="76200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1pPr>
              <a:lvl2pPr marL="742950" indent="-28575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2pPr>
              <a:lvl3pPr marL="11430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3pPr>
              <a:lvl4pPr marL="16002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4pPr>
              <a:lvl5pPr marL="2057400" indent="-228600" defTabSz="995363" eaLnBrk="0" hangingPunct="0"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5pPr>
              <a:lvl6pPr marL="25146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6pPr>
              <a:lvl7pPr marL="29718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7pPr>
              <a:lvl8pPr marL="34290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8pPr>
              <a:lvl9pPr marL="3886200" indent="-228600" defTabSz="9953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NissanAG-Medium" pitchFamily="50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endParaRPr lang="en-US" altLang="en-US" sz="20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951" name="二等辺三角形 655"/>
          <p:cNvSpPr/>
          <p:nvPr/>
        </p:nvSpPr>
        <p:spPr bwMode="auto">
          <a:xfrm flipV="1">
            <a:off x="542948" y="3888036"/>
            <a:ext cx="1081087" cy="223837"/>
          </a:xfrm>
          <a:prstGeom prst="triangle">
            <a:avLst/>
          </a:prstGeom>
          <a:solidFill>
            <a:srgbClr val="FFFFFF">
              <a:lumMod val="65000"/>
            </a:srgbClr>
          </a:solidFill>
          <a:ln w="12700" cap="flat" cmpd="sng" algn="ctr">
            <a:solidFill>
              <a:srgbClr val="EBEBEB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800" kern="0" dirty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52" name="テキスト ボックス 656"/>
          <p:cNvSpPr txBox="1">
            <a:spLocks noChangeArrowheads="1"/>
          </p:cNvSpPr>
          <p:nvPr/>
        </p:nvSpPr>
        <p:spPr bwMode="auto">
          <a:xfrm>
            <a:off x="825523" y="3846761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ja-JP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STD</a:t>
            </a:r>
            <a:endParaRPr lang="en-US" altLang="en-US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953" name="グループ化 302"/>
          <p:cNvGrpSpPr>
            <a:grpSpLocks/>
          </p:cNvGrpSpPr>
          <p:nvPr/>
        </p:nvGrpSpPr>
        <p:grpSpPr bwMode="auto">
          <a:xfrm>
            <a:off x="4998067" y="3847400"/>
            <a:ext cx="3598863" cy="2519363"/>
            <a:chOff x="180976" y="1617667"/>
            <a:chExt cx="8715383" cy="5053018"/>
          </a:xfrm>
        </p:grpSpPr>
        <p:sp>
          <p:nvSpPr>
            <p:cNvPr id="954" name="Freeform 3"/>
            <p:cNvSpPr>
              <a:spLocks/>
            </p:cNvSpPr>
            <p:nvPr/>
          </p:nvSpPr>
          <p:spPr bwMode="ltGray">
            <a:xfrm>
              <a:off x="7639221" y="5654986"/>
              <a:ext cx="203757" cy="1015699"/>
            </a:xfrm>
            <a:custGeom>
              <a:avLst/>
              <a:gdLst>
                <a:gd name="T0" fmla="*/ 74 w 104"/>
                <a:gd name="T1" fmla="*/ 0 h 529"/>
                <a:gd name="T2" fmla="*/ 83 w 104"/>
                <a:gd name="T3" fmla="*/ 30 h 529"/>
                <a:gd name="T4" fmla="*/ 104 w 104"/>
                <a:gd name="T5" fmla="*/ 63 h 529"/>
                <a:gd name="T6" fmla="*/ 89 w 104"/>
                <a:gd name="T7" fmla="*/ 85 h 529"/>
                <a:gd name="T8" fmla="*/ 74 w 104"/>
                <a:gd name="T9" fmla="*/ 132 h 529"/>
                <a:gd name="T10" fmla="*/ 70 w 104"/>
                <a:gd name="T11" fmla="*/ 207 h 529"/>
                <a:gd name="T12" fmla="*/ 62 w 104"/>
                <a:gd name="T13" fmla="*/ 238 h 529"/>
                <a:gd name="T14" fmla="*/ 57 w 104"/>
                <a:gd name="T15" fmla="*/ 273 h 529"/>
                <a:gd name="T16" fmla="*/ 47 w 104"/>
                <a:gd name="T17" fmla="*/ 324 h 529"/>
                <a:gd name="T18" fmla="*/ 45 w 104"/>
                <a:gd name="T19" fmla="*/ 362 h 529"/>
                <a:gd name="T20" fmla="*/ 52 w 104"/>
                <a:gd name="T21" fmla="*/ 369 h 529"/>
                <a:gd name="T22" fmla="*/ 51 w 104"/>
                <a:gd name="T23" fmla="*/ 374 h 529"/>
                <a:gd name="T24" fmla="*/ 39 w 104"/>
                <a:gd name="T25" fmla="*/ 418 h 529"/>
                <a:gd name="T26" fmla="*/ 29 w 104"/>
                <a:gd name="T27" fmla="*/ 454 h 529"/>
                <a:gd name="T28" fmla="*/ 28 w 104"/>
                <a:gd name="T29" fmla="*/ 470 h 529"/>
                <a:gd name="T30" fmla="*/ 40 w 104"/>
                <a:gd name="T31" fmla="*/ 486 h 529"/>
                <a:gd name="T32" fmla="*/ 73 w 104"/>
                <a:gd name="T33" fmla="*/ 496 h 529"/>
                <a:gd name="T34" fmla="*/ 75 w 104"/>
                <a:gd name="T35" fmla="*/ 499 h 529"/>
                <a:gd name="T36" fmla="*/ 60 w 104"/>
                <a:gd name="T37" fmla="*/ 507 h 529"/>
                <a:gd name="T38" fmla="*/ 54 w 104"/>
                <a:gd name="T39" fmla="*/ 529 h 529"/>
                <a:gd name="T40" fmla="*/ 52 w 104"/>
                <a:gd name="T41" fmla="*/ 517 h 529"/>
                <a:gd name="T42" fmla="*/ 51 w 104"/>
                <a:gd name="T43" fmla="*/ 507 h 529"/>
                <a:gd name="T44" fmla="*/ 27 w 104"/>
                <a:gd name="T45" fmla="*/ 512 h 529"/>
                <a:gd name="T46" fmla="*/ 21 w 104"/>
                <a:gd name="T47" fmla="*/ 505 h 529"/>
                <a:gd name="T48" fmla="*/ 14 w 104"/>
                <a:gd name="T49" fmla="*/ 503 h 529"/>
                <a:gd name="T50" fmla="*/ 7 w 104"/>
                <a:gd name="T51" fmla="*/ 490 h 529"/>
                <a:gd name="T52" fmla="*/ 17 w 104"/>
                <a:gd name="T53" fmla="*/ 484 h 529"/>
                <a:gd name="T54" fmla="*/ 14 w 104"/>
                <a:gd name="T55" fmla="*/ 482 h 529"/>
                <a:gd name="T56" fmla="*/ 9 w 104"/>
                <a:gd name="T57" fmla="*/ 469 h 529"/>
                <a:gd name="T58" fmla="*/ 14 w 104"/>
                <a:gd name="T59" fmla="*/ 457 h 529"/>
                <a:gd name="T60" fmla="*/ 7 w 104"/>
                <a:gd name="T61" fmla="*/ 456 h 529"/>
                <a:gd name="T62" fmla="*/ 0 w 104"/>
                <a:gd name="T63" fmla="*/ 444 h 529"/>
                <a:gd name="T64" fmla="*/ 7 w 104"/>
                <a:gd name="T65" fmla="*/ 418 h 529"/>
                <a:gd name="T66" fmla="*/ 21 w 104"/>
                <a:gd name="T67" fmla="*/ 403 h 529"/>
                <a:gd name="T68" fmla="*/ 1 w 104"/>
                <a:gd name="T69" fmla="*/ 404 h 529"/>
                <a:gd name="T70" fmla="*/ 10 w 104"/>
                <a:gd name="T71" fmla="*/ 393 h 529"/>
                <a:gd name="T72" fmla="*/ 14 w 104"/>
                <a:gd name="T73" fmla="*/ 387 h 529"/>
                <a:gd name="T74" fmla="*/ 22 w 104"/>
                <a:gd name="T75" fmla="*/ 354 h 529"/>
                <a:gd name="T76" fmla="*/ 22 w 104"/>
                <a:gd name="T77" fmla="*/ 373 h 529"/>
                <a:gd name="T78" fmla="*/ 38 w 104"/>
                <a:gd name="T79" fmla="*/ 328 h 529"/>
                <a:gd name="T80" fmla="*/ 38 w 104"/>
                <a:gd name="T81" fmla="*/ 319 h 529"/>
                <a:gd name="T82" fmla="*/ 30 w 104"/>
                <a:gd name="T83" fmla="*/ 323 h 529"/>
                <a:gd name="T84" fmla="*/ 23 w 104"/>
                <a:gd name="T85" fmla="*/ 295 h 529"/>
                <a:gd name="T86" fmla="*/ 23 w 104"/>
                <a:gd name="T87" fmla="*/ 260 h 529"/>
                <a:gd name="T88" fmla="*/ 31 w 104"/>
                <a:gd name="T89" fmla="*/ 253 h 529"/>
                <a:gd name="T90" fmla="*/ 49 w 104"/>
                <a:gd name="T91" fmla="*/ 165 h 529"/>
                <a:gd name="T92" fmla="*/ 51 w 104"/>
                <a:gd name="T93" fmla="*/ 141 h 529"/>
                <a:gd name="T94" fmla="*/ 62 w 104"/>
                <a:gd name="T95" fmla="*/ 66 h 529"/>
                <a:gd name="T96" fmla="*/ 62 w 104"/>
                <a:gd name="T97" fmla="*/ 6 h 52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04"/>
                <a:gd name="T148" fmla="*/ 0 h 529"/>
                <a:gd name="T149" fmla="*/ 104 w 104"/>
                <a:gd name="T150" fmla="*/ 529 h 52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04" h="529">
                  <a:moveTo>
                    <a:pt x="62" y="6"/>
                  </a:moveTo>
                  <a:lnTo>
                    <a:pt x="74" y="0"/>
                  </a:lnTo>
                  <a:lnTo>
                    <a:pt x="85" y="19"/>
                  </a:lnTo>
                  <a:lnTo>
                    <a:pt x="83" y="30"/>
                  </a:lnTo>
                  <a:lnTo>
                    <a:pt x="95" y="63"/>
                  </a:lnTo>
                  <a:lnTo>
                    <a:pt x="104" y="63"/>
                  </a:lnTo>
                  <a:lnTo>
                    <a:pt x="102" y="79"/>
                  </a:lnTo>
                  <a:lnTo>
                    <a:pt x="89" y="85"/>
                  </a:lnTo>
                  <a:lnTo>
                    <a:pt x="90" y="111"/>
                  </a:lnTo>
                  <a:lnTo>
                    <a:pt x="74" y="132"/>
                  </a:lnTo>
                  <a:lnTo>
                    <a:pt x="62" y="172"/>
                  </a:lnTo>
                  <a:lnTo>
                    <a:pt x="70" y="207"/>
                  </a:lnTo>
                  <a:lnTo>
                    <a:pt x="62" y="227"/>
                  </a:lnTo>
                  <a:lnTo>
                    <a:pt x="62" y="238"/>
                  </a:lnTo>
                  <a:lnTo>
                    <a:pt x="55" y="249"/>
                  </a:lnTo>
                  <a:lnTo>
                    <a:pt x="57" y="273"/>
                  </a:lnTo>
                  <a:lnTo>
                    <a:pt x="49" y="294"/>
                  </a:lnTo>
                  <a:lnTo>
                    <a:pt x="47" y="324"/>
                  </a:lnTo>
                  <a:lnTo>
                    <a:pt x="44" y="335"/>
                  </a:lnTo>
                  <a:lnTo>
                    <a:pt x="45" y="362"/>
                  </a:lnTo>
                  <a:lnTo>
                    <a:pt x="51" y="365"/>
                  </a:lnTo>
                  <a:lnTo>
                    <a:pt x="52" y="369"/>
                  </a:lnTo>
                  <a:lnTo>
                    <a:pt x="47" y="369"/>
                  </a:lnTo>
                  <a:lnTo>
                    <a:pt x="51" y="374"/>
                  </a:lnTo>
                  <a:lnTo>
                    <a:pt x="49" y="401"/>
                  </a:lnTo>
                  <a:lnTo>
                    <a:pt x="39" y="418"/>
                  </a:lnTo>
                  <a:lnTo>
                    <a:pt x="39" y="428"/>
                  </a:lnTo>
                  <a:lnTo>
                    <a:pt x="29" y="454"/>
                  </a:lnTo>
                  <a:lnTo>
                    <a:pt x="28" y="466"/>
                  </a:lnTo>
                  <a:lnTo>
                    <a:pt x="28" y="470"/>
                  </a:lnTo>
                  <a:lnTo>
                    <a:pt x="39" y="469"/>
                  </a:lnTo>
                  <a:lnTo>
                    <a:pt x="40" y="486"/>
                  </a:lnTo>
                  <a:lnTo>
                    <a:pt x="45" y="495"/>
                  </a:lnTo>
                  <a:lnTo>
                    <a:pt x="73" y="496"/>
                  </a:lnTo>
                  <a:lnTo>
                    <a:pt x="89" y="499"/>
                  </a:lnTo>
                  <a:lnTo>
                    <a:pt x="75" y="499"/>
                  </a:lnTo>
                  <a:lnTo>
                    <a:pt x="74" y="504"/>
                  </a:lnTo>
                  <a:lnTo>
                    <a:pt x="60" y="507"/>
                  </a:lnTo>
                  <a:lnTo>
                    <a:pt x="58" y="527"/>
                  </a:lnTo>
                  <a:lnTo>
                    <a:pt x="54" y="529"/>
                  </a:lnTo>
                  <a:lnTo>
                    <a:pt x="42" y="521"/>
                  </a:lnTo>
                  <a:lnTo>
                    <a:pt x="52" y="517"/>
                  </a:lnTo>
                  <a:lnTo>
                    <a:pt x="57" y="510"/>
                  </a:lnTo>
                  <a:lnTo>
                    <a:pt x="51" y="507"/>
                  </a:lnTo>
                  <a:lnTo>
                    <a:pt x="38" y="521"/>
                  </a:lnTo>
                  <a:lnTo>
                    <a:pt x="27" y="512"/>
                  </a:lnTo>
                  <a:lnTo>
                    <a:pt x="27" y="507"/>
                  </a:lnTo>
                  <a:lnTo>
                    <a:pt x="21" y="505"/>
                  </a:lnTo>
                  <a:lnTo>
                    <a:pt x="17" y="497"/>
                  </a:lnTo>
                  <a:lnTo>
                    <a:pt x="14" y="503"/>
                  </a:lnTo>
                  <a:lnTo>
                    <a:pt x="7" y="499"/>
                  </a:lnTo>
                  <a:lnTo>
                    <a:pt x="7" y="490"/>
                  </a:lnTo>
                  <a:lnTo>
                    <a:pt x="15" y="491"/>
                  </a:lnTo>
                  <a:lnTo>
                    <a:pt x="17" y="484"/>
                  </a:lnTo>
                  <a:lnTo>
                    <a:pt x="15" y="476"/>
                  </a:lnTo>
                  <a:lnTo>
                    <a:pt x="14" y="482"/>
                  </a:lnTo>
                  <a:lnTo>
                    <a:pt x="4" y="486"/>
                  </a:lnTo>
                  <a:lnTo>
                    <a:pt x="9" y="469"/>
                  </a:lnTo>
                  <a:lnTo>
                    <a:pt x="14" y="470"/>
                  </a:lnTo>
                  <a:lnTo>
                    <a:pt x="14" y="457"/>
                  </a:lnTo>
                  <a:lnTo>
                    <a:pt x="4" y="470"/>
                  </a:lnTo>
                  <a:lnTo>
                    <a:pt x="7" y="456"/>
                  </a:lnTo>
                  <a:lnTo>
                    <a:pt x="1" y="455"/>
                  </a:lnTo>
                  <a:lnTo>
                    <a:pt x="0" y="444"/>
                  </a:lnTo>
                  <a:lnTo>
                    <a:pt x="4" y="420"/>
                  </a:lnTo>
                  <a:lnTo>
                    <a:pt x="7" y="418"/>
                  </a:lnTo>
                  <a:lnTo>
                    <a:pt x="14" y="428"/>
                  </a:lnTo>
                  <a:lnTo>
                    <a:pt x="21" y="403"/>
                  </a:lnTo>
                  <a:lnTo>
                    <a:pt x="7" y="401"/>
                  </a:lnTo>
                  <a:lnTo>
                    <a:pt x="1" y="404"/>
                  </a:lnTo>
                  <a:lnTo>
                    <a:pt x="1" y="398"/>
                  </a:lnTo>
                  <a:lnTo>
                    <a:pt x="10" y="393"/>
                  </a:lnTo>
                  <a:lnTo>
                    <a:pt x="7" y="388"/>
                  </a:lnTo>
                  <a:lnTo>
                    <a:pt x="14" y="387"/>
                  </a:lnTo>
                  <a:lnTo>
                    <a:pt x="14" y="366"/>
                  </a:lnTo>
                  <a:lnTo>
                    <a:pt x="22" y="354"/>
                  </a:lnTo>
                  <a:lnTo>
                    <a:pt x="27" y="359"/>
                  </a:lnTo>
                  <a:lnTo>
                    <a:pt x="22" y="373"/>
                  </a:lnTo>
                  <a:lnTo>
                    <a:pt x="25" y="381"/>
                  </a:lnTo>
                  <a:lnTo>
                    <a:pt x="38" y="328"/>
                  </a:lnTo>
                  <a:lnTo>
                    <a:pt x="36" y="325"/>
                  </a:lnTo>
                  <a:lnTo>
                    <a:pt x="38" y="319"/>
                  </a:lnTo>
                  <a:lnTo>
                    <a:pt x="31" y="317"/>
                  </a:lnTo>
                  <a:lnTo>
                    <a:pt x="30" y="323"/>
                  </a:lnTo>
                  <a:lnTo>
                    <a:pt x="22" y="316"/>
                  </a:lnTo>
                  <a:lnTo>
                    <a:pt x="23" y="295"/>
                  </a:lnTo>
                  <a:lnTo>
                    <a:pt x="30" y="288"/>
                  </a:lnTo>
                  <a:lnTo>
                    <a:pt x="23" y="260"/>
                  </a:lnTo>
                  <a:lnTo>
                    <a:pt x="27" y="253"/>
                  </a:lnTo>
                  <a:lnTo>
                    <a:pt x="31" y="253"/>
                  </a:lnTo>
                  <a:lnTo>
                    <a:pt x="52" y="187"/>
                  </a:lnTo>
                  <a:lnTo>
                    <a:pt x="49" y="165"/>
                  </a:lnTo>
                  <a:lnTo>
                    <a:pt x="54" y="155"/>
                  </a:lnTo>
                  <a:lnTo>
                    <a:pt x="51" y="141"/>
                  </a:lnTo>
                  <a:lnTo>
                    <a:pt x="62" y="107"/>
                  </a:lnTo>
                  <a:lnTo>
                    <a:pt x="62" y="66"/>
                  </a:lnTo>
                  <a:lnTo>
                    <a:pt x="68" y="46"/>
                  </a:lnTo>
                  <a:lnTo>
                    <a:pt x="62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55" name="Freeform 4"/>
            <p:cNvSpPr>
              <a:spLocks/>
            </p:cNvSpPr>
            <p:nvPr/>
          </p:nvSpPr>
          <p:spPr bwMode="ltGray">
            <a:xfrm>
              <a:off x="6635819" y="4508744"/>
              <a:ext cx="730447" cy="439393"/>
            </a:xfrm>
            <a:custGeom>
              <a:avLst/>
              <a:gdLst/>
              <a:ahLst/>
              <a:cxnLst>
                <a:cxn ang="0">
                  <a:pos x="244" y="109"/>
                </a:cxn>
                <a:cxn ang="0">
                  <a:pos x="250" y="142"/>
                </a:cxn>
                <a:cxn ang="0">
                  <a:pos x="269" y="177"/>
                </a:cxn>
                <a:cxn ang="0">
                  <a:pos x="312" y="178"/>
                </a:cxn>
                <a:cxn ang="0">
                  <a:pos x="324" y="177"/>
                </a:cxn>
                <a:cxn ang="0">
                  <a:pos x="338" y="149"/>
                </a:cxn>
                <a:cxn ang="0">
                  <a:pos x="367" y="142"/>
                </a:cxn>
                <a:cxn ang="0">
                  <a:pos x="371" y="181"/>
                </a:cxn>
                <a:cxn ang="0">
                  <a:pos x="363" y="181"/>
                </a:cxn>
                <a:cxn ang="0">
                  <a:pos x="352" y="187"/>
                </a:cxn>
                <a:cxn ang="0">
                  <a:pos x="325" y="194"/>
                </a:cxn>
                <a:cxn ang="0">
                  <a:pos x="323" y="209"/>
                </a:cxn>
                <a:cxn ang="0">
                  <a:pos x="314" y="229"/>
                </a:cxn>
                <a:cxn ang="0">
                  <a:pos x="277" y="208"/>
                </a:cxn>
                <a:cxn ang="0">
                  <a:pos x="241" y="209"/>
                </a:cxn>
                <a:cxn ang="0">
                  <a:pos x="191" y="187"/>
                </a:cxn>
                <a:cxn ang="0">
                  <a:pos x="154" y="171"/>
                </a:cxn>
                <a:cxn ang="0">
                  <a:pos x="151" y="149"/>
                </a:cxn>
                <a:cxn ang="0">
                  <a:pos x="110" y="96"/>
                </a:cxn>
                <a:cxn ang="0">
                  <a:pos x="99" y="82"/>
                </a:cxn>
                <a:cxn ang="0">
                  <a:pos x="82" y="63"/>
                </a:cxn>
                <a:cxn ang="0">
                  <a:pos x="62" y="48"/>
                </a:cxn>
                <a:cxn ang="0">
                  <a:pos x="40" y="14"/>
                </a:cxn>
                <a:cxn ang="0">
                  <a:pos x="31" y="33"/>
                </a:cxn>
                <a:cxn ang="0">
                  <a:pos x="82" y="110"/>
                </a:cxn>
                <a:cxn ang="0">
                  <a:pos x="97" y="121"/>
                </a:cxn>
                <a:cxn ang="0">
                  <a:pos x="85" y="120"/>
                </a:cxn>
                <a:cxn ang="0">
                  <a:pos x="63" y="99"/>
                </a:cxn>
                <a:cxn ang="0">
                  <a:pos x="33" y="72"/>
                </a:cxn>
                <a:cxn ang="0">
                  <a:pos x="33" y="65"/>
                </a:cxn>
                <a:cxn ang="0">
                  <a:pos x="18" y="39"/>
                </a:cxn>
                <a:cxn ang="0">
                  <a:pos x="27" y="0"/>
                </a:cxn>
                <a:cxn ang="0">
                  <a:pos x="135" y="13"/>
                </a:cxn>
                <a:cxn ang="0">
                  <a:pos x="157" y="38"/>
                </a:cxn>
                <a:cxn ang="0">
                  <a:pos x="175" y="48"/>
                </a:cxn>
                <a:cxn ang="0">
                  <a:pos x="199" y="38"/>
                </a:cxn>
                <a:cxn ang="0">
                  <a:pos x="252" y="89"/>
                </a:cxn>
              </a:cxnLst>
              <a:rect l="0" t="0" r="r" b="b"/>
              <a:pathLst>
                <a:path w="382" h="229">
                  <a:moveTo>
                    <a:pt x="252" y="88"/>
                  </a:moveTo>
                  <a:lnTo>
                    <a:pt x="244" y="109"/>
                  </a:lnTo>
                  <a:lnTo>
                    <a:pt x="242" y="131"/>
                  </a:lnTo>
                  <a:lnTo>
                    <a:pt x="250" y="142"/>
                  </a:lnTo>
                  <a:lnTo>
                    <a:pt x="250" y="152"/>
                  </a:lnTo>
                  <a:lnTo>
                    <a:pt x="269" y="177"/>
                  </a:lnTo>
                  <a:lnTo>
                    <a:pt x="289" y="185"/>
                  </a:lnTo>
                  <a:lnTo>
                    <a:pt x="312" y="178"/>
                  </a:lnTo>
                  <a:lnTo>
                    <a:pt x="327" y="180"/>
                  </a:lnTo>
                  <a:lnTo>
                    <a:pt x="324" y="177"/>
                  </a:lnTo>
                  <a:lnTo>
                    <a:pt x="334" y="171"/>
                  </a:lnTo>
                  <a:lnTo>
                    <a:pt x="338" y="149"/>
                  </a:lnTo>
                  <a:lnTo>
                    <a:pt x="342" y="149"/>
                  </a:lnTo>
                  <a:lnTo>
                    <a:pt x="367" y="142"/>
                  </a:lnTo>
                  <a:lnTo>
                    <a:pt x="382" y="146"/>
                  </a:lnTo>
                  <a:lnTo>
                    <a:pt x="371" y="181"/>
                  </a:lnTo>
                  <a:lnTo>
                    <a:pt x="367" y="187"/>
                  </a:lnTo>
                  <a:lnTo>
                    <a:pt x="363" y="181"/>
                  </a:lnTo>
                  <a:lnTo>
                    <a:pt x="360" y="181"/>
                  </a:lnTo>
                  <a:lnTo>
                    <a:pt x="352" y="187"/>
                  </a:lnTo>
                  <a:lnTo>
                    <a:pt x="334" y="187"/>
                  </a:lnTo>
                  <a:lnTo>
                    <a:pt x="325" y="194"/>
                  </a:lnTo>
                  <a:lnTo>
                    <a:pt x="335" y="206"/>
                  </a:lnTo>
                  <a:lnTo>
                    <a:pt x="323" y="209"/>
                  </a:lnTo>
                  <a:lnTo>
                    <a:pt x="314" y="228"/>
                  </a:lnTo>
                  <a:lnTo>
                    <a:pt x="314" y="229"/>
                  </a:lnTo>
                  <a:lnTo>
                    <a:pt x="287" y="209"/>
                  </a:lnTo>
                  <a:lnTo>
                    <a:pt x="277" y="208"/>
                  </a:lnTo>
                  <a:lnTo>
                    <a:pt x="263" y="215"/>
                  </a:lnTo>
                  <a:lnTo>
                    <a:pt x="241" y="209"/>
                  </a:lnTo>
                  <a:lnTo>
                    <a:pt x="202" y="196"/>
                  </a:lnTo>
                  <a:lnTo>
                    <a:pt x="191" y="187"/>
                  </a:lnTo>
                  <a:lnTo>
                    <a:pt x="172" y="184"/>
                  </a:lnTo>
                  <a:lnTo>
                    <a:pt x="154" y="171"/>
                  </a:lnTo>
                  <a:lnTo>
                    <a:pt x="144" y="158"/>
                  </a:lnTo>
                  <a:lnTo>
                    <a:pt x="151" y="149"/>
                  </a:lnTo>
                  <a:lnTo>
                    <a:pt x="144" y="131"/>
                  </a:lnTo>
                  <a:lnTo>
                    <a:pt x="110" y="96"/>
                  </a:lnTo>
                  <a:lnTo>
                    <a:pt x="97" y="91"/>
                  </a:lnTo>
                  <a:lnTo>
                    <a:pt x="99" y="82"/>
                  </a:lnTo>
                  <a:lnTo>
                    <a:pt x="82" y="69"/>
                  </a:lnTo>
                  <a:lnTo>
                    <a:pt x="82" y="63"/>
                  </a:lnTo>
                  <a:lnTo>
                    <a:pt x="74" y="62"/>
                  </a:lnTo>
                  <a:lnTo>
                    <a:pt x="62" y="48"/>
                  </a:lnTo>
                  <a:lnTo>
                    <a:pt x="50" y="19"/>
                  </a:lnTo>
                  <a:lnTo>
                    <a:pt x="40" y="14"/>
                  </a:lnTo>
                  <a:lnTo>
                    <a:pt x="30" y="12"/>
                  </a:lnTo>
                  <a:lnTo>
                    <a:pt x="31" y="33"/>
                  </a:lnTo>
                  <a:lnTo>
                    <a:pt x="70" y="81"/>
                  </a:lnTo>
                  <a:lnTo>
                    <a:pt x="82" y="110"/>
                  </a:lnTo>
                  <a:lnTo>
                    <a:pt x="88" y="110"/>
                  </a:lnTo>
                  <a:lnTo>
                    <a:pt x="97" y="121"/>
                  </a:lnTo>
                  <a:lnTo>
                    <a:pt x="89" y="128"/>
                  </a:lnTo>
                  <a:lnTo>
                    <a:pt x="85" y="120"/>
                  </a:lnTo>
                  <a:lnTo>
                    <a:pt x="61" y="102"/>
                  </a:lnTo>
                  <a:lnTo>
                    <a:pt x="63" y="99"/>
                  </a:lnTo>
                  <a:lnTo>
                    <a:pt x="61" y="85"/>
                  </a:lnTo>
                  <a:lnTo>
                    <a:pt x="33" y="72"/>
                  </a:lnTo>
                  <a:lnTo>
                    <a:pt x="25" y="63"/>
                  </a:lnTo>
                  <a:lnTo>
                    <a:pt x="33" y="65"/>
                  </a:lnTo>
                  <a:lnTo>
                    <a:pt x="40" y="56"/>
                  </a:lnTo>
                  <a:lnTo>
                    <a:pt x="18" y="39"/>
                  </a:lnTo>
                  <a:lnTo>
                    <a:pt x="0" y="2"/>
                  </a:lnTo>
                  <a:lnTo>
                    <a:pt x="27" y="0"/>
                  </a:lnTo>
                  <a:lnTo>
                    <a:pt x="77" y="17"/>
                  </a:lnTo>
                  <a:lnTo>
                    <a:pt x="135" y="13"/>
                  </a:lnTo>
                  <a:lnTo>
                    <a:pt x="153" y="26"/>
                  </a:lnTo>
                  <a:lnTo>
                    <a:pt x="157" y="38"/>
                  </a:lnTo>
                  <a:lnTo>
                    <a:pt x="169" y="48"/>
                  </a:lnTo>
                  <a:lnTo>
                    <a:pt x="175" y="48"/>
                  </a:lnTo>
                  <a:lnTo>
                    <a:pt x="183" y="38"/>
                  </a:lnTo>
                  <a:lnTo>
                    <a:pt x="199" y="38"/>
                  </a:lnTo>
                  <a:lnTo>
                    <a:pt x="228" y="81"/>
                  </a:lnTo>
                  <a:lnTo>
                    <a:pt x="252" y="89"/>
                  </a:lnTo>
                  <a:lnTo>
                    <a:pt x="252" y="88"/>
                  </a:lnTo>
                  <a:close/>
                </a:path>
              </a:pathLst>
            </a:custGeom>
            <a:solidFill>
              <a:srgbClr val="48B13B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56" name="Freeform 5"/>
            <p:cNvSpPr>
              <a:spLocks/>
            </p:cNvSpPr>
            <p:nvPr/>
          </p:nvSpPr>
          <p:spPr bwMode="ltGray">
            <a:xfrm>
              <a:off x="7316286" y="4855802"/>
              <a:ext cx="34601" cy="60495"/>
            </a:xfrm>
            <a:custGeom>
              <a:avLst/>
              <a:gdLst>
                <a:gd name="T0" fmla="*/ 4 w 19"/>
                <a:gd name="T1" fmla="*/ 31 h 31"/>
                <a:gd name="T2" fmla="*/ 15 w 19"/>
                <a:gd name="T3" fmla="*/ 26 h 31"/>
                <a:gd name="T4" fmla="*/ 19 w 19"/>
                <a:gd name="T5" fmla="*/ 0 h 31"/>
                <a:gd name="T6" fmla="*/ 15 w 19"/>
                <a:gd name="T7" fmla="*/ 0 h 31"/>
                <a:gd name="T8" fmla="*/ 0 w 19"/>
                <a:gd name="T9" fmla="*/ 5 h 31"/>
                <a:gd name="T10" fmla="*/ 0 w 19"/>
                <a:gd name="T11" fmla="*/ 27 h 31"/>
                <a:gd name="T12" fmla="*/ 4 w 19"/>
                <a:gd name="T13" fmla="*/ 31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31"/>
                <a:gd name="T23" fmla="*/ 19 w 19"/>
                <a:gd name="T24" fmla="*/ 31 h 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31">
                  <a:moveTo>
                    <a:pt x="4" y="31"/>
                  </a:moveTo>
                  <a:lnTo>
                    <a:pt x="15" y="26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27"/>
                  </a:lnTo>
                  <a:lnTo>
                    <a:pt x="4" y="3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57" name="Freeform 6"/>
            <p:cNvSpPr>
              <a:spLocks/>
            </p:cNvSpPr>
            <p:nvPr/>
          </p:nvSpPr>
          <p:spPr bwMode="ltGray">
            <a:xfrm>
              <a:off x="7247086" y="4868538"/>
              <a:ext cx="84578" cy="95520"/>
            </a:xfrm>
            <a:custGeom>
              <a:avLst/>
              <a:gdLst>
                <a:gd name="T0" fmla="*/ 38 w 46"/>
                <a:gd name="T1" fmla="*/ 23 h 50"/>
                <a:gd name="T2" fmla="*/ 46 w 46"/>
                <a:gd name="T3" fmla="*/ 26 h 50"/>
                <a:gd name="T4" fmla="*/ 46 w 46"/>
                <a:gd name="T5" fmla="*/ 25 h 50"/>
                <a:gd name="T6" fmla="*/ 34 w 46"/>
                <a:gd name="T7" fmla="*/ 41 h 50"/>
                <a:gd name="T8" fmla="*/ 27 w 46"/>
                <a:gd name="T9" fmla="*/ 50 h 50"/>
                <a:gd name="T10" fmla="*/ 0 w 46"/>
                <a:gd name="T11" fmla="*/ 41 h 50"/>
                <a:gd name="T12" fmla="*/ 0 w 46"/>
                <a:gd name="T13" fmla="*/ 40 h 50"/>
                <a:gd name="T14" fmla="*/ 9 w 46"/>
                <a:gd name="T15" fmla="*/ 22 h 50"/>
                <a:gd name="T16" fmla="*/ 19 w 46"/>
                <a:gd name="T17" fmla="*/ 17 h 50"/>
                <a:gd name="T18" fmla="*/ 11 w 46"/>
                <a:gd name="T19" fmla="*/ 5 h 50"/>
                <a:gd name="T20" fmla="*/ 19 w 46"/>
                <a:gd name="T21" fmla="*/ 0 h 50"/>
                <a:gd name="T22" fmla="*/ 36 w 46"/>
                <a:gd name="T23" fmla="*/ 0 h 50"/>
                <a:gd name="T24" fmla="*/ 36 w 46"/>
                <a:gd name="T25" fmla="*/ 19 h 50"/>
                <a:gd name="T26" fmla="*/ 39 w 46"/>
                <a:gd name="T27" fmla="*/ 23 h 50"/>
                <a:gd name="T28" fmla="*/ 38 w 46"/>
                <a:gd name="T29" fmla="*/ 23 h 5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50"/>
                <a:gd name="T47" fmla="*/ 46 w 46"/>
                <a:gd name="T48" fmla="*/ 50 h 5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50">
                  <a:moveTo>
                    <a:pt x="38" y="23"/>
                  </a:moveTo>
                  <a:lnTo>
                    <a:pt x="46" y="26"/>
                  </a:lnTo>
                  <a:lnTo>
                    <a:pt x="46" y="25"/>
                  </a:lnTo>
                  <a:lnTo>
                    <a:pt x="34" y="41"/>
                  </a:lnTo>
                  <a:lnTo>
                    <a:pt x="27" y="50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9" y="22"/>
                  </a:lnTo>
                  <a:lnTo>
                    <a:pt x="19" y="17"/>
                  </a:lnTo>
                  <a:lnTo>
                    <a:pt x="11" y="5"/>
                  </a:lnTo>
                  <a:lnTo>
                    <a:pt x="19" y="0"/>
                  </a:lnTo>
                  <a:lnTo>
                    <a:pt x="36" y="0"/>
                  </a:lnTo>
                  <a:lnTo>
                    <a:pt x="36" y="19"/>
                  </a:lnTo>
                  <a:lnTo>
                    <a:pt x="39" y="23"/>
                  </a:lnTo>
                  <a:lnTo>
                    <a:pt x="38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58" name="Freeform 7"/>
            <p:cNvSpPr>
              <a:spLocks/>
            </p:cNvSpPr>
            <p:nvPr/>
          </p:nvSpPr>
          <p:spPr bwMode="ltGray">
            <a:xfrm>
              <a:off x="7308597" y="4916297"/>
              <a:ext cx="149935" cy="63680"/>
            </a:xfrm>
            <a:custGeom>
              <a:avLst/>
              <a:gdLst>
                <a:gd name="T0" fmla="*/ 13 w 79"/>
                <a:gd name="T1" fmla="*/ 2 h 33"/>
                <a:gd name="T2" fmla="*/ 14 w 79"/>
                <a:gd name="T3" fmla="*/ 4 h 33"/>
                <a:gd name="T4" fmla="*/ 55 w 79"/>
                <a:gd name="T5" fmla="*/ 0 h 33"/>
                <a:gd name="T6" fmla="*/ 79 w 79"/>
                <a:gd name="T7" fmla="*/ 10 h 33"/>
                <a:gd name="T8" fmla="*/ 76 w 79"/>
                <a:gd name="T9" fmla="*/ 10 h 33"/>
                <a:gd name="T10" fmla="*/ 56 w 79"/>
                <a:gd name="T11" fmla="*/ 12 h 33"/>
                <a:gd name="T12" fmla="*/ 25 w 79"/>
                <a:gd name="T13" fmla="*/ 33 h 33"/>
                <a:gd name="T14" fmla="*/ 26 w 79"/>
                <a:gd name="T15" fmla="*/ 33 h 33"/>
                <a:gd name="T16" fmla="*/ 21 w 79"/>
                <a:gd name="T17" fmla="*/ 29 h 33"/>
                <a:gd name="T18" fmla="*/ 20 w 79"/>
                <a:gd name="T19" fmla="*/ 24 h 33"/>
                <a:gd name="T20" fmla="*/ 0 w 79"/>
                <a:gd name="T21" fmla="*/ 16 h 33"/>
                <a:gd name="T22" fmla="*/ 13 w 79"/>
                <a:gd name="T23" fmla="*/ 2 h 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9"/>
                <a:gd name="T37" fmla="*/ 0 h 33"/>
                <a:gd name="T38" fmla="*/ 79 w 79"/>
                <a:gd name="T39" fmla="*/ 33 h 3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9" h="33">
                  <a:moveTo>
                    <a:pt x="13" y="2"/>
                  </a:moveTo>
                  <a:lnTo>
                    <a:pt x="14" y="4"/>
                  </a:lnTo>
                  <a:lnTo>
                    <a:pt x="55" y="0"/>
                  </a:lnTo>
                  <a:lnTo>
                    <a:pt x="79" y="10"/>
                  </a:lnTo>
                  <a:lnTo>
                    <a:pt x="76" y="10"/>
                  </a:lnTo>
                  <a:lnTo>
                    <a:pt x="56" y="12"/>
                  </a:lnTo>
                  <a:lnTo>
                    <a:pt x="25" y="33"/>
                  </a:lnTo>
                  <a:lnTo>
                    <a:pt x="26" y="33"/>
                  </a:lnTo>
                  <a:lnTo>
                    <a:pt x="21" y="29"/>
                  </a:lnTo>
                  <a:lnTo>
                    <a:pt x="20" y="24"/>
                  </a:lnTo>
                  <a:lnTo>
                    <a:pt x="0" y="16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59" name="Freeform 8"/>
            <p:cNvSpPr>
              <a:spLocks/>
            </p:cNvSpPr>
            <p:nvPr/>
          </p:nvSpPr>
          <p:spPr bwMode="ltGray">
            <a:xfrm>
              <a:off x="7293220" y="4951322"/>
              <a:ext cx="53822" cy="31840"/>
            </a:xfrm>
            <a:custGeom>
              <a:avLst/>
              <a:gdLst>
                <a:gd name="T0" fmla="*/ 7 w 26"/>
                <a:gd name="T1" fmla="*/ 0 h 18"/>
                <a:gd name="T2" fmla="*/ 0 w 26"/>
                <a:gd name="T3" fmla="*/ 10 h 18"/>
                <a:gd name="T4" fmla="*/ 2 w 26"/>
                <a:gd name="T5" fmla="*/ 14 h 18"/>
                <a:gd name="T6" fmla="*/ 24 w 26"/>
                <a:gd name="T7" fmla="*/ 18 h 18"/>
                <a:gd name="T8" fmla="*/ 26 w 26"/>
                <a:gd name="T9" fmla="*/ 14 h 18"/>
                <a:gd name="T10" fmla="*/ 24 w 26"/>
                <a:gd name="T11" fmla="*/ 10 h 18"/>
                <a:gd name="T12" fmla="*/ 7 w 26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18"/>
                <a:gd name="T23" fmla="*/ 26 w 26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18">
                  <a:moveTo>
                    <a:pt x="7" y="0"/>
                  </a:moveTo>
                  <a:lnTo>
                    <a:pt x="0" y="10"/>
                  </a:lnTo>
                  <a:lnTo>
                    <a:pt x="2" y="14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4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60" name="Freeform 9"/>
            <p:cNvSpPr>
              <a:spLocks/>
            </p:cNvSpPr>
            <p:nvPr/>
          </p:nvSpPr>
          <p:spPr bwMode="ltGray">
            <a:xfrm>
              <a:off x="7358577" y="4935401"/>
              <a:ext cx="103799" cy="95520"/>
            </a:xfrm>
            <a:custGeom>
              <a:avLst/>
              <a:gdLst>
                <a:gd name="T0" fmla="*/ 54 w 54"/>
                <a:gd name="T1" fmla="*/ 0 h 50"/>
                <a:gd name="T2" fmla="*/ 52 w 54"/>
                <a:gd name="T3" fmla="*/ 8 h 50"/>
                <a:gd name="T4" fmla="*/ 46 w 54"/>
                <a:gd name="T5" fmla="*/ 46 h 50"/>
                <a:gd name="T6" fmla="*/ 48 w 54"/>
                <a:gd name="T7" fmla="*/ 50 h 50"/>
                <a:gd name="T8" fmla="*/ 47 w 54"/>
                <a:gd name="T9" fmla="*/ 50 h 50"/>
                <a:gd name="T10" fmla="*/ 20 w 54"/>
                <a:gd name="T11" fmla="*/ 47 h 50"/>
                <a:gd name="T12" fmla="*/ 20 w 54"/>
                <a:gd name="T13" fmla="*/ 49 h 50"/>
                <a:gd name="T14" fmla="*/ 0 w 54"/>
                <a:gd name="T15" fmla="*/ 30 h 50"/>
                <a:gd name="T16" fmla="*/ 0 w 54"/>
                <a:gd name="T17" fmla="*/ 23 h 50"/>
                <a:gd name="T18" fmla="*/ 31 w 54"/>
                <a:gd name="T19" fmla="*/ 3 h 50"/>
                <a:gd name="T20" fmla="*/ 52 w 54"/>
                <a:gd name="T21" fmla="*/ 0 h 50"/>
                <a:gd name="T22" fmla="*/ 54 w 54"/>
                <a:gd name="T23" fmla="*/ 0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4"/>
                <a:gd name="T37" fmla="*/ 0 h 50"/>
                <a:gd name="T38" fmla="*/ 54 w 54"/>
                <a:gd name="T39" fmla="*/ 50 h 5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4" h="50">
                  <a:moveTo>
                    <a:pt x="54" y="0"/>
                  </a:moveTo>
                  <a:lnTo>
                    <a:pt x="52" y="8"/>
                  </a:lnTo>
                  <a:lnTo>
                    <a:pt x="46" y="46"/>
                  </a:lnTo>
                  <a:lnTo>
                    <a:pt x="48" y="50"/>
                  </a:lnTo>
                  <a:lnTo>
                    <a:pt x="47" y="50"/>
                  </a:lnTo>
                  <a:lnTo>
                    <a:pt x="20" y="47"/>
                  </a:lnTo>
                  <a:lnTo>
                    <a:pt x="20" y="49"/>
                  </a:lnTo>
                  <a:lnTo>
                    <a:pt x="0" y="30"/>
                  </a:lnTo>
                  <a:lnTo>
                    <a:pt x="0" y="23"/>
                  </a:lnTo>
                  <a:lnTo>
                    <a:pt x="31" y="3"/>
                  </a:lnTo>
                  <a:lnTo>
                    <a:pt x="52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61" name="Freeform 10"/>
            <p:cNvSpPr>
              <a:spLocks/>
            </p:cNvSpPr>
            <p:nvPr/>
          </p:nvSpPr>
          <p:spPr bwMode="ltGray">
            <a:xfrm>
              <a:off x="7400864" y="5021370"/>
              <a:ext cx="76889" cy="63680"/>
            </a:xfrm>
            <a:custGeom>
              <a:avLst/>
              <a:gdLst>
                <a:gd name="T0" fmla="*/ 34 w 40"/>
                <a:gd name="T1" fmla="*/ 32 h 33"/>
                <a:gd name="T2" fmla="*/ 40 w 40"/>
                <a:gd name="T3" fmla="*/ 17 h 33"/>
                <a:gd name="T4" fmla="*/ 33 w 40"/>
                <a:gd name="T5" fmla="*/ 12 h 33"/>
                <a:gd name="T6" fmla="*/ 26 w 40"/>
                <a:gd name="T7" fmla="*/ 2 h 33"/>
                <a:gd name="T8" fmla="*/ 0 w 40"/>
                <a:gd name="T9" fmla="*/ 0 h 33"/>
                <a:gd name="T10" fmla="*/ 0 w 40"/>
                <a:gd name="T11" fmla="*/ 1 h 33"/>
                <a:gd name="T12" fmla="*/ 0 w 40"/>
                <a:gd name="T13" fmla="*/ 14 h 33"/>
                <a:gd name="T14" fmla="*/ 6 w 40"/>
                <a:gd name="T15" fmla="*/ 17 h 33"/>
                <a:gd name="T16" fmla="*/ 12 w 40"/>
                <a:gd name="T17" fmla="*/ 12 h 33"/>
                <a:gd name="T18" fmla="*/ 26 w 40"/>
                <a:gd name="T19" fmla="*/ 24 h 33"/>
                <a:gd name="T20" fmla="*/ 25 w 40"/>
                <a:gd name="T21" fmla="*/ 30 h 33"/>
                <a:gd name="T22" fmla="*/ 34 w 40"/>
                <a:gd name="T23" fmla="*/ 33 h 33"/>
                <a:gd name="T24" fmla="*/ 34 w 40"/>
                <a:gd name="T25" fmla="*/ 32 h 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33"/>
                <a:gd name="T41" fmla="*/ 40 w 40"/>
                <a:gd name="T42" fmla="*/ 33 h 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33">
                  <a:moveTo>
                    <a:pt x="34" y="32"/>
                  </a:moveTo>
                  <a:lnTo>
                    <a:pt x="40" y="17"/>
                  </a:lnTo>
                  <a:lnTo>
                    <a:pt x="33" y="1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4"/>
                  </a:lnTo>
                  <a:lnTo>
                    <a:pt x="6" y="17"/>
                  </a:lnTo>
                  <a:lnTo>
                    <a:pt x="12" y="12"/>
                  </a:lnTo>
                  <a:lnTo>
                    <a:pt x="26" y="24"/>
                  </a:lnTo>
                  <a:lnTo>
                    <a:pt x="25" y="30"/>
                  </a:lnTo>
                  <a:lnTo>
                    <a:pt x="34" y="33"/>
                  </a:lnTo>
                  <a:lnTo>
                    <a:pt x="34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62" name="Freeform 11"/>
            <p:cNvSpPr>
              <a:spLocks/>
            </p:cNvSpPr>
            <p:nvPr/>
          </p:nvSpPr>
          <p:spPr bwMode="ltGray">
            <a:xfrm>
              <a:off x="7466221" y="5050025"/>
              <a:ext cx="76889" cy="57312"/>
            </a:xfrm>
            <a:custGeom>
              <a:avLst/>
              <a:gdLst>
                <a:gd name="T0" fmla="*/ 0 w 42"/>
                <a:gd name="T1" fmla="*/ 15 h 29"/>
                <a:gd name="T2" fmla="*/ 25 w 42"/>
                <a:gd name="T3" fmla="*/ 22 h 29"/>
                <a:gd name="T4" fmla="*/ 27 w 42"/>
                <a:gd name="T5" fmla="*/ 29 h 29"/>
                <a:gd name="T6" fmla="*/ 38 w 42"/>
                <a:gd name="T7" fmla="*/ 26 h 29"/>
                <a:gd name="T8" fmla="*/ 31 w 42"/>
                <a:gd name="T9" fmla="*/ 17 h 29"/>
                <a:gd name="T10" fmla="*/ 42 w 42"/>
                <a:gd name="T11" fmla="*/ 9 h 29"/>
                <a:gd name="T12" fmla="*/ 38 w 42"/>
                <a:gd name="T13" fmla="*/ 4 h 29"/>
                <a:gd name="T14" fmla="*/ 20 w 42"/>
                <a:gd name="T15" fmla="*/ 9 h 29"/>
                <a:gd name="T16" fmla="*/ 10 w 42"/>
                <a:gd name="T17" fmla="*/ 5 h 29"/>
                <a:gd name="T18" fmla="*/ 6 w 42"/>
                <a:gd name="T19" fmla="*/ 0 h 29"/>
                <a:gd name="T20" fmla="*/ 0 w 42"/>
                <a:gd name="T21" fmla="*/ 15 h 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29"/>
                <a:gd name="T35" fmla="*/ 42 w 42"/>
                <a:gd name="T36" fmla="*/ 29 h 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29">
                  <a:moveTo>
                    <a:pt x="0" y="15"/>
                  </a:moveTo>
                  <a:lnTo>
                    <a:pt x="25" y="22"/>
                  </a:lnTo>
                  <a:lnTo>
                    <a:pt x="27" y="29"/>
                  </a:lnTo>
                  <a:lnTo>
                    <a:pt x="38" y="26"/>
                  </a:lnTo>
                  <a:lnTo>
                    <a:pt x="31" y="17"/>
                  </a:lnTo>
                  <a:lnTo>
                    <a:pt x="42" y="9"/>
                  </a:lnTo>
                  <a:lnTo>
                    <a:pt x="38" y="4"/>
                  </a:lnTo>
                  <a:lnTo>
                    <a:pt x="20" y="9"/>
                  </a:lnTo>
                  <a:lnTo>
                    <a:pt x="10" y="5"/>
                  </a:lnTo>
                  <a:lnTo>
                    <a:pt x="6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63" name="Freeform 12"/>
            <p:cNvSpPr>
              <a:spLocks/>
            </p:cNvSpPr>
            <p:nvPr/>
          </p:nvSpPr>
          <p:spPr bwMode="ltGray">
            <a:xfrm>
              <a:off x="7543110" y="5056393"/>
              <a:ext cx="57666" cy="50944"/>
            </a:xfrm>
            <a:custGeom>
              <a:avLst/>
              <a:gdLst>
                <a:gd name="T0" fmla="*/ 28 w 30"/>
                <a:gd name="T1" fmla="*/ 9 h 27"/>
                <a:gd name="T2" fmla="*/ 30 w 30"/>
                <a:gd name="T3" fmla="*/ 16 h 27"/>
                <a:gd name="T4" fmla="*/ 23 w 30"/>
                <a:gd name="T5" fmla="*/ 25 h 27"/>
                <a:gd name="T6" fmla="*/ 23 w 30"/>
                <a:gd name="T7" fmla="*/ 27 h 27"/>
                <a:gd name="T8" fmla="*/ 16 w 30"/>
                <a:gd name="T9" fmla="*/ 16 h 27"/>
                <a:gd name="T10" fmla="*/ 18 w 30"/>
                <a:gd name="T11" fmla="*/ 14 h 27"/>
                <a:gd name="T12" fmla="*/ 4 w 30"/>
                <a:gd name="T13" fmla="*/ 4 h 27"/>
                <a:gd name="T14" fmla="*/ 0 w 30"/>
                <a:gd name="T15" fmla="*/ 2 h 27"/>
                <a:gd name="T16" fmla="*/ 8 w 30"/>
                <a:gd name="T17" fmla="*/ 0 h 27"/>
                <a:gd name="T18" fmla="*/ 17 w 30"/>
                <a:gd name="T19" fmla="*/ 2 h 27"/>
                <a:gd name="T20" fmla="*/ 28 w 30"/>
                <a:gd name="T21" fmla="*/ 9 h 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"/>
                <a:gd name="T34" fmla="*/ 0 h 27"/>
                <a:gd name="T35" fmla="*/ 30 w 30"/>
                <a:gd name="T36" fmla="*/ 27 h 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" h="27">
                  <a:moveTo>
                    <a:pt x="28" y="9"/>
                  </a:moveTo>
                  <a:lnTo>
                    <a:pt x="30" y="16"/>
                  </a:lnTo>
                  <a:lnTo>
                    <a:pt x="23" y="25"/>
                  </a:lnTo>
                  <a:lnTo>
                    <a:pt x="23" y="27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4" y="4"/>
                  </a:lnTo>
                  <a:lnTo>
                    <a:pt x="0" y="2"/>
                  </a:lnTo>
                  <a:lnTo>
                    <a:pt x="8" y="0"/>
                  </a:lnTo>
                  <a:lnTo>
                    <a:pt x="17" y="2"/>
                  </a:lnTo>
                  <a:lnTo>
                    <a:pt x="28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64" name="Freeform 13"/>
            <p:cNvSpPr>
              <a:spLocks/>
            </p:cNvSpPr>
            <p:nvPr/>
          </p:nvSpPr>
          <p:spPr bwMode="ltGray">
            <a:xfrm>
              <a:off x="7535422" y="5059578"/>
              <a:ext cx="34599" cy="38208"/>
            </a:xfrm>
            <a:custGeom>
              <a:avLst/>
              <a:gdLst>
                <a:gd name="T0" fmla="*/ 19 w 19"/>
                <a:gd name="T1" fmla="*/ 9 h 19"/>
                <a:gd name="T2" fmla="*/ 7 w 19"/>
                <a:gd name="T3" fmla="*/ 0 h 19"/>
                <a:gd name="T4" fmla="*/ 0 w 19"/>
                <a:gd name="T5" fmla="*/ 5 h 19"/>
                <a:gd name="T6" fmla="*/ 0 w 19"/>
                <a:gd name="T7" fmla="*/ 0 h 19"/>
                <a:gd name="T8" fmla="*/ 14 w 19"/>
                <a:gd name="T9" fmla="*/ 19 h 19"/>
                <a:gd name="T10" fmla="*/ 19 w 19"/>
                <a:gd name="T11" fmla="*/ 9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9"/>
                <a:gd name="T20" fmla="*/ 19 w 19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9">
                  <a:moveTo>
                    <a:pt x="19" y="9"/>
                  </a:moveTo>
                  <a:lnTo>
                    <a:pt x="7" y="0"/>
                  </a:lnTo>
                  <a:lnTo>
                    <a:pt x="0" y="5"/>
                  </a:lnTo>
                  <a:lnTo>
                    <a:pt x="0" y="0"/>
                  </a:lnTo>
                  <a:lnTo>
                    <a:pt x="14" y="19"/>
                  </a:lnTo>
                  <a:lnTo>
                    <a:pt x="19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65" name="Freeform 14"/>
            <p:cNvSpPr>
              <a:spLocks/>
            </p:cNvSpPr>
            <p:nvPr/>
          </p:nvSpPr>
          <p:spPr bwMode="ltGray">
            <a:xfrm>
              <a:off x="7558488" y="4992713"/>
              <a:ext cx="280644" cy="366162"/>
            </a:xfrm>
            <a:custGeom>
              <a:avLst/>
              <a:gdLst>
                <a:gd name="T0" fmla="*/ 112 w 146"/>
                <a:gd name="T1" fmla="*/ 190 h 190"/>
                <a:gd name="T2" fmla="*/ 119 w 146"/>
                <a:gd name="T3" fmla="*/ 158 h 190"/>
                <a:gd name="T4" fmla="*/ 112 w 146"/>
                <a:gd name="T5" fmla="*/ 138 h 190"/>
                <a:gd name="T6" fmla="*/ 123 w 146"/>
                <a:gd name="T7" fmla="*/ 136 h 190"/>
                <a:gd name="T8" fmla="*/ 115 w 146"/>
                <a:gd name="T9" fmla="*/ 129 h 190"/>
                <a:gd name="T10" fmla="*/ 115 w 146"/>
                <a:gd name="T11" fmla="*/ 123 h 190"/>
                <a:gd name="T12" fmla="*/ 144 w 146"/>
                <a:gd name="T13" fmla="*/ 119 h 190"/>
                <a:gd name="T14" fmla="*/ 146 w 146"/>
                <a:gd name="T15" fmla="*/ 119 h 190"/>
                <a:gd name="T16" fmla="*/ 142 w 146"/>
                <a:gd name="T17" fmla="*/ 109 h 190"/>
                <a:gd name="T18" fmla="*/ 146 w 146"/>
                <a:gd name="T19" fmla="*/ 104 h 190"/>
                <a:gd name="T20" fmla="*/ 138 w 146"/>
                <a:gd name="T21" fmla="*/ 90 h 190"/>
                <a:gd name="T22" fmla="*/ 144 w 146"/>
                <a:gd name="T23" fmla="*/ 72 h 190"/>
                <a:gd name="T24" fmla="*/ 123 w 146"/>
                <a:gd name="T25" fmla="*/ 72 h 190"/>
                <a:gd name="T26" fmla="*/ 111 w 146"/>
                <a:gd name="T27" fmla="*/ 62 h 190"/>
                <a:gd name="T28" fmla="*/ 89 w 146"/>
                <a:gd name="T29" fmla="*/ 61 h 190"/>
                <a:gd name="T30" fmla="*/ 83 w 146"/>
                <a:gd name="T31" fmla="*/ 58 h 190"/>
                <a:gd name="T32" fmla="*/ 83 w 146"/>
                <a:gd name="T33" fmla="*/ 50 h 190"/>
                <a:gd name="T34" fmla="*/ 72 w 146"/>
                <a:gd name="T35" fmla="*/ 33 h 190"/>
                <a:gd name="T36" fmla="*/ 81 w 146"/>
                <a:gd name="T37" fmla="*/ 16 h 190"/>
                <a:gd name="T38" fmla="*/ 88 w 146"/>
                <a:gd name="T39" fmla="*/ 11 h 190"/>
                <a:gd name="T40" fmla="*/ 88 w 146"/>
                <a:gd name="T41" fmla="*/ 9 h 190"/>
                <a:gd name="T42" fmla="*/ 98 w 146"/>
                <a:gd name="T43" fmla="*/ 4 h 190"/>
                <a:gd name="T44" fmla="*/ 92 w 146"/>
                <a:gd name="T45" fmla="*/ 0 h 190"/>
                <a:gd name="T46" fmla="*/ 70 w 146"/>
                <a:gd name="T47" fmla="*/ 14 h 190"/>
                <a:gd name="T48" fmla="*/ 46 w 146"/>
                <a:gd name="T49" fmla="*/ 17 h 190"/>
                <a:gd name="T50" fmla="*/ 42 w 146"/>
                <a:gd name="T51" fmla="*/ 33 h 190"/>
                <a:gd name="T52" fmla="*/ 29 w 146"/>
                <a:gd name="T53" fmla="*/ 44 h 190"/>
                <a:gd name="T54" fmla="*/ 29 w 146"/>
                <a:gd name="T55" fmla="*/ 52 h 190"/>
                <a:gd name="T56" fmla="*/ 20 w 146"/>
                <a:gd name="T57" fmla="*/ 43 h 190"/>
                <a:gd name="T58" fmla="*/ 23 w 146"/>
                <a:gd name="T59" fmla="*/ 51 h 190"/>
                <a:gd name="T60" fmla="*/ 14 w 146"/>
                <a:gd name="T61" fmla="*/ 59 h 190"/>
                <a:gd name="T62" fmla="*/ 14 w 146"/>
                <a:gd name="T63" fmla="*/ 60 h 190"/>
                <a:gd name="T64" fmla="*/ 20 w 146"/>
                <a:gd name="T65" fmla="*/ 67 h 190"/>
                <a:gd name="T66" fmla="*/ 19 w 146"/>
                <a:gd name="T67" fmla="*/ 96 h 190"/>
                <a:gd name="T68" fmla="*/ 23 w 146"/>
                <a:gd name="T69" fmla="*/ 100 h 190"/>
                <a:gd name="T70" fmla="*/ 15 w 146"/>
                <a:gd name="T71" fmla="*/ 111 h 190"/>
                <a:gd name="T72" fmla="*/ 7 w 146"/>
                <a:gd name="T73" fmla="*/ 111 h 190"/>
                <a:gd name="T74" fmla="*/ 5 w 146"/>
                <a:gd name="T75" fmla="*/ 121 h 190"/>
                <a:gd name="T76" fmla="*/ 0 w 146"/>
                <a:gd name="T77" fmla="*/ 123 h 190"/>
                <a:gd name="T78" fmla="*/ 1 w 146"/>
                <a:gd name="T79" fmla="*/ 129 h 190"/>
                <a:gd name="T80" fmla="*/ 23 w 146"/>
                <a:gd name="T81" fmla="*/ 142 h 190"/>
                <a:gd name="T82" fmla="*/ 38 w 146"/>
                <a:gd name="T83" fmla="*/ 139 h 190"/>
                <a:gd name="T84" fmla="*/ 45 w 146"/>
                <a:gd name="T85" fmla="*/ 144 h 190"/>
                <a:gd name="T86" fmla="*/ 67 w 146"/>
                <a:gd name="T87" fmla="*/ 158 h 190"/>
                <a:gd name="T88" fmla="*/ 75 w 146"/>
                <a:gd name="T89" fmla="*/ 169 h 190"/>
                <a:gd name="T90" fmla="*/ 101 w 146"/>
                <a:gd name="T91" fmla="*/ 168 h 190"/>
                <a:gd name="T92" fmla="*/ 109 w 146"/>
                <a:gd name="T93" fmla="*/ 173 h 190"/>
                <a:gd name="T94" fmla="*/ 111 w 146"/>
                <a:gd name="T95" fmla="*/ 178 h 190"/>
                <a:gd name="T96" fmla="*/ 105 w 146"/>
                <a:gd name="T97" fmla="*/ 183 h 190"/>
                <a:gd name="T98" fmla="*/ 112 w 146"/>
                <a:gd name="T99" fmla="*/ 190 h 19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46"/>
                <a:gd name="T151" fmla="*/ 0 h 190"/>
                <a:gd name="T152" fmla="*/ 146 w 146"/>
                <a:gd name="T153" fmla="*/ 190 h 19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46" h="190">
                  <a:moveTo>
                    <a:pt x="112" y="190"/>
                  </a:moveTo>
                  <a:lnTo>
                    <a:pt x="119" y="158"/>
                  </a:lnTo>
                  <a:lnTo>
                    <a:pt x="112" y="138"/>
                  </a:lnTo>
                  <a:lnTo>
                    <a:pt x="123" y="136"/>
                  </a:lnTo>
                  <a:lnTo>
                    <a:pt x="115" y="129"/>
                  </a:lnTo>
                  <a:lnTo>
                    <a:pt x="115" y="123"/>
                  </a:lnTo>
                  <a:lnTo>
                    <a:pt x="144" y="119"/>
                  </a:lnTo>
                  <a:lnTo>
                    <a:pt x="146" y="119"/>
                  </a:lnTo>
                  <a:lnTo>
                    <a:pt x="142" y="109"/>
                  </a:lnTo>
                  <a:lnTo>
                    <a:pt x="146" y="104"/>
                  </a:lnTo>
                  <a:lnTo>
                    <a:pt x="138" y="90"/>
                  </a:lnTo>
                  <a:lnTo>
                    <a:pt x="144" y="72"/>
                  </a:lnTo>
                  <a:lnTo>
                    <a:pt x="123" y="72"/>
                  </a:lnTo>
                  <a:lnTo>
                    <a:pt x="111" y="62"/>
                  </a:lnTo>
                  <a:lnTo>
                    <a:pt x="89" y="61"/>
                  </a:lnTo>
                  <a:lnTo>
                    <a:pt x="83" y="58"/>
                  </a:lnTo>
                  <a:lnTo>
                    <a:pt x="83" y="50"/>
                  </a:lnTo>
                  <a:lnTo>
                    <a:pt x="72" y="33"/>
                  </a:lnTo>
                  <a:lnTo>
                    <a:pt x="81" y="16"/>
                  </a:lnTo>
                  <a:lnTo>
                    <a:pt x="88" y="11"/>
                  </a:lnTo>
                  <a:lnTo>
                    <a:pt x="88" y="9"/>
                  </a:lnTo>
                  <a:lnTo>
                    <a:pt x="98" y="4"/>
                  </a:lnTo>
                  <a:lnTo>
                    <a:pt x="92" y="0"/>
                  </a:lnTo>
                  <a:lnTo>
                    <a:pt x="70" y="14"/>
                  </a:lnTo>
                  <a:lnTo>
                    <a:pt x="46" y="17"/>
                  </a:lnTo>
                  <a:lnTo>
                    <a:pt x="42" y="33"/>
                  </a:lnTo>
                  <a:lnTo>
                    <a:pt x="29" y="44"/>
                  </a:lnTo>
                  <a:lnTo>
                    <a:pt x="29" y="52"/>
                  </a:lnTo>
                  <a:lnTo>
                    <a:pt x="20" y="43"/>
                  </a:lnTo>
                  <a:lnTo>
                    <a:pt x="23" y="51"/>
                  </a:lnTo>
                  <a:lnTo>
                    <a:pt x="14" y="59"/>
                  </a:lnTo>
                  <a:lnTo>
                    <a:pt x="14" y="60"/>
                  </a:lnTo>
                  <a:lnTo>
                    <a:pt x="20" y="67"/>
                  </a:lnTo>
                  <a:lnTo>
                    <a:pt x="19" y="96"/>
                  </a:lnTo>
                  <a:lnTo>
                    <a:pt x="23" y="100"/>
                  </a:lnTo>
                  <a:lnTo>
                    <a:pt x="15" y="111"/>
                  </a:lnTo>
                  <a:lnTo>
                    <a:pt x="7" y="111"/>
                  </a:lnTo>
                  <a:lnTo>
                    <a:pt x="5" y="121"/>
                  </a:lnTo>
                  <a:lnTo>
                    <a:pt x="0" y="123"/>
                  </a:lnTo>
                  <a:lnTo>
                    <a:pt x="1" y="129"/>
                  </a:lnTo>
                  <a:lnTo>
                    <a:pt x="23" y="142"/>
                  </a:lnTo>
                  <a:lnTo>
                    <a:pt x="38" y="139"/>
                  </a:lnTo>
                  <a:lnTo>
                    <a:pt x="45" y="144"/>
                  </a:lnTo>
                  <a:lnTo>
                    <a:pt x="67" y="158"/>
                  </a:lnTo>
                  <a:lnTo>
                    <a:pt x="75" y="169"/>
                  </a:lnTo>
                  <a:lnTo>
                    <a:pt x="101" y="168"/>
                  </a:lnTo>
                  <a:lnTo>
                    <a:pt x="109" y="173"/>
                  </a:lnTo>
                  <a:lnTo>
                    <a:pt x="111" y="178"/>
                  </a:lnTo>
                  <a:lnTo>
                    <a:pt x="105" y="183"/>
                  </a:lnTo>
                  <a:lnTo>
                    <a:pt x="112" y="19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66" name="Freeform 15"/>
            <p:cNvSpPr>
              <a:spLocks/>
            </p:cNvSpPr>
            <p:nvPr/>
          </p:nvSpPr>
          <p:spPr bwMode="ltGray">
            <a:xfrm>
              <a:off x="7516198" y="5241065"/>
              <a:ext cx="134557" cy="133728"/>
            </a:xfrm>
            <a:custGeom>
              <a:avLst/>
              <a:gdLst>
                <a:gd name="T0" fmla="*/ 70 w 71"/>
                <a:gd name="T1" fmla="*/ 15 h 70"/>
                <a:gd name="T2" fmla="*/ 63 w 71"/>
                <a:gd name="T3" fmla="*/ 11 h 70"/>
                <a:gd name="T4" fmla="*/ 48 w 71"/>
                <a:gd name="T5" fmla="*/ 13 h 70"/>
                <a:gd name="T6" fmla="*/ 26 w 71"/>
                <a:gd name="T7" fmla="*/ 0 h 70"/>
                <a:gd name="T8" fmla="*/ 10 w 71"/>
                <a:gd name="T9" fmla="*/ 5 h 70"/>
                <a:gd name="T10" fmla="*/ 10 w 71"/>
                <a:gd name="T11" fmla="*/ 13 h 70"/>
                <a:gd name="T12" fmla="*/ 0 w 71"/>
                <a:gd name="T13" fmla="*/ 26 h 70"/>
                <a:gd name="T14" fmla="*/ 0 w 71"/>
                <a:gd name="T15" fmla="*/ 40 h 70"/>
                <a:gd name="T16" fmla="*/ 9 w 71"/>
                <a:gd name="T17" fmla="*/ 48 h 70"/>
                <a:gd name="T18" fmla="*/ 10 w 71"/>
                <a:gd name="T19" fmla="*/ 41 h 70"/>
                <a:gd name="T20" fmla="*/ 15 w 71"/>
                <a:gd name="T21" fmla="*/ 41 h 70"/>
                <a:gd name="T22" fmla="*/ 10 w 71"/>
                <a:gd name="T23" fmla="*/ 50 h 70"/>
                <a:gd name="T24" fmla="*/ 6 w 71"/>
                <a:gd name="T25" fmla="*/ 54 h 70"/>
                <a:gd name="T26" fmla="*/ 5 w 71"/>
                <a:gd name="T27" fmla="*/ 63 h 70"/>
                <a:gd name="T28" fmla="*/ 21 w 71"/>
                <a:gd name="T29" fmla="*/ 70 h 70"/>
                <a:gd name="T30" fmla="*/ 37 w 71"/>
                <a:gd name="T31" fmla="*/ 48 h 70"/>
                <a:gd name="T32" fmla="*/ 56 w 71"/>
                <a:gd name="T33" fmla="*/ 41 h 70"/>
                <a:gd name="T34" fmla="*/ 64 w 71"/>
                <a:gd name="T35" fmla="*/ 33 h 70"/>
                <a:gd name="T36" fmla="*/ 71 w 71"/>
                <a:gd name="T37" fmla="*/ 23 h 70"/>
                <a:gd name="T38" fmla="*/ 66 w 71"/>
                <a:gd name="T39" fmla="*/ 16 h 70"/>
                <a:gd name="T40" fmla="*/ 70 w 71"/>
                <a:gd name="T41" fmla="*/ 15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1"/>
                <a:gd name="T64" fmla="*/ 0 h 70"/>
                <a:gd name="T65" fmla="*/ 71 w 71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1" h="70">
                  <a:moveTo>
                    <a:pt x="70" y="15"/>
                  </a:moveTo>
                  <a:lnTo>
                    <a:pt x="63" y="11"/>
                  </a:lnTo>
                  <a:lnTo>
                    <a:pt x="48" y="13"/>
                  </a:lnTo>
                  <a:lnTo>
                    <a:pt x="26" y="0"/>
                  </a:lnTo>
                  <a:lnTo>
                    <a:pt x="10" y="5"/>
                  </a:lnTo>
                  <a:lnTo>
                    <a:pt x="10" y="13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5" y="41"/>
                  </a:lnTo>
                  <a:lnTo>
                    <a:pt x="10" y="50"/>
                  </a:lnTo>
                  <a:lnTo>
                    <a:pt x="6" y="54"/>
                  </a:lnTo>
                  <a:lnTo>
                    <a:pt x="5" y="63"/>
                  </a:lnTo>
                  <a:lnTo>
                    <a:pt x="21" y="70"/>
                  </a:lnTo>
                  <a:lnTo>
                    <a:pt x="37" y="48"/>
                  </a:lnTo>
                  <a:lnTo>
                    <a:pt x="56" y="41"/>
                  </a:lnTo>
                  <a:lnTo>
                    <a:pt x="64" y="33"/>
                  </a:lnTo>
                  <a:lnTo>
                    <a:pt x="71" y="23"/>
                  </a:lnTo>
                  <a:lnTo>
                    <a:pt x="66" y="16"/>
                  </a:lnTo>
                  <a:lnTo>
                    <a:pt x="7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67" name="Freeform 16"/>
            <p:cNvSpPr>
              <a:spLocks/>
            </p:cNvSpPr>
            <p:nvPr/>
          </p:nvSpPr>
          <p:spPr bwMode="ltGray">
            <a:xfrm>
              <a:off x="7508509" y="5269723"/>
              <a:ext cx="299868" cy="394817"/>
            </a:xfrm>
            <a:custGeom>
              <a:avLst/>
              <a:gdLst>
                <a:gd name="T0" fmla="*/ 146 w 158"/>
                <a:gd name="T1" fmla="*/ 120 h 205"/>
                <a:gd name="T2" fmla="*/ 136 w 158"/>
                <a:gd name="T3" fmla="*/ 120 h 205"/>
                <a:gd name="T4" fmla="*/ 135 w 158"/>
                <a:gd name="T5" fmla="*/ 104 h 205"/>
                <a:gd name="T6" fmla="*/ 118 w 158"/>
                <a:gd name="T7" fmla="*/ 109 h 205"/>
                <a:gd name="T8" fmla="*/ 105 w 158"/>
                <a:gd name="T9" fmla="*/ 103 h 205"/>
                <a:gd name="T10" fmla="*/ 95 w 158"/>
                <a:gd name="T11" fmla="*/ 83 h 205"/>
                <a:gd name="T12" fmla="*/ 114 w 158"/>
                <a:gd name="T13" fmla="*/ 52 h 205"/>
                <a:gd name="T14" fmla="*/ 142 w 158"/>
                <a:gd name="T15" fmla="*/ 43 h 205"/>
                <a:gd name="T16" fmla="*/ 136 w 158"/>
                <a:gd name="T17" fmla="*/ 37 h 205"/>
                <a:gd name="T18" fmla="*/ 141 w 158"/>
                <a:gd name="T19" fmla="*/ 32 h 205"/>
                <a:gd name="T20" fmla="*/ 139 w 158"/>
                <a:gd name="T21" fmla="*/ 27 h 205"/>
                <a:gd name="T22" fmla="*/ 130 w 158"/>
                <a:gd name="T23" fmla="*/ 23 h 205"/>
                <a:gd name="T24" fmla="*/ 105 w 158"/>
                <a:gd name="T25" fmla="*/ 24 h 205"/>
                <a:gd name="T26" fmla="*/ 97 w 158"/>
                <a:gd name="T27" fmla="*/ 12 h 205"/>
                <a:gd name="T28" fmla="*/ 74 w 158"/>
                <a:gd name="T29" fmla="*/ 0 h 205"/>
                <a:gd name="T30" fmla="*/ 71 w 158"/>
                <a:gd name="T31" fmla="*/ 0 h 205"/>
                <a:gd name="T32" fmla="*/ 75 w 158"/>
                <a:gd name="T33" fmla="*/ 6 h 205"/>
                <a:gd name="T34" fmla="*/ 70 w 158"/>
                <a:gd name="T35" fmla="*/ 17 h 205"/>
                <a:gd name="T36" fmla="*/ 60 w 158"/>
                <a:gd name="T37" fmla="*/ 25 h 205"/>
                <a:gd name="T38" fmla="*/ 43 w 158"/>
                <a:gd name="T39" fmla="*/ 32 h 205"/>
                <a:gd name="T40" fmla="*/ 25 w 158"/>
                <a:gd name="T41" fmla="*/ 52 h 205"/>
                <a:gd name="T42" fmla="*/ 9 w 158"/>
                <a:gd name="T43" fmla="*/ 47 h 205"/>
                <a:gd name="T44" fmla="*/ 11 w 158"/>
                <a:gd name="T45" fmla="*/ 36 h 205"/>
                <a:gd name="T46" fmla="*/ 0 w 158"/>
                <a:gd name="T47" fmla="*/ 44 h 205"/>
                <a:gd name="T48" fmla="*/ 5 w 158"/>
                <a:gd name="T49" fmla="*/ 60 h 205"/>
                <a:gd name="T50" fmla="*/ 2 w 158"/>
                <a:gd name="T51" fmla="*/ 65 h 205"/>
                <a:gd name="T52" fmla="*/ 15 w 158"/>
                <a:gd name="T53" fmla="*/ 74 h 205"/>
                <a:gd name="T54" fmla="*/ 32 w 158"/>
                <a:gd name="T55" fmla="*/ 95 h 205"/>
                <a:gd name="T56" fmla="*/ 68 w 158"/>
                <a:gd name="T57" fmla="*/ 164 h 205"/>
                <a:gd name="T58" fmla="*/ 136 w 158"/>
                <a:gd name="T59" fmla="*/ 205 h 205"/>
                <a:gd name="T60" fmla="*/ 147 w 158"/>
                <a:gd name="T61" fmla="*/ 197 h 205"/>
                <a:gd name="T62" fmla="*/ 155 w 158"/>
                <a:gd name="T63" fmla="*/ 185 h 205"/>
                <a:gd name="T64" fmla="*/ 150 w 158"/>
                <a:gd name="T65" fmla="*/ 175 h 205"/>
                <a:gd name="T66" fmla="*/ 158 w 158"/>
                <a:gd name="T67" fmla="*/ 138 h 205"/>
                <a:gd name="T68" fmla="*/ 146 w 158"/>
                <a:gd name="T69" fmla="*/ 120 h 20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58"/>
                <a:gd name="T106" fmla="*/ 0 h 205"/>
                <a:gd name="T107" fmla="*/ 158 w 158"/>
                <a:gd name="T108" fmla="*/ 205 h 20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58" h="205">
                  <a:moveTo>
                    <a:pt x="146" y="120"/>
                  </a:moveTo>
                  <a:lnTo>
                    <a:pt x="136" y="120"/>
                  </a:lnTo>
                  <a:lnTo>
                    <a:pt x="135" y="104"/>
                  </a:lnTo>
                  <a:lnTo>
                    <a:pt x="118" y="109"/>
                  </a:lnTo>
                  <a:lnTo>
                    <a:pt x="105" y="103"/>
                  </a:lnTo>
                  <a:lnTo>
                    <a:pt x="95" y="83"/>
                  </a:lnTo>
                  <a:lnTo>
                    <a:pt x="114" y="52"/>
                  </a:lnTo>
                  <a:lnTo>
                    <a:pt x="142" y="43"/>
                  </a:lnTo>
                  <a:lnTo>
                    <a:pt x="136" y="37"/>
                  </a:lnTo>
                  <a:lnTo>
                    <a:pt x="141" y="32"/>
                  </a:lnTo>
                  <a:lnTo>
                    <a:pt x="139" y="27"/>
                  </a:lnTo>
                  <a:lnTo>
                    <a:pt x="130" y="23"/>
                  </a:lnTo>
                  <a:lnTo>
                    <a:pt x="105" y="24"/>
                  </a:lnTo>
                  <a:lnTo>
                    <a:pt x="97" y="12"/>
                  </a:lnTo>
                  <a:lnTo>
                    <a:pt x="74" y="0"/>
                  </a:lnTo>
                  <a:lnTo>
                    <a:pt x="71" y="0"/>
                  </a:lnTo>
                  <a:lnTo>
                    <a:pt x="75" y="6"/>
                  </a:lnTo>
                  <a:lnTo>
                    <a:pt x="70" y="17"/>
                  </a:lnTo>
                  <a:lnTo>
                    <a:pt x="60" y="25"/>
                  </a:lnTo>
                  <a:lnTo>
                    <a:pt x="43" y="32"/>
                  </a:lnTo>
                  <a:lnTo>
                    <a:pt x="25" y="52"/>
                  </a:lnTo>
                  <a:lnTo>
                    <a:pt x="9" y="47"/>
                  </a:lnTo>
                  <a:lnTo>
                    <a:pt x="11" y="36"/>
                  </a:lnTo>
                  <a:lnTo>
                    <a:pt x="0" y="44"/>
                  </a:lnTo>
                  <a:lnTo>
                    <a:pt x="5" y="60"/>
                  </a:lnTo>
                  <a:lnTo>
                    <a:pt x="2" y="65"/>
                  </a:lnTo>
                  <a:lnTo>
                    <a:pt x="15" y="74"/>
                  </a:lnTo>
                  <a:lnTo>
                    <a:pt x="32" y="95"/>
                  </a:lnTo>
                  <a:lnTo>
                    <a:pt x="68" y="164"/>
                  </a:lnTo>
                  <a:lnTo>
                    <a:pt x="136" y="205"/>
                  </a:lnTo>
                  <a:lnTo>
                    <a:pt x="147" y="197"/>
                  </a:lnTo>
                  <a:lnTo>
                    <a:pt x="155" y="185"/>
                  </a:lnTo>
                  <a:lnTo>
                    <a:pt x="150" y="175"/>
                  </a:lnTo>
                  <a:lnTo>
                    <a:pt x="158" y="138"/>
                  </a:lnTo>
                  <a:lnTo>
                    <a:pt x="146" y="1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68" name="Freeform 17"/>
            <p:cNvSpPr>
              <a:spLocks/>
            </p:cNvSpPr>
            <p:nvPr/>
          </p:nvSpPr>
          <p:spPr bwMode="ltGray">
            <a:xfrm>
              <a:off x="7789156" y="5476682"/>
              <a:ext cx="292179" cy="302482"/>
            </a:xfrm>
            <a:custGeom>
              <a:avLst/>
              <a:gdLst>
                <a:gd name="T0" fmla="*/ 148 w 152"/>
                <a:gd name="T1" fmla="*/ 126 h 158"/>
                <a:gd name="T2" fmla="*/ 152 w 152"/>
                <a:gd name="T3" fmla="*/ 101 h 158"/>
                <a:gd name="T4" fmla="*/ 142 w 152"/>
                <a:gd name="T5" fmla="*/ 87 h 158"/>
                <a:gd name="T6" fmla="*/ 143 w 152"/>
                <a:gd name="T7" fmla="*/ 79 h 158"/>
                <a:gd name="T8" fmla="*/ 120 w 152"/>
                <a:gd name="T9" fmla="*/ 77 h 158"/>
                <a:gd name="T10" fmla="*/ 118 w 152"/>
                <a:gd name="T11" fmla="*/ 66 h 158"/>
                <a:gd name="T12" fmla="*/ 119 w 152"/>
                <a:gd name="T13" fmla="*/ 59 h 158"/>
                <a:gd name="T14" fmla="*/ 111 w 152"/>
                <a:gd name="T15" fmla="*/ 45 h 158"/>
                <a:gd name="T16" fmla="*/ 59 w 152"/>
                <a:gd name="T17" fmla="*/ 26 h 158"/>
                <a:gd name="T18" fmla="*/ 53 w 152"/>
                <a:gd name="T19" fmla="*/ 17 h 158"/>
                <a:gd name="T20" fmla="*/ 53 w 152"/>
                <a:gd name="T21" fmla="*/ 0 h 158"/>
                <a:gd name="T22" fmla="*/ 38 w 152"/>
                <a:gd name="T23" fmla="*/ 0 h 158"/>
                <a:gd name="T24" fmla="*/ 16 w 152"/>
                <a:gd name="T25" fmla="*/ 14 h 158"/>
                <a:gd name="T26" fmla="*/ 0 w 152"/>
                <a:gd name="T27" fmla="*/ 14 h 158"/>
                <a:gd name="T28" fmla="*/ 11 w 152"/>
                <a:gd name="T29" fmla="*/ 31 h 158"/>
                <a:gd name="T30" fmla="*/ 3 w 152"/>
                <a:gd name="T31" fmla="*/ 70 h 158"/>
                <a:gd name="T32" fmla="*/ 8 w 152"/>
                <a:gd name="T33" fmla="*/ 80 h 158"/>
                <a:gd name="T34" fmla="*/ 0 w 152"/>
                <a:gd name="T35" fmla="*/ 93 h 158"/>
                <a:gd name="T36" fmla="*/ 12 w 152"/>
                <a:gd name="T37" fmla="*/ 114 h 158"/>
                <a:gd name="T38" fmla="*/ 9 w 152"/>
                <a:gd name="T39" fmla="*/ 126 h 158"/>
                <a:gd name="T40" fmla="*/ 22 w 152"/>
                <a:gd name="T41" fmla="*/ 158 h 158"/>
                <a:gd name="T42" fmla="*/ 32 w 152"/>
                <a:gd name="T43" fmla="*/ 158 h 158"/>
                <a:gd name="T44" fmla="*/ 44 w 152"/>
                <a:gd name="T45" fmla="*/ 146 h 158"/>
                <a:gd name="T46" fmla="*/ 68 w 152"/>
                <a:gd name="T47" fmla="*/ 154 h 158"/>
                <a:gd name="T48" fmla="*/ 73 w 152"/>
                <a:gd name="T49" fmla="*/ 148 h 158"/>
                <a:gd name="T50" fmla="*/ 89 w 152"/>
                <a:gd name="T51" fmla="*/ 153 h 158"/>
                <a:gd name="T52" fmla="*/ 99 w 152"/>
                <a:gd name="T53" fmla="*/ 120 h 158"/>
                <a:gd name="T54" fmla="*/ 135 w 152"/>
                <a:gd name="T55" fmla="*/ 114 h 158"/>
                <a:gd name="T56" fmla="*/ 148 w 152"/>
                <a:gd name="T57" fmla="*/ 126 h 1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52"/>
                <a:gd name="T88" fmla="*/ 0 h 158"/>
                <a:gd name="T89" fmla="*/ 152 w 152"/>
                <a:gd name="T90" fmla="*/ 158 h 15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52" h="158">
                  <a:moveTo>
                    <a:pt x="148" y="126"/>
                  </a:moveTo>
                  <a:lnTo>
                    <a:pt x="152" y="101"/>
                  </a:lnTo>
                  <a:lnTo>
                    <a:pt x="142" y="87"/>
                  </a:lnTo>
                  <a:lnTo>
                    <a:pt x="143" y="79"/>
                  </a:lnTo>
                  <a:lnTo>
                    <a:pt x="120" y="77"/>
                  </a:lnTo>
                  <a:lnTo>
                    <a:pt x="118" y="66"/>
                  </a:lnTo>
                  <a:lnTo>
                    <a:pt x="119" y="59"/>
                  </a:lnTo>
                  <a:lnTo>
                    <a:pt x="111" y="45"/>
                  </a:lnTo>
                  <a:lnTo>
                    <a:pt x="59" y="26"/>
                  </a:lnTo>
                  <a:lnTo>
                    <a:pt x="53" y="17"/>
                  </a:lnTo>
                  <a:lnTo>
                    <a:pt x="53" y="0"/>
                  </a:lnTo>
                  <a:lnTo>
                    <a:pt x="38" y="0"/>
                  </a:lnTo>
                  <a:lnTo>
                    <a:pt x="16" y="14"/>
                  </a:lnTo>
                  <a:lnTo>
                    <a:pt x="0" y="14"/>
                  </a:lnTo>
                  <a:lnTo>
                    <a:pt x="11" y="31"/>
                  </a:lnTo>
                  <a:lnTo>
                    <a:pt x="3" y="70"/>
                  </a:lnTo>
                  <a:lnTo>
                    <a:pt x="8" y="80"/>
                  </a:lnTo>
                  <a:lnTo>
                    <a:pt x="0" y="93"/>
                  </a:lnTo>
                  <a:lnTo>
                    <a:pt x="12" y="114"/>
                  </a:lnTo>
                  <a:lnTo>
                    <a:pt x="9" y="126"/>
                  </a:lnTo>
                  <a:lnTo>
                    <a:pt x="22" y="158"/>
                  </a:lnTo>
                  <a:lnTo>
                    <a:pt x="32" y="158"/>
                  </a:lnTo>
                  <a:lnTo>
                    <a:pt x="44" y="146"/>
                  </a:lnTo>
                  <a:lnTo>
                    <a:pt x="68" y="154"/>
                  </a:lnTo>
                  <a:lnTo>
                    <a:pt x="73" y="148"/>
                  </a:lnTo>
                  <a:lnTo>
                    <a:pt x="89" y="153"/>
                  </a:lnTo>
                  <a:lnTo>
                    <a:pt x="99" y="120"/>
                  </a:lnTo>
                  <a:lnTo>
                    <a:pt x="135" y="114"/>
                  </a:lnTo>
                  <a:lnTo>
                    <a:pt x="148" y="12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69" name="Freeform 18"/>
            <p:cNvSpPr>
              <a:spLocks/>
            </p:cNvSpPr>
            <p:nvPr/>
          </p:nvSpPr>
          <p:spPr bwMode="ltGray">
            <a:xfrm>
              <a:off x="7958312" y="5699562"/>
              <a:ext cx="199912" cy="197408"/>
            </a:xfrm>
            <a:custGeom>
              <a:avLst/>
              <a:gdLst>
                <a:gd name="T0" fmla="*/ 101 w 103"/>
                <a:gd name="T1" fmla="*/ 78 h 102"/>
                <a:gd name="T2" fmla="*/ 103 w 103"/>
                <a:gd name="T3" fmla="*/ 57 h 102"/>
                <a:gd name="T4" fmla="*/ 90 w 103"/>
                <a:gd name="T5" fmla="*/ 55 h 102"/>
                <a:gd name="T6" fmla="*/ 87 w 103"/>
                <a:gd name="T7" fmla="*/ 38 h 102"/>
                <a:gd name="T8" fmla="*/ 82 w 103"/>
                <a:gd name="T9" fmla="*/ 35 h 102"/>
                <a:gd name="T10" fmla="*/ 59 w 103"/>
                <a:gd name="T11" fmla="*/ 31 h 102"/>
                <a:gd name="T12" fmla="*/ 58 w 103"/>
                <a:gd name="T13" fmla="*/ 9 h 102"/>
                <a:gd name="T14" fmla="*/ 43 w 103"/>
                <a:gd name="T15" fmla="*/ 0 h 102"/>
                <a:gd name="T16" fmla="*/ 9 w 103"/>
                <a:gd name="T17" fmla="*/ 4 h 102"/>
                <a:gd name="T18" fmla="*/ 0 w 103"/>
                <a:gd name="T19" fmla="*/ 36 h 102"/>
                <a:gd name="T20" fmla="*/ 22 w 103"/>
                <a:gd name="T21" fmla="*/ 57 h 102"/>
                <a:gd name="T22" fmla="*/ 38 w 103"/>
                <a:gd name="T23" fmla="*/ 62 h 102"/>
                <a:gd name="T24" fmla="*/ 59 w 103"/>
                <a:gd name="T25" fmla="*/ 71 h 102"/>
                <a:gd name="T26" fmla="*/ 61 w 103"/>
                <a:gd name="T27" fmla="*/ 79 h 102"/>
                <a:gd name="T28" fmla="*/ 52 w 103"/>
                <a:gd name="T29" fmla="*/ 97 h 102"/>
                <a:gd name="T30" fmla="*/ 76 w 103"/>
                <a:gd name="T31" fmla="*/ 102 h 102"/>
                <a:gd name="T32" fmla="*/ 86 w 103"/>
                <a:gd name="T33" fmla="*/ 99 h 102"/>
                <a:gd name="T34" fmla="*/ 98 w 103"/>
                <a:gd name="T35" fmla="*/ 90 h 102"/>
                <a:gd name="T36" fmla="*/ 101 w 103"/>
                <a:gd name="T37" fmla="*/ 78 h 1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3"/>
                <a:gd name="T58" fmla="*/ 0 h 102"/>
                <a:gd name="T59" fmla="*/ 103 w 103"/>
                <a:gd name="T60" fmla="*/ 102 h 1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3" h="102">
                  <a:moveTo>
                    <a:pt x="101" y="78"/>
                  </a:moveTo>
                  <a:lnTo>
                    <a:pt x="103" y="57"/>
                  </a:lnTo>
                  <a:lnTo>
                    <a:pt x="90" y="55"/>
                  </a:lnTo>
                  <a:lnTo>
                    <a:pt x="87" y="38"/>
                  </a:lnTo>
                  <a:lnTo>
                    <a:pt x="82" y="35"/>
                  </a:lnTo>
                  <a:lnTo>
                    <a:pt x="59" y="31"/>
                  </a:lnTo>
                  <a:lnTo>
                    <a:pt x="58" y="9"/>
                  </a:lnTo>
                  <a:lnTo>
                    <a:pt x="43" y="0"/>
                  </a:lnTo>
                  <a:lnTo>
                    <a:pt x="9" y="4"/>
                  </a:lnTo>
                  <a:lnTo>
                    <a:pt x="0" y="36"/>
                  </a:lnTo>
                  <a:lnTo>
                    <a:pt x="22" y="57"/>
                  </a:lnTo>
                  <a:lnTo>
                    <a:pt x="38" y="62"/>
                  </a:lnTo>
                  <a:lnTo>
                    <a:pt x="59" y="71"/>
                  </a:lnTo>
                  <a:lnTo>
                    <a:pt x="61" y="79"/>
                  </a:lnTo>
                  <a:lnTo>
                    <a:pt x="52" y="97"/>
                  </a:lnTo>
                  <a:lnTo>
                    <a:pt x="76" y="102"/>
                  </a:lnTo>
                  <a:lnTo>
                    <a:pt x="86" y="99"/>
                  </a:lnTo>
                  <a:lnTo>
                    <a:pt x="98" y="90"/>
                  </a:lnTo>
                  <a:lnTo>
                    <a:pt x="101" y="7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70" name="Freeform 19"/>
            <p:cNvSpPr>
              <a:spLocks/>
            </p:cNvSpPr>
            <p:nvPr/>
          </p:nvSpPr>
          <p:spPr bwMode="ltGray">
            <a:xfrm>
              <a:off x="7685354" y="6540140"/>
              <a:ext cx="126868" cy="111441"/>
            </a:xfrm>
            <a:custGeom>
              <a:avLst/>
              <a:gdLst>
                <a:gd name="T0" fmla="*/ 68 w 68"/>
                <a:gd name="T1" fmla="*/ 45 h 58"/>
                <a:gd name="T2" fmla="*/ 66 w 68"/>
                <a:gd name="T3" fmla="*/ 0 h 58"/>
                <a:gd name="T4" fmla="*/ 46 w 68"/>
                <a:gd name="T5" fmla="*/ 5 h 58"/>
                <a:gd name="T6" fmla="*/ 45 w 68"/>
                <a:gd name="T7" fmla="*/ 15 h 58"/>
                <a:gd name="T8" fmla="*/ 47 w 68"/>
                <a:gd name="T9" fmla="*/ 16 h 58"/>
                <a:gd name="T10" fmla="*/ 56 w 68"/>
                <a:gd name="T11" fmla="*/ 15 h 58"/>
                <a:gd name="T12" fmla="*/ 57 w 68"/>
                <a:gd name="T13" fmla="*/ 16 h 58"/>
                <a:gd name="T14" fmla="*/ 48 w 68"/>
                <a:gd name="T15" fmla="*/ 23 h 58"/>
                <a:gd name="T16" fmla="*/ 48 w 68"/>
                <a:gd name="T17" fmla="*/ 32 h 58"/>
                <a:gd name="T18" fmla="*/ 45 w 68"/>
                <a:gd name="T19" fmla="*/ 30 h 58"/>
                <a:gd name="T20" fmla="*/ 41 w 68"/>
                <a:gd name="T21" fmla="*/ 24 h 58"/>
                <a:gd name="T22" fmla="*/ 36 w 68"/>
                <a:gd name="T23" fmla="*/ 30 h 58"/>
                <a:gd name="T24" fmla="*/ 5 w 68"/>
                <a:gd name="T25" fmla="*/ 15 h 58"/>
                <a:gd name="T26" fmla="*/ 0 w 68"/>
                <a:gd name="T27" fmla="*/ 19 h 58"/>
                <a:gd name="T28" fmla="*/ 5 w 68"/>
                <a:gd name="T29" fmla="*/ 29 h 58"/>
                <a:gd name="T30" fmla="*/ 15 w 68"/>
                <a:gd name="T31" fmla="*/ 29 h 58"/>
                <a:gd name="T32" fmla="*/ 16 w 68"/>
                <a:gd name="T33" fmla="*/ 35 h 58"/>
                <a:gd name="T34" fmla="*/ 23 w 68"/>
                <a:gd name="T35" fmla="*/ 35 h 58"/>
                <a:gd name="T36" fmla="*/ 23 w 68"/>
                <a:gd name="T37" fmla="*/ 39 h 58"/>
                <a:gd name="T38" fmla="*/ 42 w 68"/>
                <a:gd name="T39" fmla="*/ 51 h 58"/>
                <a:gd name="T40" fmla="*/ 48 w 68"/>
                <a:gd name="T41" fmla="*/ 46 h 58"/>
                <a:gd name="T42" fmla="*/ 57 w 68"/>
                <a:gd name="T43" fmla="*/ 58 h 58"/>
                <a:gd name="T44" fmla="*/ 68 w 68"/>
                <a:gd name="T45" fmla="*/ 45 h 5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8"/>
                <a:gd name="T70" fmla="*/ 0 h 58"/>
                <a:gd name="T71" fmla="*/ 68 w 68"/>
                <a:gd name="T72" fmla="*/ 58 h 5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8" h="58">
                  <a:moveTo>
                    <a:pt x="68" y="45"/>
                  </a:moveTo>
                  <a:lnTo>
                    <a:pt x="66" y="0"/>
                  </a:lnTo>
                  <a:lnTo>
                    <a:pt x="46" y="5"/>
                  </a:lnTo>
                  <a:lnTo>
                    <a:pt x="45" y="15"/>
                  </a:lnTo>
                  <a:lnTo>
                    <a:pt x="47" y="16"/>
                  </a:lnTo>
                  <a:lnTo>
                    <a:pt x="56" y="15"/>
                  </a:lnTo>
                  <a:lnTo>
                    <a:pt x="57" y="16"/>
                  </a:lnTo>
                  <a:lnTo>
                    <a:pt x="48" y="23"/>
                  </a:lnTo>
                  <a:lnTo>
                    <a:pt x="48" y="32"/>
                  </a:lnTo>
                  <a:lnTo>
                    <a:pt x="45" y="30"/>
                  </a:lnTo>
                  <a:lnTo>
                    <a:pt x="41" y="24"/>
                  </a:lnTo>
                  <a:lnTo>
                    <a:pt x="36" y="30"/>
                  </a:lnTo>
                  <a:lnTo>
                    <a:pt x="5" y="15"/>
                  </a:lnTo>
                  <a:lnTo>
                    <a:pt x="0" y="19"/>
                  </a:lnTo>
                  <a:lnTo>
                    <a:pt x="5" y="29"/>
                  </a:lnTo>
                  <a:lnTo>
                    <a:pt x="15" y="29"/>
                  </a:lnTo>
                  <a:lnTo>
                    <a:pt x="16" y="35"/>
                  </a:lnTo>
                  <a:lnTo>
                    <a:pt x="23" y="35"/>
                  </a:lnTo>
                  <a:lnTo>
                    <a:pt x="23" y="39"/>
                  </a:lnTo>
                  <a:lnTo>
                    <a:pt x="42" y="51"/>
                  </a:lnTo>
                  <a:lnTo>
                    <a:pt x="48" y="46"/>
                  </a:lnTo>
                  <a:lnTo>
                    <a:pt x="57" y="58"/>
                  </a:lnTo>
                  <a:lnTo>
                    <a:pt x="68" y="4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71" name="Freeform 20"/>
            <p:cNvSpPr>
              <a:spLocks/>
            </p:cNvSpPr>
            <p:nvPr/>
          </p:nvSpPr>
          <p:spPr bwMode="ltGray">
            <a:xfrm>
              <a:off x="7808377" y="6543325"/>
              <a:ext cx="84578" cy="111439"/>
            </a:xfrm>
            <a:custGeom>
              <a:avLst/>
              <a:gdLst>
                <a:gd name="T0" fmla="*/ 1 w 45"/>
                <a:gd name="T1" fmla="*/ 44 h 58"/>
                <a:gd name="T2" fmla="*/ 0 w 45"/>
                <a:gd name="T3" fmla="*/ 0 h 58"/>
                <a:gd name="T4" fmla="*/ 9 w 45"/>
                <a:gd name="T5" fmla="*/ 19 h 58"/>
                <a:gd name="T6" fmla="*/ 30 w 45"/>
                <a:gd name="T7" fmla="*/ 36 h 58"/>
                <a:gd name="T8" fmla="*/ 45 w 45"/>
                <a:gd name="T9" fmla="*/ 37 h 58"/>
                <a:gd name="T10" fmla="*/ 38 w 45"/>
                <a:gd name="T11" fmla="*/ 45 h 58"/>
                <a:gd name="T12" fmla="*/ 11 w 45"/>
                <a:gd name="T13" fmla="*/ 51 h 58"/>
                <a:gd name="T14" fmla="*/ 9 w 45"/>
                <a:gd name="T15" fmla="*/ 58 h 58"/>
                <a:gd name="T16" fmla="*/ 1 w 45"/>
                <a:gd name="T17" fmla="*/ 44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5"/>
                <a:gd name="T28" fmla="*/ 0 h 58"/>
                <a:gd name="T29" fmla="*/ 45 w 45"/>
                <a:gd name="T30" fmla="*/ 58 h 5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5" h="58">
                  <a:moveTo>
                    <a:pt x="1" y="44"/>
                  </a:moveTo>
                  <a:lnTo>
                    <a:pt x="0" y="0"/>
                  </a:lnTo>
                  <a:lnTo>
                    <a:pt x="9" y="19"/>
                  </a:lnTo>
                  <a:lnTo>
                    <a:pt x="30" y="36"/>
                  </a:lnTo>
                  <a:lnTo>
                    <a:pt x="45" y="37"/>
                  </a:lnTo>
                  <a:lnTo>
                    <a:pt x="38" y="45"/>
                  </a:lnTo>
                  <a:lnTo>
                    <a:pt x="11" y="51"/>
                  </a:lnTo>
                  <a:lnTo>
                    <a:pt x="9" y="58"/>
                  </a:lnTo>
                  <a:lnTo>
                    <a:pt x="1" y="4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72" name="Freeform 21"/>
            <p:cNvSpPr>
              <a:spLocks/>
            </p:cNvSpPr>
            <p:nvPr/>
          </p:nvSpPr>
          <p:spPr bwMode="ltGray">
            <a:xfrm>
              <a:off x="7700732" y="5753691"/>
              <a:ext cx="469024" cy="862865"/>
            </a:xfrm>
            <a:custGeom>
              <a:avLst/>
              <a:gdLst>
                <a:gd name="T0" fmla="*/ 197 w 247"/>
                <a:gd name="T1" fmla="*/ 108 h 450"/>
                <a:gd name="T2" fmla="*/ 247 w 247"/>
                <a:gd name="T3" fmla="*/ 65 h 450"/>
                <a:gd name="T4" fmla="*/ 235 w 247"/>
                <a:gd name="T5" fmla="*/ 46 h 450"/>
                <a:gd name="T6" fmla="*/ 222 w 247"/>
                <a:gd name="T7" fmla="*/ 70 h 450"/>
                <a:gd name="T8" fmla="*/ 186 w 247"/>
                <a:gd name="T9" fmla="*/ 66 h 450"/>
                <a:gd name="T10" fmla="*/ 193 w 247"/>
                <a:gd name="T11" fmla="*/ 42 h 450"/>
                <a:gd name="T12" fmla="*/ 157 w 247"/>
                <a:gd name="T13" fmla="*/ 27 h 450"/>
                <a:gd name="T14" fmla="*/ 119 w 247"/>
                <a:gd name="T15" fmla="*/ 2 h 450"/>
                <a:gd name="T16" fmla="*/ 91 w 247"/>
                <a:gd name="T17" fmla="*/ 0 h 450"/>
                <a:gd name="T18" fmla="*/ 75 w 247"/>
                <a:gd name="T19" fmla="*/ 28 h 450"/>
                <a:gd name="T20" fmla="*/ 63 w 247"/>
                <a:gd name="T21" fmla="*/ 60 h 450"/>
                <a:gd name="T22" fmla="*/ 34 w 247"/>
                <a:gd name="T23" fmla="*/ 121 h 450"/>
                <a:gd name="T24" fmla="*/ 34 w 247"/>
                <a:gd name="T25" fmla="*/ 176 h 450"/>
                <a:gd name="T26" fmla="*/ 28 w 247"/>
                <a:gd name="T27" fmla="*/ 197 h 450"/>
                <a:gd name="T28" fmla="*/ 21 w 247"/>
                <a:gd name="T29" fmla="*/ 245 h 450"/>
                <a:gd name="T30" fmla="*/ 15 w 247"/>
                <a:gd name="T31" fmla="*/ 283 h 450"/>
                <a:gd name="T32" fmla="*/ 24 w 247"/>
                <a:gd name="T33" fmla="*/ 314 h 450"/>
                <a:gd name="T34" fmla="*/ 21 w 247"/>
                <a:gd name="T35" fmla="*/ 320 h 450"/>
                <a:gd name="T36" fmla="*/ 21 w 247"/>
                <a:gd name="T37" fmla="*/ 350 h 450"/>
                <a:gd name="T38" fmla="*/ 14 w 247"/>
                <a:gd name="T39" fmla="*/ 378 h 450"/>
                <a:gd name="T40" fmla="*/ 0 w 247"/>
                <a:gd name="T41" fmla="*/ 415 h 450"/>
                <a:gd name="T42" fmla="*/ 13 w 247"/>
                <a:gd name="T43" fmla="*/ 420 h 450"/>
                <a:gd name="T44" fmla="*/ 17 w 247"/>
                <a:gd name="T45" fmla="*/ 445 h 450"/>
                <a:gd name="T46" fmla="*/ 62 w 247"/>
                <a:gd name="T47" fmla="*/ 450 h 450"/>
                <a:gd name="T48" fmla="*/ 55 w 247"/>
                <a:gd name="T49" fmla="*/ 416 h 450"/>
                <a:gd name="T50" fmla="*/ 73 w 247"/>
                <a:gd name="T51" fmla="*/ 390 h 450"/>
                <a:gd name="T52" fmla="*/ 95 w 247"/>
                <a:gd name="T53" fmla="*/ 359 h 450"/>
                <a:gd name="T54" fmla="*/ 75 w 247"/>
                <a:gd name="T55" fmla="*/ 347 h 450"/>
                <a:gd name="T56" fmla="*/ 82 w 247"/>
                <a:gd name="T57" fmla="*/ 327 h 450"/>
                <a:gd name="T58" fmla="*/ 98 w 247"/>
                <a:gd name="T59" fmla="*/ 317 h 450"/>
                <a:gd name="T60" fmla="*/ 102 w 247"/>
                <a:gd name="T61" fmla="*/ 302 h 450"/>
                <a:gd name="T62" fmla="*/ 104 w 247"/>
                <a:gd name="T63" fmla="*/ 288 h 450"/>
                <a:gd name="T64" fmla="*/ 115 w 247"/>
                <a:gd name="T65" fmla="*/ 288 h 450"/>
                <a:gd name="T66" fmla="*/ 121 w 247"/>
                <a:gd name="T67" fmla="*/ 276 h 450"/>
                <a:gd name="T68" fmla="*/ 104 w 247"/>
                <a:gd name="T69" fmla="*/ 276 h 450"/>
                <a:gd name="T70" fmla="*/ 107 w 247"/>
                <a:gd name="T71" fmla="*/ 255 h 450"/>
                <a:gd name="T72" fmla="*/ 138 w 247"/>
                <a:gd name="T73" fmla="*/ 257 h 450"/>
                <a:gd name="T74" fmla="*/ 139 w 247"/>
                <a:gd name="T75" fmla="*/ 225 h 450"/>
                <a:gd name="T76" fmla="*/ 162 w 247"/>
                <a:gd name="T77" fmla="*/ 228 h 450"/>
                <a:gd name="T78" fmla="*/ 209 w 247"/>
                <a:gd name="T79" fmla="*/ 197 h 450"/>
                <a:gd name="T80" fmla="*/ 199 w 247"/>
                <a:gd name="T81" fmla="*/ 184 h 450"/>
                <a:gd name="T82" fmla="*/ 188 w 247"/>
                <a:gd name="T83" fmla="*/ 168 h 45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7"/>
                <a:gd name="T127" fmla="*/ 0 h 450"/>
                <a:gd name="T128" fmla="*/ 247 w 247"/>
                <a:gd name="T129" fmla="*/ 450 h 45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7" h="450">
                  <a:moveTo>
                    <a:pt x="186" y="159"/>
                  </a:moveTo>
                  <a:lnTo>
                    <a:pt x="197" y="108"/>
                  </a:lnTo>
                  <a:lnTo>
                    <a:pt x="234" y="72"/>
                  </a:lnTo>
                  <a:lnTo>
                    <a:pt x="247" y="65"/>
                  </a:lnTo>
                  <a:lnTo>
                    <a:pt x="245" y="48"/>
                  </a:lnTo>
                  <a:lnTo>
                    <a:pt x="235" y="46"/>
                  </a:lnTo>
                  <a:lnTo>
                    <a:pt x="233" y="60"/>
                  </a:lnTo>
                  <a:lnTo>
                    <a:pt x="222" y="70"/>
                  </a:lnTo>
                  <a:lnTo>
                    <a:pt x="211" y="72"/>
                  </a:lnTo>
                  <a:lnTo>
                    <a:pt x="186" y="66"/>
                  </a:lnTo>
                  <a:lnTo>
                    <a:pt x="196" y="50"/>
                  </a:lnTo>
                  <a:lnTo>
                    <a:pt x="193" y="42"/>
                  </a:lnTo>
                  <a:lnTo>
                    <a:pt x="175" y="30"/>
                  </a:lnTo>
                  <a:lnTo>
                    <a:pt x="157" y="27"/>
                  </a:lnTo>
                  <a:lnTo>
                    <a:pt x="134" y="6"/>
                  </a:lnTo>
                  <a:lnTo>
                    <a:pt x="119" y="2"/>
                  </a:lnTo>
                  <a:lnTo>
                    <a:pt x="114" y="8"/>
                  </a:lnTo>
                  <a:lnTo>
                    <a:pt x="91" y="0"/>
                  </a:lnTo>
                  <a:lnTo>
                    <a:pt x="77" y="13"/>
                  </a:lnTo>
                  <a:lnTo>
                    <a:pt x="75" y="28"/>
                  </a:lnTo>
                  <a:lnTo>
                    <a:pt x="62" y="34"/>
                  </a:lnTo>
                  <a:lnTo>
                    <a:pt x="63" y="60"/>
                  </a:lnTo>
                  <a:lnTo>
                    <a:pt x="47" y="81"/>
                  </a:lnTo>
                  <a:lnTo>
                    <a:pt x="34" y="121"/>
                  </a:lnTo>
                  <a:lnTo>
                    <a:pt x="44" y="158"/>
                  </a:lnTo>
                  <a:lnTo>
                    <a:pt x="34" y="176"/>
                  </a:lnTo>
                  <a:lnTo>
                    <a:pt x="34" y="188"/>
                  </a:lnTo>
                  <a:lnTo>
                    <a:pt x="28" y="197"/>
                  </a:lnTo>
                  <a:lnTo>
                    <a:pt x="29" y="224"/>
                  </a:lnTo>
                  <a:lnTo>
                    <a:pt x="21" y="245"/>
                  </a:lnTo>
                  <a:lnTo>
                    <a:pt x="21" y="274"/>
                  </a:lnTo>
                  <a:lnTo>
                    <a:pt x="15" y="283"/>
                  </a:lnTo>
                  <a:lnTo>
                    <a:pt x="17" y="312"/>
                  </a:lnTo>
                  <a:lnTo>
                    <a:pt x="24" y="314"/>
                  </a:lnTo>
                  <a:lnTo>
                    <a:pt x="24" y="320"/>
                  </a:lnTo>
                  <a:lnTo>
                    <a:pt x="21" y="320"/>
                  </a:lnTo>
                  <a:lnTo>
                    <a:pt x="24" y="325"/>
                  </a:lnTo>
                  <a:lnTo>
                    <a:pt x="21" y="350"/>
                  </a:lnTo>
                  <a:lnTo>
                    <a:pt x="13" y="368"/>
                  </a:lnTo>
                  <a:lnTo>
                    <a:pt x="14" y="378"/>
                  </a:lnTo>
                  <a:lnTo>
                    <a:pt x="0" y="404"/>
                  </a:lnTo>
                  <a:lnTo>
                    <a:pt x="0" y="415"/>
                  </a:lnTo>
                  <a:lnTo>
                    <a:pt x="0" y="420"/>
                  </a:lnTo>
                  <a:lnTo>
                    <a:pt x="13" y="420"/>
                  </a:lnTo>
                  <a:lnTo>
                    <a:pt x="14" y="437"/>
                  </a:lnTo>
                  <a:lnTo>
                    <a:pt x="17" y="445"/>
                  </a:lnTo>
                  <a:lnTo>
                    <a:pt x="45" y="445"/>
                  </a:lnTo>
                  <a:lnTo>
                    <a:pt x="62" y="450"/>
                  </a:lnTo>
                  <a:lnTo>
                    <a:pt x="53" y="426"/>
                  </a:lnTo>
                  <a:lnTo>
                    <a:pt x="55" y="416"/>
                  </a:lnTo>
                  <a:lnTo>
                    <a:pt x="70" y="408"/>
                  </a:lnTo>
                  <a:lnTo>
                    <a:pt x="73" y="390"/>
                  </a:lnTo>
                  <a:lnTo>
                    <a:pt x="94" y="372"/>
                  </a:lnTo>
                  <a:lnTo>
                    <a:pt x="95" y="359"/>
                  </a:lnTo>
                  <a:lnTo>
                    <a:pt x="86" y="359"/>
                  </a:lnTo>
                  <a:lnTo>
                    <a:pt x="75" y="347"/>
                  </a:lnTo>
                  <a:lnTo>
                    <a:pt x="73" y="339"/>
                  </a:lnTo>
                  <a:lnTo>
                    <a:pt x="82" y="327"/>
                  </a:lnTo>
                  <a:lnTo>
                    <a:pt x="98" y="321"/>
                  </a:lnTo>
                  <a:lnTo>
                    <a:pt x="98" y="317"/>
                  </a:lnTo>
                  <a:lnTo>
                    <a:pt x="103" y="314"/>
                  </a:lnTo>
                  <a:lnTo>
                    <a:pt x="102" y="302"/>
                  </a:lnTo>
                  <a:lnTo>
                    <a:pt x="113" y="291"/>
                  </a:lnTo>
                  <a:lnTo>
                    <a:pt x="104" y="288"/>
                  </a:lnTo>
                  <a:lnTo>
                    <a:pt x="110" y="283"/>
                  </a:lnTo>
                  <a:lnTo>
                    <a:pt x="115" y="288"/>
                  </a:lnTo>
                  <a:lnTo>
                    <a:pt x="121" y="288"/>
                  </a:lnTo>
                  <a:lnTo>
                    <a:pt x="121" y="276"/>
                  </a:lnTo>
                  <a:lnTo>
                    <a:pt x="110" y="279"/>
                  </a:lnTo>
                  <a:lnTo>
                    <a:pt x="104" y="276"/>
                  </a:lnTo>
                  <a:lnTo>
                    <a:pt x="103" y="260"/>
                  </a:lnTo>
                  <a:lnTo>
                    <a:pt x="107" y="255"/>
                  </a:lnTo>
                  <a:lnTo>
                    <a:pt x="119" y="262"/>
                  </a:lnTo>
                  <a:lnTo>
                    <a:pt x="138" y="257"/>
                  </a:lnTo>
                  <a:lnTo>
                    <a:pt x="142" y="238"/>
                  </a:lnTo>
                  <a:lnTo>
                    <a:pt x="139" y="225"/>
                  </a:lnTo>
                  <a:lnTo>
                    <a:pt x="142" y="230"/>
                  </a:lnTo>
                  <a:lnTo>
                    <a:pt x="162" y="228"/>
                  </a:lnTo>
                  <a:lnTo>
                    <a:pt x="199" y="218"/>
                  </a:lnTo>
                  <a:lnTo>
                    <a:pt x="209" y="197"/>
                  </a:lnTo>
                  <a:lnTo>
                    <a:pt x="208" y="190"/>
                  </a:lnTo>
                  <a:lnTo>
                    <a:pt x="199" y="184"/>
                  </a:lnTo>
                  <a:lnTo>
                    <a:pt x="203" y="177"/>
                  </a:lnTo>
                  <a:lnTo>
                    <a:pt x="188" y="168"/>
                  </a:lnTo>
                  <a:lnTo>
                    <a:pt x="186" y="15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73" name="Freeform 22"/>
            <p:cNvSpPr>
              <a:spLocks/>
            </p:cNvSpPr>
            <p:nvPr/>
          </p:nvSpPr>
          <p:spPr bwMode="ltGray">
            <a:xfrm>
              <a:off x="8058268" y="5963836"/>
              <a:ext cx="130712" cy="117807"/>
            </a:xfrm>
            <a:custGeom>
              <a:avLst/>
              <a:gdLst>
                <a:gd name="T0" fmla="*/ 65 w 69"/>
                <a:gd name="T1" fmla="*/ 46 h 60"/>
                <a:gd name="T2" fmla="*/ 69 w 69"/>
                <a:gd name="T3" fmla="*/ 32 h 60"/>
                <a:gd name="T4" fmla="*/ 59 w 69"/>
                <a:gd name="T5" fmla="*/ 21 h 60"/>
                <a:gd name="T6" fmla="*/ 37 w 69"/>
                <a:gd name="T7" fmla="*/ 7 h 60"/>
                <a:gd name="T8" fmla="*/ 34 w 69"/>
                <a:gd name="T9" fmla="*/ 9 h 60"/>
                <a:gd name="T10" fmla="*/ 22 w 69"/>
                <a:gd name="T11" fmla="*/ 0 h 60"/>
                <a:gd name="T12" fmla="*/ 10 w 69"/>
                <a:gd name="T13" fmla="*/ 0 h 60"/>
                <a:gd name="T14" fmla="*/ 0 w 69"/>
                <a:gd name="T15" fmla="*/ 49 h 60"/>
                <a:gd name="T16" fmla="*/ 8 w 69"/>
                <a:gd name="T17" fmla="*/ 56 h 60"/>
                <a:gd name="T18" fmla="*/ 29 w 69"/>
                <a:gd name="T19" fmla="*/ 60 h 60"/>
                <a:gd name="T20" fmla="*/ 57 w 69"/>
                <a:gd name="T21" fmla="*/ 56 h 60"/>
                <a:gd name="T22" fmla="*/ 65 w 69"/>
                <a:gd name="T23" fmla="*/ 46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9"/>
                <a:gd name="T37" fmla="*/ 0 h 60"/>
                <a:gd name="T38" fmla="*/ 69 w 69"/>
                <a:gd name="T39" fmla="*/ 60 h 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9" h="60">
                  <a:moveTo>
                    <a:pt x="65" y="46"/>
                  </a:moveTo>
                  <a:lnTo>
                    <a:pt x="69" y="32"/>
                  </a:lnTo>
                  <a:lnTo>
                    <a:pt x="59" y="21"/>
                  </a:lnTo>
                  <a:lnTo>
                    <a:pt x="37" y="7"/>
                  </a:lnTo>
                  <a:lnTo>
                    <a:pt x="34" y="9"/>
                  </a:lnTo>
                  <a:lnTo>
                    <a:pt x="22" y="0"/>
                  </a:lnTo>
                  <a:lnTo>
                    <a:pt x="10" y="0"/>
                  </a:lnTo>
                  <a:lnTo>
                    <a:pt x="0" y="49"/>
                  </a:lnTo>
                  <a:lnTo>
                    <a:pt x="8" y="56"/>
                  </a:lnTo>
                  <a:lnTo>
                    <a:pt x="29" y="60"/>
                  </a:lnTo>
                  <a:lnTo>
                    <a:pt x="57" y="56"/>
                  </a:lnTo>
                  <a:lnTo>
                    <a:pt x="65" y="4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74" name="Freeform 23"/>
            <p:cNvSpPr>
              <a:spLocks/>
            </p:cNvSpPr>
            <p:nvPr/>
          </p:nvSpPr>
          <p:spPr bwMode="ltGray">
            <a:xfrm>
              <a:off x="7689200" y="5158281"/>
              <a:ext cx="949579" cy="891522"/>
            </a:xfrm>
            <a:custGeom>
              <a:avLst/>
              <a:gdLst/>
              <a:ahLst/>
              <a:cxnLst>
                <a:cxn ang="0">
                  <a:pos x="280" y="12"/>
                </a:cxn>
                <a:cxn ang="0">
                  <a:pos x="253" y="35"/>
                </a:cxn>
                <a:cxn ang="0">
                  <a:pos x="227" y="31"/>
                </a:cxn>
                <a:cxn ang="0">
                  <a:pos x="218" y="35"/>
                </a:cxn>
                <a:cxn ang="0">
                  <a:pos x="182" y="41"/>
                </a:cxn>
                <a:cxn ang="0">
                  <a:pos x="178" y="10"/>
                </a:cxn>
                <a:cxn ang="0">
                  <a:pos x="166" y="0"/>
                </a:cxn>
                <a:cxn ang="0">
                  <a:pos x="134" y="15"/>
                </a:cxn>
                <a:cxn ang="0">
                  <a:pos x="119" y="16"/>
                </a:cxn>
                <a:cxn ang="0">
                  <a:pos x="130" y="33"/>
                </a:cxn>
                <a:cxn ang="0">
                  <a:pos x="92" y="49"/>
                </a:cxn>
                <a:cxn ang="0">
                  <a:pos x="79" y="35"/>
                </a:cxn>
                <a:cxn ang="0">
                  <a:pos x="49" y="45"/>
                </a:cxn>
                <a:cxn ang="0">
                  <a:pos x="45" y="54"/>
                </a:cxn>
                <a:cxn ang="0">
                  <a:pos x="46" y="105"/>
                </a:cxn>
                <a:cxn ang="0">
                  <a:pos x="0" y="145"/>
                </a:cxn>
                <a:cxn ang="0">
                  <a:pos x="23" y="172"/>
                </a:cxn>
                <a:cxn ang="0">
                  <a:pos x="39" y="182"/>
                </a:cxn>
                <a:cxn ang="0">
                  <a:pos x="67" y="183"/>
                </a:cxn>
                <a:cxn ang="0">
                  <a:pos x="104" y="168"/>
                </a:cxn>
                <a:cxn ang="0">
                  <a:pos x="109" y="196"/>
                </a:cxn>
                <a:cxn ang="0">
                  <a:pos x="168" y="226"/>
                </a:cxn>
                <a:cxn ang="0">
                  <a:pos x="172" y="243"/>
                </a:cxn>
                <a:cxn ang="0">
                  <a:pos x="192" y="255"/>
                </a:cxn>
                <a:cxn ang="0">
                  <a:pos x="197" y="291"/>
                </a:cxn>
                <a:cxn ang="0">
                  <a:pos x="224" y="316"/>
                </a:cxn>
                <a:cxn ang="0">
                  <a:pos x="231" y="336"/>
                </a:cxn>
                <a:cxn ang="0">
                  <a:pos x="242" y="359"/>
                </a:cxn>
                <a:cxn ang="0">
                  <a:pos x="253" y="376"/>
                </a:cxn>
                <a:cxn ang="0">
                  <a:pos x="204" y="418"/>
                </a:cxn>
                <a:cxn ang="0">
                  <a:pos x="226" y="427"/>
                </a:cxn>
                <a:cxn ang="0">
                  <a:pos x="253" y="440"/>
                </a:cxn>
                <a:cxn ang="0">
                  <a:pos x="256" y="465"/>
                </a:cxn>
                <a:cxn ang="0">
                  <a:pos x="289" y="434"/>
                </a:cxn>
                <a:cxn ang="0">
                  <a:pos x="316" y="396"/>
                </a:cxn>
                <a:cxn ang="0">
                  <a:pos x="329" y="351"/>
                </a:cxn>
                <a:cxn ang="0">
                  <a:pos x="371" y="331"/>
                </a:cxn>
                <a:cxn ang="0">
                  <a:pos x="402" y="325"/>
                </a:cxn>
                <a:cxn ang="0">
                  <a:pos x="415" y="314"/>
                </a:cxn>
                <a:cxn ang="0">
                  <a:pos x="432" y="284"/>
                </a:cxn>
                <a:cxn ang="0">
                  <a:pos x="437" y="262"/>
                </a:cxn>
                <a:cxn ang="0">
                  <a:pos x="483" y="167"/>
                </a:cxn>
                <a:cxn ang="0">
                  <a:pos x="487" y="116"/>
                </a:cxn>
                <a:cxn ang="0">
                  <a:pos x="426" y="89"/>
                </a:cxn>
                <a:cxn ang="0">
                  <a:pos x="382" y="85"/>
                </a:cxn>
                <a:cxn ang="0">
                  <a:pos x="371" y="83"/>
                </a:cxn>
                <a:cxn ang="0">
                  <a:pos x="359" y="76"/>
                </a:cxn>
                <a:cxn ang="0">
                  <a:pos x="329" y="64"/>
                </a:cxn>
                <a:cxn ang="0">
                  <a:pos x="316" y="73"/>
                </a:cxn>
                <a:cxn ang="0">
                  <a:pos x="313" y="60"/>
                </a:cxn>
                <a:cxn ang="0">
                  <a:pos x="293" y="76"/>
                </a:cxn>
                <a:cxn ang="0">
                  <a:pos x="282" y="72"/>
                </a:cxn>
                <a:cxn ang="0">
                  <a:pos x="300" y="46"/>
                </a:cxn>
                <a:cxn ang="0">
                  <a:pos x="294" y="36"/>
                </a:cxn>
              </a:cxnLst>
              <a:rect l="0" t="0" r="r" b="b"/>
              <a:pathLst>
                <a:path w="495" h="465">
                  <a:moveTo>
                    <a:pt x="289" y="15"/>
                  </a:moveTo>
                  <a:lnTo>
                    <a:pt x="280" y="12"/>
                  </a:lnTo>
                  <a:lnTo>
                    <a:pt x="263" y="32"/>
                  </a:lnTo>
                  <a:lnTo>
                    <a:pt x="253" y="35"/>
                  </a:lnTo>
                  <a:lnTo>
                    <a:pt x="245" y="32"/>
                  </a:lnTo>
                  <a:lnTo>
                    <a:pt x="227" y="31"/>
                  </a:lnTo>
                  <a:lnTo>
                    <a:pt x="224" y="36"/>
                  </a:lnTo>
                  <a:lnTo>
                    <a:pt x="218" y="35"/>
                  </a:lnTo>
                  <a:lnTo>
                    <a:pt x="189" y="43"/>
                  </a:lnTo>
                  <a:lnTo>
                    <a:pt x="182" y="41"/>
                  </a:lnTo>
                  <a:lnTo>
                    <a:pt x="175" y="28"/>
                  </a:lnTo>
                  <a:lnTo>
                    <a:pt x="178" y="10"/>
                  </a:lnTo>
                  <a:lnTo>
                    <a:pt x="174" y="1"/>
                  </a:lnTo>
                  <a:lnTo>
                    <a:pt x="166" y="0"/>
                  </a:lnTo>
                  <a:lnTo>
                    <a:pt x="162" y="5"/>
                  </a:lnTo>
                  <a:lnTo>
                    <a:pt x="134" y="15"/>
                  </a:lnTo>
                  <a:lnTo>
                    <a:pt x="112" y="12"/>
                  </a:lnTo>
                  <a:lnTo>
                    <a:pt x="119" y="16"/>
                  </a:lnTo>
                  <a:lnTo>
                    <a:pt x="119" y="28"/>
                  </a:lnTo>
                  <a:lnTo>
                    <a:pt x="130" y="33"/>
                  </a:lnTo>
                  <a:lnTo>
                    <a:pt x="100" y="49"/>
                  </a:lnTo>
                  <a:lnTo>
                    <a:pt x="92" y="49"/>
                  </a:lnTo>
                  <a:lnTo>
                    <a:pt x="86" y="43"/>
                  </a:lnTo>
                  <a:lnTo>
                    <a:pt x="79" y="35"/>
                  </a:lnTo>
                  <a:lnTo>
                    <a:pt x="49" y="38"/>
                  </a:lnTo>
                  <a:lnTo>
                    <a:pt x="49" y="45"/>
                  </a:lnTo>
                  <a:lnTo>
                    <a:pt x="57" y="50"/>
                  </a:lnTo>
                  <a:lnTo>
                    <a:pt x="45" y="54"/>
                  </a:lnTo>
                  <a:lnTo>
                    <a:pt x="53" y="73"/>
                  </a:lnTo>
                  <a:lnTo>
                    <a:pt x="46" y="105"/>
                  </a:lnTo>
                  <a:lnTo>
                    <a:pt x="17" y="115"/>
                  </a:lnTo>
                  <a:lnTo>
                    <a:pt x="0" y="145"/>
                  </a:lnTo>
                  <a:lnTo>
                    <a:pt x="7" y="164"/>
                  </a:lnTo>
                  <a:lnTo>
                    <a:pt x="23" y="172"/>
                  </a:lnTo>
                  <a:lnTo>
                    <a:pt x="38" y="165"/>
                  </a:lnTo>
                  <a:lnTo>
                    <a:pt x="39" y="182"/>
                  </a:lnTo>
                  <a:lnTo>
                    <a:pt x="50" y="182"/>
                  </a:lnTo>
                  <a:lnTo>
                    <a:pt x="67" y="183"/>
                  </a:lnTo>
                  <a:lnTo>
                    <a:pt x="89" y="169"/>
                  </a:lnTo>
                  <a:lnTo>
                    <a:pt x="104" y="168"/>
                  </a:lnTo>
                  <a:lnTo>
                    <a:pt x="104" y="186"/>
                  </a:lnTo>
                  <a:lnTo>
                    <a:pt x="109" y="196"/>
                  </a:lnTo>
                  <a:lnTo>
                    <a:pt x="161" y="213"/>
                  </a:lnTo>
                  <a:lnTo>
                    <a:pt x="168" y="226"/>
                  </a:lnTo>
                  <a:lnTo>
                    <a:pt x="167" y="234"/>
                  </a:lnTo>
                  <a:lnTo>
                    <a:pt x="172" y="243"/>
                  </a:lnTo>
                  <a:lnTo>
                    <a:pt x="194" y="247"/>
                  </a:lnTo>
                  <a:lnTo>
                    <a:pt x="192" y="255"/>
                  </a:lnTo>
                  <a:lnTo>
                    <a:pt x="203" y="268"/>
                  </a:lnTo>
                  <a:lnTo>
                    <a:pt x="197" y="291"/>
                  </a:lnTo>
                  <a:lnTo>
                    <a:pt x="198" y="313"/>
                  </a:lnTo>
                  <a:lnTo>
                    <a:pt x="224" y="316"/>
                  </a:lnTo>
                  <a:lnTo>
                    <a:pt x="227" y="320"/>
                  </a:lnTo>
                  <a:lnTo>
                    <a:pt x="231" y="336"/>
                  </a:lnTo>
                  <a:lnTo>
                    <a:pt x="245" y="338"/>
                  </a:lnTo>
                  <a:lnTo>
                    <a:pt x="242" y="359"/>
                  </a:lnTo>
                  <a:lnTo>
                    <a:pt x="251" y="359"/>
                  </a:lnTo>
                  <a:lnTo>
                    <a:pt x="253" y="376"/>
                  </a:lnTo>
                  <a:lnTo>
                    <a:pt x="240" y="382"/>
                  </a:lnTo>
                  <a:lnTo>
                    <a:pt x="204" y="418"/>
                  </a:lnTo>
                  <a:lnTo>
                    <a:pt x="214" y="418"/>
                  </a:lnTo>
                  <a:lnTo>
                    <a:pt x="226" y="427"/>
                  </a:lnTo>
                  <a:lnTo>
                    <a:pt x="229" y="426"/>
                  </a:lnTo>
                  <a:lnTo>
                    <a:pt x="253" y="440"/>
                  </a:lnTo>
                  <a:lnTo>
                    <a:pt x="261" y="453"/>
                  </a:lnTo>
                  <a:lnTo>
                    <a:pt x="256" y="465"/>
                  </a:lnTo>
                  <a:lnTo>
                    <a:pt x="270" y="448"/>
                  </a:lnTo>
                  <a:lnTo>
                    <a:pt x="289" y="434"/>
                  </a:lnTo>
                  <a:lnTo>
                    <a:pt x="301" y="408"/>
                  </a:lnTo>
                  <a:lnTo>
                    <a:pt x="316" y="396"/>
                  </a:lnTo>
                  <a:lnTo>
                    <a:pt x="319" y="360"/>
                  </a:lnTo>
                  <a:lnTo>
                    <a:pt x="329" y="351"/>
                  </a:lnTo>
                  <a:lnTo>
                    <a:pt x="341" y="341"/>
                  </a:lnTo>
                  <a:lnTo>
                    <a:pt x="371" y="331"/>
                  </a:lnTo>
                  <a:lnTo>
                    <a:pt x="367" y="327"/>
                  </a:lnTo>
                  <a:lnTo>
                    <a:pt x="402" y="325"/>
                  </a:lnTo>
                  <a:lnTo>
                    <a:pt x="402" y="320"/>
                  </a:lnTo>
                  <a:lnTo>
                    <a:pt x="415" y="314"/>
                  </a:lnTo>
                  <a:lnTo>
                    <a:pt x="416" y="301"/>
                  </a:lnTo>
                  <a:lnTo>
                    <a:pt x="432" y="284"/>
                  </a:lnTo>
                  <a:lnTo>
                    <a:pt x="433" y="265"/>
                  </a:lnTo>
                  <a:lnTo>
                    <a:pt x="437" y="262"/>
                  </a:lnTo>
                  <a:lnTo>
                    <a:pt x="442" y="210"/>
                  </a:lnTo>
                  <a:lnTo>
                    <a:pt x="483" y="167"/>
                  </a:lnTo>
                  <a:lnTo>
                    <a:pt x="495" y="143"/>
                  </a:lnTo>
                  <a:lnTo>
                    <a:pt x="487" y="116"/>
                  </a:lnTo>
                  <a:lnTo>
                    <a:pt x="466" y="116"/>
                  </a:lnTo>
                  <a:lnTo>
                    <a:pt x="426" y="89"/>
                  </a:lnTo>
                  <a:lnTo>
                    <a:pt x="408" y="91"/>
                  </a:lnTo>
                  <a:lnTo>
                    <a:pt x="382" y="85"/>
                  </a:lnTo>
                  <a:lnTo>
                    <a:pt x="369" y="89"/>
                  </a:lnTo>
                  <a:lnTo>
                    <a:pt x="371" y="83"/>
                  </a:lnTo>
                  <a:lnTo>
                    <a:pt x="366" y="75"/>
                  </a:lnTo>
                  <a:lnTo>
                    <a:pt x="359" y="76"/>
                  </a:lnTo>
                  <a:lnTo>
                    <a:pt x="358" y="72"/>
                  </a:lnTo>
                  <a:lnTo>
                    <a:pt x="329" y="64"/>
                  </a:lnTo>
                  <a:lnTo>
                    <a:pt x="320" y="76"/>
                  </a:lnTo>
                  <a:lnTo>
                    <a:pt x="316" y="73"/>
                  </a:lnTo>
                  <a:lnTo>
                    <a:pt x="320" y="61"/>
                  </a:lnTo>
                  <a:lnTo>
                    <a:pt x="313" y="60"/>
                  </a:lnTo>
                  <a:lnTo>
                    <a:pt x="296" y="62"/>
                  </a:lnTo>
                  <a:lnTo>
                    <a:pt x="293" y="76"/>
                  </a:lnTo>
                  <a:lnTo>
                    <a:pt x="290" y="70"/>
                  </a:lnTo>
                  <a:lnTo>
                    <a:pt x="282" y="72"/>
                  </a:lnTo>
                  <a:lnTo>
                    <a:pt x="286" y="60"/>
                  </a:lnTo>
                  <a:lnTo>
                    <a:pt x="300" y="46"/>
                  </a:lnTo>
                  <a:lnTo>
                    <a:pt x="301" y="36"/>
                  </a:lnTo>
                  <a:lnTo>
                    <a:pt x="294" y="36"/>
                  </a:lnTo>
                  <a:lnTo>
                    <a:pt x="289" y="15"/>
                  </a:lnTo>
                  <a:close/>
                </a:path>
              </a:pathLst>
            </a:custGeom>
            <a:solidFill>
              <a:srgbClr val="48B13B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75" name="Freeform 24"/>
            <p:cNvSpPr>
              <a:spLocks/>
            </p:cNvSpPr>
            <p:nvPr/>
          </p:nvSpPr>
          <p:spPr bwMode="ltGray">
            <a:xfrm>
              <a:off x="8158223" y="5142362"/>
              <a:ext cx="69200" cy="82784"/>
            </a:xfrm>
            <a:custGeom>
              <a:avLst/>
              <a:gdLst>
                <a:gd name="T0" fmla="*/ 0 w 37"/>
                <a:gd name="T1" fmla="*/ 38 h 42"/>
                <a:gd name="T2" fmla="*/ 7 w 37"/>
                <a:gd name="T3" fmla="*/ 42 h 42"/>
                <a:gd name="T4" fmla="*/ 18 w 37"/>
                <a:gd name="T5" fmla="*/ 39 h 42"/>
                <a:gd name="T6" fmla="*/ 37 w 37"/>
                <a:gd name="T7" fmla="*/ 17 h 42"/>
                <a:gd name="T8" fmla="*/ 36 w 37"/>
                <a:gd name="T9" fmla="*/ 17 h 42"/>
                <a:gd name="T10" fmla="*/ 5 w 37"/>
                <a:gd name="T11" fmla="*/ 0 h 42"/>
                <a:gd name="T12" fmla="*/ 5 w 37"/>
                <a:gd name="T13" fmla="*/ 1 h 42"/>
                <a:gd name="T14" fmla="*/ 0 w 37"/>
                <a:gd name="T15" fmla="*/ 7 h 42"/>
                <a:gd name="T16" fmla="*/ 5 w 37"/>
                <a:gd name="T17" fmla="*/ 22 h 42"/>
                <a:gd name="T18" fmla="*/ 0 w 37"/>
                <a:gd name="T19" fmla="*/ 38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"/>
                <a:gd name="T31" fmla="*/ 0 h 42"/>
                <a:gd name="T32" fmla="*/ 37 w 37"/>
                <a:gd name="T33" fmla="*/ 42 h 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" h="42">
                  <a:moveTo>
                    <a:pt x="0" y="38"/>
                  </a:moveTo>
                  <a:lnTo>
                    <a:pt x="7" y="42"/>
                  </a:lnTo>
                  <a:lnTo>
                    <a:pt x="18" y="39"/>
                  </a:lnTo>
                  <a:lnTo>
                    <a:pt x="37" y="17"/>
                  </a:lnTo>
                  <a:lnTo>
                    <a:pt x="36" y="17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7"/>
                  </a:lnTo>
                  <a:lnTo>
                    <a:pt x="5" y="22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76" name="Freeform 25"/>
            <p:cNvSpPr>
              <a:spLocks/>
            </p:cNvSpPr>
            <p:nvPr/>
          </p:nvSpPr>
          <p:spPr bwMode="ltGray">
            <a:xfrm>
              <a:off x="8069800" y="5142362"/>
              <a:ext cx="96113" cy="82784"/>
            </a:xfrm>
            <a:custGeom>
              <a:avLst/>
              <a:gdLst>
                <a:gd name="T0" fmla="*/ 45 w 51"/>
                <a:gd name="T1" fmla="*/ 39 h 45"/>
                <a:gd name="T2" fmla="*/ 51 w 51"/>
                <a:gd name="T3" fmla="*/ 24 h 45"/>
                <a:gd name="T4" fmla="*/ 46 w 51"/>
                <a:gd name="T5" fmla="*/ 8 h 45"/>
                <a:gd name="T6" fmla="*/ 51 w 51"/>
                <a:gd name="T7" fmla="*/ 3 h 45"/>
                <a:gd name="T8" fmla="*/ 51 w 51"/>
                <a:gd name="T9" fmla="*/ 1 h 45"/>
                <a:gd name="T10" fmla="*/ 14 w 51"/>
                <a:gd name="T11" fmla="*/ 0 h 45"/>
                <a:gd name="T12" fmla="*/ 12 w 51"/>
                <a:gd name="T13" fmla="*/ 0 h 45"/>
                <a:gd name="T14" fmla="*/ 0 w 51"/>
                <a:gd name="T15" fmla="*/ 17 h 45"/>
                <a:gd name="T16" fmla="*/ 20 w 51"/>
                <a:gd name="T17" fmla="*/ 43 h 45"/>
                <a:gd name="T18" fmla="*/ 25 w 51"/>
                <a:gd name="T19" fmla="*/ 45 h 45"/>
                <a:gd name="T20" fmla="*/ 28 w 51"/>
                <a:gd name="T21" fmla="*/ 38 h 45"/>
                <a:gd name="T22" fmla="*/ 45 w 51"/>
                <a:gd name="T23" fmla="*/ 39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"/>
                <a:gd name="T37" fmla="*/ 0 h 45"/>
                <a:gd name="T38" fmla="*/ 51 w 51"/>
                <a:gd name="T39" fmla="*/ 45 h 4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" h="45">
                  <a:moveTo>
                    <a:pt x="45" y="39"/>
                  </a:moveTo>
                  <a:lnTo>
                    <a:pt x="51" y="24"/>
                  </a:lnTo>
                  <a:lnTo>
                    <a:pt x="46" y="8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20" y="43"/>
                  </a:lnTo>
                  <a:lnTo>
                    <a:pt x="25" y="45"/>
                  </a:lnTo>
                  <a:lnTo>
                    <a:pt x="28" y="38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77" name="Freeform 26"/>
            <p:cNvSpPr>
              <a:spLocks/>
            </p:cNvSpPr>
            <p:nvPr/>
          </p:nvSpPr>
          <p:spPr bwMode="ltGray">
            <a:xfrm>
              <a:off x="7992911" y="5081865"/>
              <a:ext cx="115334" cy="156017"/>
            </a:xfrm>
            <a:custGeom>
              <a:avLst/>
              <a:gdLst>
                <a:gd name="T0" fmla="*/ 17 w 60"/>
                <a:gd name="T1" fmla="*/ 0 h 82"/>
                <a:gd name="T2" fmla="*/ 31 w 60"/>
                <a:gd name="T3" fmla="*/ 7 h 82"/>
                <a:gd name="T4" fmla="*/ 32 w 60"/>
                <a:gd name="T5" fmla="*/ 16 h 82"/>
                <a:gd name="T6" fmla="*/ 37 w 60"/>
                <a:gd name="T7" fmla="*/ 16 h 82"/>
                <a:gd name="T8" fmla="*/ 54 w 60"/>
                <a:gd name="T9" fmla="*/ 28 h 82"/>
                <a:gd name="T10" fmla="*/ 52 w 60"/>
                <a:gd name="T11" fmla="*/ 28 h 82"/>
                <a:gd name="T12" fmla="*/ 39 w 60"/>
                <a:gd name="T13" fmla="*/ 47 h 82"/>
                <a:gd name="T14" fmla="*/ 60 w 60"/>
                <a:gd name="T15" fmla="*/ 73 h 82"/>
                <a:gd name="T16" fmla="*/ 30 w 60"/>
                <a:gd name="T17" fmla="*/ 82 h 82"/>
                <a:gd name="T18" fmla="*/ 24 w 60"/>
                <a:gd name="T19" fmla="*/ 78 h 82"/>
                <a:gd name="T20" fmla="*/ 16 w 60"/>
                <a:gd name="T21" fmla="*/ 66 h 82"/>
                <a:gd name="T22" fmla="*/ 20 w 60"/>
                <a:gd name="T23" fmla="*/ 47 h 82"/>
                <a:gd name="T24" fmla="*/ 15 w 60"/>
                <a:gd name="T25" fmla="*/ 36 h 82"/>
                <a:gd name="T26" fmla="*/ 7 w 60"/>
                <a:gd name="T27" fmla="*/ 36 h 82"/>
                <a:gd name="T28" fmla="*/ 0 w 60"/>
                <a:gd name="T29" fmla="*/ 27 h 82"/>
                <a:gd name="T30" fmla="*/ 1 w 60"/>
                <a:gd name="T31" fmla="*/ 18 h 82"/>
                <a:gd name="T32" fmla="*/ 8 w 60"/>
                <a:gd name="T33" fmla="*/ 15 h 82"/>
                <a:gd name="T34" fmla="*/ 7 w 60"/>
                <a:gd name="T35" fmla="*/ 6 h 82"/>
                <a:gd name="T36" fmla="*/ 17 w 60"/>
                <a:gd name="T37" fmla="*/ 0 h 8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"/>
                <a:gd name="T58" fmla="*/ 0 h 82"/>
                <a:gd name="T59" fmla="*/ 60 w 60"/>
                <a:gd name="T60" fmla="*/ 82 h 8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" h="82">
                  <a:moveTo>
                    <a:pt x="17" y="0"/>
                  </a:moveTo>
                  <a:lnTo>
                    <a:pt x="31" y="7"/>
                  </a:lnTo>
                  <a:lnTo>
                    <a:pt x="32" y="16"/>
                  </a:lnTo>
                  <a:lnTo>
                    <a:pt x="37" y="16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39" y="47"/>
                  </a:lnTo>
                  <a:lnTo>
                    <a:pt x="60" y="73"/>
                  </a:lnTo>
                  <a:lnTo>
                    <a:pt x="30" y="82"/>
                  </a:lnTo>
                  <a:lnTo>
                    <a:pt x="24" y="78"/>
                  </a:lnTo>
                  <a:lnTo>
                    <a:pt x="16" y="66"/>
                  </a:lnTo>
                  <a:lnTo>
                    <a:pt x="20" y="47"/>
                  </a:lnTo>
                  <a:lnTo>
                    <a:pt x="15" y="36"/>
                  </a:lnTo>
                  <a:lnTo>
                    <a:pt x="7" y="36"/>
                  </a:lnTo>
                  <a:lnTo>
                    <a:pt x="0" y="27"/>
                  </a:lnTo>
                  <a:lnTo>
                    <a:pt x="1" y="18"/>
                  </a:lnTo>
                  <a:lnTo>
                    <a:pt x="8" y="15"/>
                  </a:lnTo>
                  <a:lnTo>
                    <a:pt x="7" y="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78" name="Freeform 27"/>
            <p:cNvSpPr>
              <a:spLocks/>
            </p:cNvSpPr>
            <p:nvPr/>
          </p:nvSpPr>
          <p:spPr bwMode="ltGray">
            <a:xfrm>
              <a:off x="7700732" y="4995898"/>
              <a:ext cx="330623" cy="254720"/>
            </a:xfrm>
            <a:custGeom>
              <a:avLst/>
              <a:gdLst>
                <a:gd name="T0" fmla="*/ 172 w 172"/>
                <a:gd name="T1" fmla="*/ 45 h 132"/>
                <a:gd name="T2" fmla="*/ 160 w 172"/>
                <a:gd name="T3" fmla="*/ 52 h 132"/>
                <a:gd name="T4" fmla="*/ 163 w 172"/>
                <a:gd name="T5" fmla="*/ 60 h 132"/>
                <a:gd name="T6" fmla="*/ 155 w 172"/>
                <a:gd name="T7" fmla="*/ 62 h 132"/>
                <a:gd name="T8" fmla="*/ 153 w 172"/>
                <a:gd name="T9" fmla="*/ 72 h 132"/>
                <a:gd name="T10" fmla="*/ 160 w 172"/>
                <a:gd name="T11" fmla="*/ 81 h 132"/>
                <a:gd name="T12" fmla="*/ 158 w 172"/>
                <a:gd name="T13" fmla="*/ 87 h 132"/>
                <a:gd name="T14" fmla="*/ 130 w 172"/>
                <a:gd name="T15" fmla="*/ 97 h 132"/>
                <a:gd name="T16" fmla="*/ 107 w 172"/>
                <a:gd name="T17" fmla="*/ 93 h 132"/>
                <a:gd name="T18" fmla="*/ 115 w 172"/>
                <a:gd name="T19" fmla="*/ 99 h 132"/>
                <a:gd name="T20" fmla="*/ 115 w 172"/>
                <a:gd name="T21" fmla="*/ 110 h 132"/>
                <a:gd name="T22" fmla="*/ 124 w 172"/>
                <a:gd name="T23" fmla="*/ 115 h 132"/>
                <a:gd name="T24" fmla="*/ 95 w 172"/>
                <a:gd name="T25" fmla="*/ 132 h 132"/>
                <a:gd name="T26" fmla="*/ 87 w 172"/>
                <a:gd name="T27" fmla="*/ 132 h 132"/>
                <a:gd name="T28" fmla="*/ 81 w 172"/>
                <a:gd name="T29" fmla="*/ 126 h 132"/>
                <a:gd name="T30" fmla="*/ 73 w 172"/>
                <a:gd name="T31" fmla="*/ 118 h 132"/>
                <a:gd name="T32" fmla="*/ 74 w 172"/>
                <a:gd name="T33" fmla="*/ 118 h 132"/>
                <a:gd name="T34" fmla="*/ 71 w 172"/>
                <a:gd name="T35" fmla="*/ 106 h 132"/>
                <a:gd name="T36" fmla="*/ 74 w 172"/>
                <a:gd name="T37" fmla="*/ 101 h 132"/>
                <a:gd name="T38" fmla="*/ 69 w 172"/>
                <a:gd name="T39" fmla="*/ 87 h 132"/>
                <a:gd name="T40" fmla="*/ 73 w 172"/>
                <a:gd name="T41" fmla="*/ 70 h 132"/>
                <a:gd name="T42" fmla="*/ 51 w 172"/>
                <a:gd name="T43" fmla="*/ 71 h 132"/>
                <a:gd name="T44" fmla="*/ 40 w 172"/>
                <a:gd name="T45" fmla="*/ 60 h 132"/>
                <a:gd name="T46" fmla="*/ 16 w 172"/>
                <a:gd name="T47" fmla="*/ 59 h 132"/>
                <a:gd name="T48" fmla="*/ 11 w 172"/>
                <a:gd name="T49" fmla="*/ 54 h 132"/>
                <a:gd name="T50" fmla="*/ 11 w 172"/>
                <a:gd name="T51" fmla="*/ 46 h 132"/>
                <a:gd name="T52" fmla="*/ 0 w 172"/>
                <a:gd name="T53" fmla="*/ 33 h 132"/>
                <a:gd name="T54" fmla="*/ 8 w 172"/>
                <a:gd name="T55" fmla="*/ 13 h 132"/>
                <a:gd name="T56" fmla="*/ 16 w 172"/>
                <a:gd name="T57" fmla="*/ 8 h 132"/>
                <a:gd name="T58" fmla="*/ 16 w 172"/>
                <a:gd name="T59" fmla="*/ 6 h 132"/>
                <a:gd name="T60" fmla="*/ 22 w 172"/>
                <a:gd name="T61" fmla="*/ 17 h 132"/>
                <a:gd name="T62" fmla="*/ 15 w 172"/>
                <a:gd name="T63" fmla="*/ 27 h 132"/>
                <a:gd name="T64" fmla="*/ 20 w 172"/>
                <a:gd name="T65" fmla="*/ 35 h 132"/>
                <a:gd name="T66" fmla="*/ 27 w 172"/>
                <a:gd name="T67" fmla="*/ 34 h 132"/>
                <a:gd name="T68" fmla="*/ 23 w 172"/>
                <a:gd name="T69" fmla="*/ 14 h 132"/>
                <a:gd name="T70" fmla="*/ 38 w 172"/>
                <a:gd name="T71" fmla="*/ 6 h 132"/>
                <a:gd name="T72" fmla="*/ 37 w 172"/>
                <a:gd name="T73" fmla="*/ 2 h 132"/>
                <a:gd name="T74" fmla="*/ 42 w 172"/>
                <a:gd name="T75" fmla="*/ 0 h 132"/>
                <a:gd name="T76" fmla="*/ 43 w 172"/>
                <a:gd name="T77" fmla="*/ 6 h 132"/>
                <a:gd name="T78" fmla="*/ 62 w 172"/>
                <a:gd name="T79" fmla="*/ 12 h 132"/>
                <a:gd name="T80" fmla="*/ 64 w 172"/>
                <a:gd name="T81" fmla="*/ 20 h 132"/>
                <a:gd name="T82" fmla="*/ 89 w 172"/>
                <a:gd name="T83" fmla="*/ 17 h 132"/>
                <a:gd name="T84" fmla="*/ 105 w 172"/>
                <a:gd name="T85" fmla="*/ 24 h 132"/>
                <a:gd name="T86" fmla="*/ 119 w 172"/>
                <a:gd name="T87" fmla="*/ 17 h 132"/>
                <a:gd name="T88" fmla="*/ 142 w 172"/>
                <a:gd name="T89" fmla="*/ 17 h 132"/>
                <a:gd name="T90" fmla="*/ 130 w 172"/>
                <a:gd name="T91" fmla="*/ 19 h 132"/>
                <a:gd name="T92" fmla="*/ 139 w 172"/>
                <a:gd name="T93" fmla="*/ 27 h 132"/>
                <a:gd name="T94" fmla="*/ 156 w 172"/>
                <a:gd name="T95" fmla="*/ 30 h 132"/>
                <a:gd name="T96" fmla="*/ 156 w 172"/>
                <a:gd name="T97" fmla="*/ 42 h 132"/>
                <a:gd name="T98" fmla="*/ 166 w 172"/>
                <a:gd name="T99" fmla="*/ 42 h 132"/>
                <a:gd name="T100" fmla="*/ 172 w 172"/>
                <a:gd name="T101" fmla="*/ 45 h 1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72"/>
                <a:gd name="T154" fmla="*/ 0 h 132"/>
                <a:gd name="T155" fmla="*/ 172 w 172"/>
                <a:gd name="T156" fmla="*/ 132 h 1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72" h="132">
                  <a:moveTo>
                    <a:pt x="172" y="45"/>
                  </a:moveTo>
                  <a:lnTo>
                    <a:pt x="160" y="52"/>
                  </a:lnTo>
                  <a:lnTo>
                    <a:pt x="163" y="60"/>
                  </a:lnTo>
                  <a:lnTo>
                    <a:pt x="155" y="62"/>
                  </a:lnTo>
                  <a:lnTo>
                    <a:pt x="153" y="72"/>
                  </a:lnTo>
                  <a:lnTo>
                    <a:pt x="160" y="81"/>
                  </a:lnTo>
                  <a:lnTo>
                    <a:pt x="158" y="87"/>
                  </a:lnTo>
                  <a:lnTo>
                    <a:pt x="130" y="97"/>
                  </a:lnTo>
                  <a:lnTo>
                    <a:pt x="107" y="93"/>
                  </a:lnTo>
                  <a:lnTo>
                    <a:pt x="115" y="99"/>
                  </a:lnTo>
                  <a:lnTo>
                    <a:pt x="115" y="110"/>
                  </a:lnTo>
                  <a:lnTo>
                    <a:pt x="124" y="115"/>
                  </a:lnTo>
                  <a:lnTo>
                    <a:pt x="95" y="132"/>
                  </a:lnTo>
                  <a:lnTo>
                    <a:pt x="87" y="132"/>
                  </a:lnTo>
                  <a:lnTo>
                    <a:pt x="81" y="126"/>
                  </a:lnTo>
                  <a:lnTo>
                    <a:pt x="73" y="118"/>
                  </a:lnTo>
                  <a:lnTo>
                    <a:pt x="74" y="118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69" y="87"/>
                  </a:lnTo>
                  <a:lnTo>
                    <a:pt x="73" y="70"/>
                  </a:lnTo>
                  <a:lnTo>
                    <a:pt x="51" y="71"/>
                  </a:lnTo>
                  <a:lnTo>
                    <a:pt x="40" y="60"/>
                  </a:lnTo>
                  <a:lnTo>
                    <a:pt x="16" y="59"/>
                  </a:lnTo>
                  <a:lnTo>
                    <a:pt x="11" y="54"/>
                  </a:lnTo>
                  <a:lnTo>
                    <a:pt x="11" y="46"/>
                  </a:lnTo>
                  <a:lnTo>
                    <a:pt x="0" y="33"/>
                  </a:lnTo>
                  <a:lnTo>
                    <a:pt x="8" y="13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2" y="17"/>
                  </a:lnTo>
                  <a:lnTo>
                    <a:pt x="15" y="27"/>
                  </a:lnTo>
                  <a:lnTo>
                    <a:pt x="20" y="35"/>
                  </a:lnTo>
                  <a:lnTo>
                    <a:pt x="27" y="34"/>
                  </a:lnTo>
                  <a:lnTo>
                    <a:pt x="23" y="14"/>
                  </a:lnTo>
                  <a:lnTo>
                    <a:pt x="38" y="6"/>
                  </a:lnTo>
                  <a:lnTo>
                    <a:pt x="37" y="2"/>
                  </a:lnTo>
                  <a:lnTo>
                    <a:pt x="42" y="0"/>
                  </a:lnTo>
                  <a:lnTo>
                    <a:pt x="43" y="6"/>
                  </a:lnTo>
                  <a:lnTo>
                    <a:pt x="62" y="12"/>
                  </a:lnTo>
                  <a:lnTo>
                    <a:pt x="64" y="20"/>
                  </a:lnTo>
                  <a:lnTo>
                    <a:pt x="89" y="17"/>
                  </a:lnTo>
                  <a:lnTo>
                    <a:pt x="105" y="24"/>
                  </a:lnTo>
                  <a:lnTo>
                    <a:pt x="119" y="17"/>
                  </a:lnTo>
                  <a:lnTo>
                    <a:pt x="142" y="17"/>
                  </a:lnTo>
                  <a:lnTo>
                    <a:pt x="130" y="19"/>
                  </a:lnTo>
                  <a:lnTo>
                    <a:pt x="139" y="27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6" y="42"/>
                  </a:lnTo>
                  <a:lnTo>
                    <a:pt x="172" y="4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79" name="Freeform 28"/>
            <p:cNvSpPr>
              <a:spLocks/>
            </p:cNvSpPr>
            <p:nvPr/>
          </p:nvSpPr>
          <p:spPr bwMode="ltGray">
            <a:xfrm>
              <a:off x="7669976" y="6193084"/>
              <a:ext cx="38445" cy="47759"/>
            </a:xfrm>
            <a:custGeom>
              <a:avLst/>
              <a:gdLst>
                <a:gd name="T0" fmla="*/ 7 w 20"/>
                <a:gd name="T1" fmla="*/ 0 h 24"/>
                <a:gd name="T2" fmla="*/ 0 w 20"/>
                <a:gd name="T3" fmla="*/ 21 h 24"/>
                <a:gd name="T4" fmla="*/ 14 w 20"/>
                <a:gd name="T5" fmla="*/ 24 h 24"/>
                <a:gd name="T6" fmla="*/ 20 w 20"/>
                <a:gd name="T7" fmla="*/ 5 h 24"/>
                <a:gd name="T8" fmla="*/ 20 w 20"/>
                <a:gd name="T9" fmla="*/ 1 h 24"/>
                <a:gd name="T10" fmla="*/ 7 w 2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4"/>
                <a:gd name="T20" fmla="*/ 20 w 20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4">
                  <a:moveTo>
                    <a:pt x="7" y="0"/>
                  </a:moveTo>
                  <a:lnTo>
                    <a:pt x="0" y="21"/>
                  </a:lnTo>
                  <a:lnTo>
                    <a:pt x="14" y="24"/>
                  </a:lnTo>
                  <a:lnTo>
                    <a:pt x="20" y="5"/>
                  </a:lnTo>
                  <a:lnTo>
                    <a:pt x="2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80" name="Freeform 29"/>
            <p:cNvSpPr>
              <a:spLocks/>
            </p:cNvSpPr>
            <p:nvPr/>
          </p:nvSpPr>
          <p:spPr bwMode="ltGray">
            <a:xfrm>
              <a:off x="7669976" y="6193084"/>
              <a:ext cx="38445" cy="47759"/>
            </a:xfrm>
            <a:custGeom>
              <a:avLst/>
              <a:gdLst>
                <a:gd name="T0" fmla="*/ 7 w 20"/>
                <a:gd name="T1" fmla="*/ 0 h 24"/>
                <a:gd name="T2" fmla="*/ 0 w 20"/>
                <a:gd name="T3" fmla="*/ 21 h 24"/>
                <a:gd name="T4" fmla="*/ 14 w 20"/>
                <a:gd name="T5" fmla="*/ 24 h 24"/>
                <a:gd name="T6" fmla="*/ 20 w 20"/>
                <a:gd name="T7" fmla="*/ 5 h 24"/>
                <a:gd name="T8" fmla="*/ 20 w 20"/>
                <a:gd name="T9" fmla="*/ 1 h 24"/>
                <a:gd name="T10" fmla="*/ 7 w 2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4"/>
                <a:gd name="T20" fmla="*/ 20 w 20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4">
                  <a:moveTo>
                    <a:pt x="7" y="0"/>
                  </a:moveTo>
                  <a:lnTo>
                    <a:pt x="0" y="21"/>
                  </a:lnTo>
                  <a:lnTo>
                    <a:pt x="14" y="24"/>
                  </a:lnTo>
                  <a:lnTo>
                    <a:pt x="20" y="5"/>
                  </a:lnTo>
                  <a:lnTo>
                    <a:pt x="20" y="1"/>
                  </a:lnTo>
                  <a:lnTo>
                    <a:pt x="7" y="0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81" name="Freeform 30"/>
            <p:cNvSpPr>
              <a:spLocks/>
            </p:cNvSpPr>
            <p:nvPr/>
          </p:nvSpPr>
          <p:spPr bwMode="ltGray">
            <a:xfrm>
              <a:off x="7989067" y="6498749"/>
              <a:ext cx="88421" cy="35023"/>
            </a:xfrm>
            <a:custGeom>
              <a:avLst/>
              <a:gdLst>
                <a:gd name="T0" fmla="*/ 0 w 46"/>
                <a:gd name="T1" fmla="*/ 9 h 19"/>
                <a:gd name="T2" fmla="*/ 9 w 46"/>
                <a:gd name="T3" fmla="*/ 16 h 19"/>
                <a:gd name="T4" fmla="*/ 17 w 46"/>
                <a:gd name="T5" fmla="*/ 11 h 19"/>
                <a:gd name="T6" fmla="*/ 22 w 46"/>
                <a:gd name="T7" fmla="*/ 19 h 19"/>
                <a:gd name="T8" fmla="*/ 46 w 46"/>
                <a:gd name="T9" fmla="*/ 9 h 19"/>
                <a:gd name="T10" fmla="*/ 46 w 46"/>
                <a:gd name="T11" fmla="*/ 2 h 19"/>
                <a:gd name="T12" fmla="*/ 19 w 46"/>
                <a:gd name="T13" fmla="*/ 0 h 19"/>
                <a:gd name="T14" fmla="*/ 9 w 46"/>
                <a:gd name="T15" fmla="*/ 0 h 19"/>
                <a:gd name="T16" fmla="*/ 13 w 46"/>
                <a:gd name="T17" fmla="*/ 7 h 19"/>
                <a:gd name="T18" fmla="*/ 9 w 46"/>
                <a:gd name="T19" fmla="*/ 11 h 19"/>
                <a:gd name="T20" fmla="*/ 0 w 46"/>
                <a:gd name="T21" fmla="*/ 9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"/>
                <a:gd name="T34" fmla="*/ 0 h 19"/>
                <a:gd name="T35" fmla="*/ 46 w 46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" h="19">
                  <a:moveTo>
                    <a:pt x="0" y="9"/>
                  </a:moveTo>
                  <a:lnTo>
                    <a:pt x="9" y="16"/>
                  </a:lnTo>
                  <a:lnTo>
                    <a:pt x="17" y="11"/>
                  </a:lnTo>
                  <a:lnTo>
                    <a:pt x="22" y="19"/>
                  </a:lnTo>
                  <a:lnTo>
                    <a:pt x="46" y="9"/>
                  </a:lnTo>
                  <a:lnTo>
                    <a:pt x="46" y="2"/>
                  </a:lnTo>
                  <a:lnTo>
                    <a:pt x="19" y="0"/>
                  </a:lnTo>
                  <a:lnTo>
                    <a:pt x="9" y="0"/>
                  </a:lnTo>
                  <a:lnTo>
                    <a:pt x="13" y="7"/>
                  </a:lnTo>
                  <a:lnTo>
                    <a:pt x="9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82" name="Freeform 31"/>
            <p:cNvSpPr>
              <a:spLocks/>
            </p:cNvSpPr>
            <p:nvPr/>
          </p:nvSpPr>
          <p:spPr bwMode="ltGray">
            <a:xfrm>
              <a:off x="7977533" y="5030921"/>
              <a:ext cx="38445" cy="35025"/>
            </a:xfrm>
            <a:custGeom>
              <a:avLst/>
              <a:gdLst>
                <a:gd name="T0" fmla="*/ 0 w 19"/>
                <a:gd name="T1" fmla="*/ 19 h 19"/>
                <a:gd name="T2" fmla="*/ 12 w 19"/>
                <a:gd name="T3" fmla="*/ 19 h 19"/>
                <a:gd name="T4" fmla="*/ 19 w 19"/>
                <a:gd name="T5" fmla="*/ 0 h 19"/>
                <a:gd name="T6" fmla="*/ 1 w 19"/>
                <a:gd name="T7" fmla="*/ 1 h 19"/>
                <a:gd name="T8" fmla="*/ 7 w 19"/>
                <a:gd name="T9" fmla="*/ 16 h 19"/>
                <a:gd name="T10" fmla="*/ 0 w 19"/>
                <a:gd name="T11" fmla="*/ 19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9"/>
                <a:gd name="T20" fmla="*/ 19 w 19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9">
                  <a:moveTo>
                    <a:pt x="0" y="19"/>
                  </a:moveTo>
                  <a:lnTo>
                    <a:pt x="12" y="19"/>
                  </a:lnTo>
                  <a:lnTo>
                    <a:pt x="19" y="0"/>
                  </a:lnTo>
                  <a:lnTo>
                    <a:pt x="1" y="1"/>
                  </a:lnTo>
                  <a:lnTo>
                    <a:pt x="7" y="16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83" name="Freeform 32"/>
            <p:cNvSpPr>
              <a:spLocks/>
            </p:cNvSpPr>
            <p:nvPr/>
          </p:nvSpPr>
          <p:spPr bwMode="ltGray">
            <a:xfrm>
              <a:off x="7735333" y="4827145"/>
              <a:ext cx="84578" cy="47761"/>
            </a:xfrm>
            <a:custGeom>
              <a:avLst/>
              <a:gdLst>
                <a:gd name="T0" fmla="*/ 0 w 44"/>
                <a:gd name="T1" fmla="*/ 20 h 26"/>
                <a:gd name="T2" fmla="*/ 0 w 44"/>
                <a:gd name="T3" fmla="*/ 0 h 26"/>
                <a:gd name="T4" fmla="*/ 23 w 44"/>
                <a:gd name="T5" fmla="*/ 2 h 26"/>
                <a:gd name="T6" fmla="*/ 25 w 44"/>
                <a:gd name="T7" fmla="*/ 5 h 26"/>
                <a:gd name="T8" fmla="*/ 34 w 44"/>
                <a:gd name="T9" fmla="*/ 5 h 26"/>
                <a:gd name="T10" fmla="*/ 29 w 44"/>
                <a:gd name="T11" fmla="*/ 8 h 26"/>
                <a:gd name="T12" fmla="*/ 44 w 44"/>
                <a:gd name="T13" fmla="*/ 14 h 26"/>
                <a:gd name="T14" fmla="*/ 40 w 44"/>
                <a:gd name="T15" fmla="*/ 20 h 26"/>
                <a:gd name="T16" fmla="*/ 36 w 44"/>
                <a:gd name="T17" fmla="*/ 15 h 26"/>
                <a:gd name="T18" fmla="*/ 16 w 44"/>
                <a:gd name="T19" fmla="*/ 18 h 26"/>
                <a:gd name="T20" fmla="*/ 16 w 44"/>
                <a:gd name="T21" fmla="*/ 15 h 26"/>
                <a:gd name="T22" fmla="*/ 9 w 44"/>
                <a:gd name="T23" fmla="*/ 18 h 26"/>
                <a:gd name="T24" fmla="*/ 5 w 44"/>
                <a:gd name="T25" fmla="*/ 26 h 26"/>
                <a:gd name="T26" fmla="*/ 0 w 44"/>
                <a:gd name="T27" fmla="*/ 20 h 2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26"/>
                <a:gd name="T44" fmla="*/ 44 w 44"/>
                <a:gd name="T45" fmla="*/ 26 h 2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26">
                  <a:moveTo>
                    <a:pt x="0" y="20"/>
                  </a:moveTo>
                  <a:lnTo>
                    <a:pt x="0" y="0"/>
                  </a:lnTo>
                  <a:lnTo>
                    <a:pt x="23" y="2"/>
                  </a:lnTo>
                  <a:lnTo>
                    <a:pt x="25" y="5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44" y="14"/>
                  </a:lnTo>
                  <a:lnTo>
                    <a:pt x="40" y="20"/>
                  </a:lnTo>
                  <a:lnTo>
                    <a:pt x="36" y="15"/>
                  </a:lnTo>
                  <a:lnTo>
                    <a:pt x="16" y="18"/>
                  </a:lnTo>
                  <a:lnTo>
                    <a:pt x="16" y="15"/>
                  </a:lnTo>
                  <a:lnTo>
                    <a:pt x="9" y="18"/>
                  </a:lnTo>
                  <a:lnTo>
                    <a:pt x="5" y="2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84" name="Freeform 33"/>
            <p:cNvSpPr>
              <a:spLocks/>
            </p:cNvSpPr>
            <p:nvPr/>
          </p:nvSpPr>
          <p:spPr bwMode="ltGray">
            <a:xfrm>
              <a:off x="7666133" y="4823962"/>
              <a:ext cx="61511" cy="44576"/>
            </a:xfrm>
            <a:custGeom>
              <a:avLst/>
              <a:gdLst>
                <a:gd name="T0" fmla="*/ 33 w 34"/>
                <a:gd name="T1" fmla="*/ 22 h 23"/>
                <a:gd name="T2" fmla="*/ 34 w 34"/>
                <a:gd name="T3" fmla="*/ 1 h 23"/>
                <a:gd name="T4" fmla="*/ 17 w 34"/>
                <a:gd name="T5" fmla="*/ 0 h 23"/>
                <a:gd name="T6" fmla="*/ 13 w 34"/>
                <a:gd name="T7" fmla="*/ 4 h 23"/>
                <a:gd name="T8" fmla="*/ 19 w 34"/>
                <a:gd name="T9" fmla="*/ 4 h 23"/>
                <a:gd name="T10" fmla="*/ 27 w 34"/>
                <a:gd name="T11" fmla="*/ 16 h 23"/>
                <a:gd name="T12" fmla="*/ 0 w 34"/>
                <a:gd name="T13" fmla="*/ 19 h 23"/>
                <a:gd name="T14" fmla="*/ 9 w 34"/>
                <a:gd name="T15" fmla="*/ 23 h 23"/>
                <a:gd name="T16" fmla="*/ 33 w 34"/>
                <a:gd name="T17" fmla="*/ 22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23"/>
                <a:gd name="T29" fmla="*/ 34 w 34"/>
                <a:gd name="T30" fmla="*/ 23 h 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23">
                  <a:moveTo>
                    <a:pt x="33" y="22"/>
                  </a:moveTo>
                  <a:lnTo>
                    <a:pt x="34" y="1"/>
                  </a:lnTo>
                  <a:lnTo>
                    <a:pt x="17" y="0"/>
                  </a:lnTo>
                  <a:lnTo>
                    <a:pt x="13" y="4"/>
                  </a:lnTo>
                  <a:lnTo>
                    <a:pt x="19" y="4"/>
                  </a:lnTo>
                  <a:lnTo>
                    <a:pt x="27" y="16"/>
                  </a:lnTo>
                  <a:lnTo>
                    <a:pt x="0" y="19"/>
                  </a:lnTo>
                  <a:lnTo>
                    <a:pt x="9" y="23"/>
                  </a:lnTo>
                  <a:lnTo>
                    <a:pt x="33" y="2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85" name="Freeform 34"/>
            <p:cNvSpPr>
              <a:spLocks/>
            </p:cNvSpPr>
            <p:nvPr/>
          </p:nvSpPr>
          <p:spPr bwMode="ltGray">
            <a:xfrm>
              <a:off x="7573866" y="4852617"/>
              <a:ext cx="49977" cy="35025"/>
            </a:xfrm>
            <a:custGeom>
              <a:avLst/>
              <a:gdLst>
                <a:gd name="T0" fmla="*/ 0 w 27"/>
                <a:gd name="T1" fmla="*/ 6 h 19"/>
                <a:gd name="T2" fmla="*/ 14 w 27"/>
                <a:gd name="T3" fmla="*/ 19 h 19"/>
                <a:gd name="T4" fmla="*/ 27 w 27"/>
                <a:gd name="T5" fmla="*/ 19 h 19"/>
                <a:gd name="T6" fmla="*/ 24 w 27"/>
                <a:gd name="T7" fmla="*/ 6 h 19"/>
                <a:gd name="T8" fmla="*/ 6 w 27"/>
                <a:gd name="T9" fmla="*/ 0 h 19"/>
                <a:gd name="T10" fmla="*/ 0 w 27"/>
                <a:gd name="T11" fmla="*/ 6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19"/>
                <a:gd name="T20" fmla="*/ 27 w 27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19">
                  <a:moveTo>
                    <a:pt x="0" y="6"/>
                  </a:moveTo>
                  <a:lnTo>
                    <a:pt x="14" y="19"/>
                  </a:lnTo>
                  <a:lnTo>
                    <a:pt x="27" y="19"/>
                  </a:lnTo>
                  <a:lnTo>
                    <a:pt x="24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86" name="Freeform 35"/>
            <p:cNvSpPr>
              <a:spLocks/>
            </p:cNvSpPr>
            <p:nvPr/>
          </p:nvSpPr>
          <p:spPr bwMode="ltGray">
            <a:xfrm>
              <a:off x="7466221" y="4769833"/>
              <a:ext cx="30756" cy="38208"/>
            </a:xfrm>
            <a:custGeom>
              <a:avLst/>
              <a:gdLst>
                <a:gd name="T0" fmla="*/ 0 w 18"/>
                <a:gd name="T1" fmla="*/ 7 h 19"/>
                <a:gd name="T2" fmla="*/ 0 w 18"/>
                <a:gd name="T3" fmla="*/ 19 h 19"/>
                <a:gd name="T4" fmla="*/ 18 w 18"/>
                <a:gd name="T5" fmla="*/ 19 h 19"/>
                <a:gd name="T6" fmla="*/ 7 w 18"/>
                <a:gd name="T7" fmla="*/ 0 h 19"/>
                <a:gd name="T8" fmla="*/ 0 w 18"/>
                <a:gd name="T9" fmla="*/ 7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9"/>
                <a:gd name="T17" fmla="*/ 18 w 18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9">
                  <a:moveTo>
                    <a:pt x="0" y="7"/>
                  </a:moveTo>
                  <a:lnTo>
                    <a:pt x="0" y="19"/>
                  </a:lnTo>
                  <a:lnTo>
                    <a:pt x="18" y="19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87" name="Freeform 36"/>
            <p:cNvSpPr>
              <a:spLocks/>
            </p:cNvSpPr>
            <p:nvPr/>
          </p:nvSpPr>
          <p:spPr bwMode="ltGray">
            <a:xfrm>
              <a:off x="7416242" y="4744361"/>
              <a:ext cx="257580" cy="82784"/>
            </a:xfrm>
            <a:custGeom>
              <a:avLst/>
              <a:gdLst>
                <a:gd name="T0" fmla="*/ 0 w 136"/>
                <a:gd name="T1" fmla="*/ 16 h 43"/>
                <a:gd name="T2" fmla="*/ 7 w 136"/>
                <a:gd name="T3" fmla="*/ 16 h 43"/>
                <a:gd name="T4" fmla="*/ 25 w 136"/>
                <a:gd name="T5" fmla="*/ 5 h 43"/>
                <a:gd name="T6" fmla="*/ 41 w 136"/>
                <a:gd name="T7" fmla="*/ 8 h 43"/>
                <a:gd name="T8" fmla="*/ 33 w 136"/>
                <a:gd name="T9" fmla="*/ 10 h 43"/>
                <a:gd name="T10" fmla="*/ 40 w 136"/>
                <a:gd name="T11" fmla="*/ 14 h 43"/>
                <a:gd name="T12" fmla="*/ 77 w 136"/>
                <a:gd name="T13" fmla="*/ 18 h 43"/>
                <a:gd name="T14" fmla="*/ 87 w 136"/>
                <a:gd name="T15" fmla="*/ 33 h 43"/>
                <a:gd name="T16" fmla="*/ 96 w 136"/>
                <a:gd name="T17" fmla="*/ 33 h 43"/>
                <a:gd name="T18" fmla="*/ 98 w 136"/>
                <a:gd name="T19" fmla="*/ 35 h 43"/>
                <a:gd name="T20" fmla="*/ 90 w 136"/>
                <a:gd name="T21" fmla="*/ 43 h 43"/>
                <a:gd name="T22" fmla="*/ 136 w 136"/>
                <a:gd name="T23" fmla="*/ 39 h 43"/>
                <a:gd name="T24" fmla="*/ 127 w 136"/>
                <a:gd name="T25" fmla="*/ 33 h 43"/>
                <a:gd name="T26" fmla="*/ 117 w 136"/>
                <a:gd name="T27" fmla="*/ 33 h 43"/>
                <a:gd name="T28" fmla="*/ 118 w 136"/>
                <a:gd name="T29" fmla="*/ 28 h 43"/>
                <a:gd name="T30" fmla="*/ 82 w 136"/>
                <a:gd name="T31" fmla="*/ 13 h 43"/>
                <a:gd name="T32" fmla="*/ 41 w 136"/>
                <a:gd name="T33" fmla="*/ 0 h 43"/>
                <a:gd name="T34" fmla="*/ 16 w 136"/>
                <a:gd name="T35" fmla="*/ 4 h 43"/>
                <a:gd name="T36" fmla="*/ 0 w 136"/>
                <a:gd name="T37" fmla="*/ 16 h 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6"/>
                <a:gd name="T58" fmla="*/ 0 h 43"/>
                <a:gd name="T59" fmla="*/ 136 w 136"/>
                <a:gd name="T60" fmla="*/ 43 h 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6" h="43">
                  <a:moveTo>
                    <a:pt x="0" y="16"/>
                  </a:moveTo>
                  <a:lnTo>
                    <a:pt x="7" y="16"/>
                  </a:lnTo>
                  <a:lnTo>
                    <a:pt x="25" y="5"/>
                  </a:lnTo>
                  <a:lnTo>
                    <a:pt x="41" y="8"/>
                  </a:lnTo>
                  <a:lnTo>
                    <a:pt x="33" y="10"/>
                  </a:lnTo>
                  <a:lnTo>
                    <a:pt x="40" y="14"/>
                  </a:lnTo>
                  <a:lnTo>
                    <a:pt x="77" y="18"/>
                  </a:lnTo>
                  <a:lnTo>
                    <a:pt x="87" y="33"/>
                  </a:lnTo>
                  <a:lnTo>
                    <a:pt x="96" y="33"/>
                  </a:lnTo>
                  <a:lnTo>
                    <a:pt x="98" y="35"/>
                  </a:lnTo>
                  <a:lnTo>
                    <a:pt x="90" y="43"/>
                  </a:lnTo>
                  <a:lnTo>
                    <a:pt x="136" y="39"/>
                  </a:lnTo>
                  <a:lnTo>
                    <a:pt x="127" y="33"/>
                  </a:lnTo>
                  <a:lnTo>
                    <a:pt x="117" y="33"/>
                  </a:lnTo>
                  <a:lnTo>
                    <a:pt x="118" y="28"/>
                  </a:lnTo>
                  <a:lnTo>
                    <a:pt x="82" y="13"/>
                  </a:lnTo>
                  <a:lnTo>
                    <a:pt x="41" y="0"/>
                  </a:lnTo>
                  <a:lnTo>
                    <a:pt x="16" y="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88" name="Freeform 37"/>
            <p:cNvSpPr>
              <a:spLocks/>
            </p:cNvSpPr>
            <p:nvPr/>
          </p:nvSpPr>
          <p:spPr bwMode="ltGray">
            <a:xfrm>
              <a:off x="7842978" y="4852617"/>
              <a:ext cx="38445" cy="35025"/>
            </a:xfrm>
            <a:custGeom>
              <a:avLst/>
              <a:gdLst>
                <a:gd name="T0" fmla="*/ 0 w 20"/>
                <a:gd name="T1" fmla="*/ 19 h 19"/>
                <a:gd name="T2" fmla="*/ 20 w 20"/>
                <a:gd name="T3" fmla="*/ 7 h 19"/>
                <a:gd name="T4" fmla="*/ 0 w 20"/>
                <a:gd name="T5" fmla="*/ 0 h 19"/>
                <a:gd name="T6" fmla="*/ 0 w 20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9"/>
                <a:gd name="T14" fmla="*/ 20 w 20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9">
                  <a:moveTo>
                    <a:pt x="0" y="19"/>
                  </a:moveTo>
                  <a:lnTo>
                    <a:pt x="20" y="7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89" name="Freeform 38"/>
            <p:cNvSpPr>
              <a:spLocks/>
            </p:cNvSpPr>
            <p:nvPr/>
          </p:nvSpPr>
          <p:spPr bwMode="ltGray">
            <a:xfrm>
              <a:off x="7570020" y="4696601"/>
              <a:ext cx="42290" cy="38208"/>
            </a:xfrm>
            <a:custGeom>
              <a:avLst/>
              <a:gdLst>
                <a:gd name="T0" fmla="*/ 5 w 20"/>
                <a:gd name="T1" fmla="*/ 0 h 19"/>
                <a:gd name="T2" fmla="*/ 0 w 20"/>
                <a:gd name="T3" fmla="*/ 6 h 19"/>
                <a:gd name="T4" fmla="*/ 20 w 20"/>
                <a:gd name="T5" fmla="*/ 19 h 19"/>
                <a:gd name="T6" fmla="*/ 20 w 20"/>
                <a:gd name="T7" fmla="*/ 5 h 19"/>
                <a:gd name="T8" fmla="*/ 5 w 20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19"/>
                <a:gd name="T17" fmla="*/ 20 w 20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19">
                  <a:moveTo>
                    <a:pt x="5" y="0"/>
                  </a:moveTo>
                  <a:lnTo>
                    <a:pt x="0" y="6"/>
                  </a:lnTo>
                  <a:lnTo>
                    <a:pt x="20" y="19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90" name="Freeform 39"/>
            <p:cNvSpPr>
              <a:spLocks/>
            </p:cNvSpPr>
            <p:nvPr/>
          </p:nvSpPr>
          <p:spPr bwMode="ltGray">
            <a:xfrm>
              <a:off x="7685354" y="4785754"/>
              <a:ext cx="38445" cy="35023"/>
            </a:xfrm>
            <a:custGeom>
              <a:avLst/>
              <a:gdLst>
                <a:gd name="T0" fmla="*/ 0 w 21"/>
                <a:gd name="T1" fmla="*/ 18 h 18"/>
                <a:gd name="T2" fmla="*/ 16 w 21"/>
                <a:gd name="T3" fmla="*/ 18 h 18"/>
                <a:gd name="T4" fmla="*/ 21 w 21"/>
                <a:gd name="T5" fmla="*/ 0 h 18"/>
                <a:gd name="T6" fmla="*/ 0 w 21"/>
                <a:gd name="T7" fmla="*/ 18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18"/>
                <a:gd name="T14" fmla="*/ 21 w 21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18">
                  <a:moveTo>
                    <a:pt x="0" y="18"/>
                  </a:moveTo>
                  <a:lnTo>
                    <a:pt x="16" y="18"/>
                  </a:lnTo>
                  <a:lnTo>
                    <a:pt x="21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91" name="Freeform 40"/>
            <p:cNvSpPr>
              <a:spLocks/>
            </p:cNvSpPr>
            <p:nvPr/>
          </p:nvSpPr>
          <p:spPr bwMode="ltGray">
            <a:xfrm>
              <a:off x="5405593" y="2986789"/>
              <a:ext cx="914981" cy="850131"/>
            </a:xfrm>
            <a:custGeom>
              <a:avLst/>
              <a:gdLst>
                <a:gd name="T0" fmla="*/ 479 w 480"/>
                <a:gd name="T1" fmla="*/ 410 h 444"/>
                <a:gd name="T2" fmla="*/ 431 w 480"/>
                <a:gd name="T3" fmla="*/ 354 h 444"/>
                <a:gd name="T4" fmla="*/ 412 w 480"/>
                <a:gd name="T5" fmla="*/ 330 h 444"/>
                <a:gd name="T6" fmla="*/ 388 w 480"/>
                <a:gd name="T7" fmla="*/ 346 h 444"/>
                <a:gd name="T8" fmla="*/ 364 w 480"/>
                <a:gd name="T9" fmla="*/ 316 h 444"/>
                <a:gd name="T10" fmla="*/ 341 w 480"/>
                <a:gd name="T11" fmla="*/ 312 h 444"/>
                <a:gd name="T12" fmla="*/ 341 w 480"/>
                <a:gd name="T13" fmla="*/ 60 h 444"/>
                <a:gd name="T14" fmla="*/ 289 w 480"/>
                <a:gd name="T15" fmla="*/ 46 h 444"/>
                <a:gd name="T16" fmla="*/ 257 w 480"/>
                <a:gd name="T17" fmla="*/ 39 h 444"/>
                <a:gd name="T18" fmla="*/ 206 w 480"/>
                <a:gd name="T19" fmla="*/ 31 h 444"/>
                <a:gd name="T20" fmla="*/ 170 w 480"/>
                <a:gd name="T21" fmla="*/ 17 h 444"/>
                <a:gd name="T22" fmla="*/ 146 w 480"/>
                <a:gd name="T23" fmla="*/ 0 h 444"/>
                <a:gd name="T24" fmla="*/ 111 w 480"/>
                <a:gd name="T25" fmla="*/ 17 h 444"/>
                <a:gd name="T26" fmla="*/ 80 w 480"/>
                <a:gd name="T27" fmla="*/ 34 h 444"/>
                <a:gd name="T28" fmla="*/ 55 w 480"/>
                <a:gd name="T29" fmla="*/ 77 h 444"/>
                <a:gd name="T30" fmla="*/ 21 w 480"/>
                <a:gd name="T31" fmla="*/ 100 h 444"/>
                <a:gd name="T32" fmla="*/ 55 w 480"/>
                <a:gd name="T33" fmla="*/ 136 h 444"/>
                <a:gd name="T34" fmla="*/ 72 w 480"/>
                <a:gd name="T35" fmla="*/ 169 h 444"/>
                <a:gd name="T36" fmla="*/ 51 w 480"/>
                <a:gd name="T37" fmla="*/ 156 h 444"/>
                <a:gd name="T38" fmla="*/ 13 w 480"/>
                <a:gd name="T39" fmla="*/ 170 h 444"/>
                <a:gd name="T40" fmla="*/ 17 w 480"/>
                <a:gd name="T41" fmla="*/ 189 h 444"/>
                <a:gd name="T42" fmla="*/ 17 w 480"/>
                <a:gd name="T43" fmla="*/ 207 h 444"/>
                <a:gd name="T44" fmla="*/ 53 w 480"/>
                <a:gd name="T45" fmla="*/ 208 h 444"/>
                <a:gd name="T46" fmla="*/ 86 w 480"/>
                <a:gd name="T47" fmla="*/ 202 h 444"/>
                <a:gd name="T48" fmla="*/ 90 w 480"/>
                <a:gd name="T49" fmla="*/ 224 h 444"/>
                <a:gd name="T50" fmla="*/ 71 w 480"/>
                <a:gd name="T51" fmla="*/ 239 h 444"/>
                <a:gd name="T52" fmla="*/ 50 w 480"/>
                <a:gd name="T53" fmla="*/ 244 h 444"/>
                <a:gd name="T54" fmla="*/ 23 w 480"/>
                <a:gd name="T55" fmla="*/ 287 h 444"/>
                <a:gd name="T56" fmla="*/ 62 w 480"/>
                <a:gd name="T57" fmla="*/ 331 h 444"/>
                <a:gd name="T58" fmla="*/ 78 w 480"/>
                <a:gd name="T59" fmla="*/ 334 h 444"/>
                <a:gd name="T60" fmla="*/ 80 w 480"/>
                <a:gd name="T61" fmla="*/ 352 h 444"/>
                <a:gd name="T62" fmla="*/ 113 w 480"/>
                <a:gd name="T63" fmla="*/ 359 h 444"/>
                <a:gd name="T64" fmla="*/ 132 w 480"/>
                <a:gd name="T65" fmla="*/ 352 h 444"/>
                <a:gd name="T66" fmla="*/ 130 w 480"/>
                <a:gd name="T67" fmla="*/ 376 h 444"/>
                <a:gd name="T68" fmla="*/ 70 w 480"/>
                <a:gd name="T69" fmla="*/ 417 h 444"/>
                <a:gd name="T70" fmla="*/ 36 w 480"/>
                <a:gd name="T71" fmla="*/ 440 h 444"/>
                <a:gd name="T72" fmla="*/ 82 w 480"/>
                <a:gd name="T73" fmla="*/ 422 h 444"/>
                <a:gd name="T74" fmla="*/ 119 w 480"/>
                <a:gd name="T75" fmla="*/ 401 h 444"/>
                <a:gd name="T76" fmla="*/ 177 w 480"/>
                <a:gd name="T77" fmla="*/ 356 h 444"/>
                <a:gd name="T78" fmla="*/ 174 w 480"/>
                <a:gd name="T79" fmla="*/ 344 h 444"/>
                <a:gd name="T80" fmla="*/ 194 w 480"/>
                <a:gd name="T81" fmla="*/ 320 h 444"/>
                <a:gd name="T82" fmla="*/ 217 w 480"/>
                <a:gd name="T83" fmla="*/ 294 h 444"/>
                <a:gd name="T84" fmla="*/ 221 w 480"/>
                <a:gd name="T85" fmla="*/ 302 h 444"/>
                <a:gd name="T86" fmla="*/ 203 w 480"/>
                <a:gd name="T87" fmla="*/ 331 h 444"/>
                <a:gd name="T88" fmla="*/ 203 w 480"/>
                <a:gd name="T89" fmla="*/ 342 h 444"/>
                <a:gd name="T90" fmla="*/ 233 w 480"/>
                <a:gd name="T91" fmla="*/ 325 h 444"/>
                <a:gd name="T92" fmla="*/ 249 w 480"/>
                <a:gd name="T93" fmla="*/ 315 h 444"/>
                <a:gd name="T94" fmla="*/ 269 w 480"/>
                <a:gd name="T95" fmla="*/ 304 h 444"/>
                <a:gd name="T96" fmla="*/ 329 w 480"/>
                <a:gd name="T97" fmla="*/ 324 h 444"/>
                <a:gd name="T98" fmla="*/ 358 w 480"/>
                <a:gd name="T99" fmla="*/ 325 h 444"/>
                <a:gd name="T100" fmla="*/ 399 w 480"/>
                <a:gd name="T101" fmla="*/ 363 h 444"/>
                <a:gd name="T102" fmla="*/ 416 w 480"/>
                <a:gd name="T103" fmla="*/ 369 h 444"/>
                <a:gd name="T104" fmla="*/ 415 w 480"/>
                <a:gd name="T105" fmla="*/ 362 h 444"/>
                <a:gd name="T106" fmla="*/ 423 w 480"/>
                <a:gd name="T107" fmla="*/ 389 h 444"/>
                <a:gd name="T108" fmla="*/ 443 w 480"/>
                <a:gd name="T109" fmla="*/ 392 h 444"/>
                <a:gd name="T110" fmla="*/ 425 w 480"/>
                <a:gd name="T111" fmla="*/ 393 h 444"/>
                <a:gd name="T112" fmla="*/ 435 w 480"/>
                <a:gd name="T113" fmla="*/ 403 h 444"/>
                <a:gd name="T114" fmla="*/ 454 w 480"/>
                <a:gd name="T115" fmla="*/ 436 h 444"/>
                <a:gd name="T116" fmla="*/ 443 w 480"/>
                <a:gd name="T117" fmla="*/ 405 h 444"/>
                <a:gd name="T118" fmla="*/ 454 w 480"/>
                <a:gd name="T119" fmla="*/ 414 h 444"/>
                <a:gd name="T120" fmla="*/ 472 w 480"/>
                <a:gd name="T121" fmla="*/ 435 h 44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80"/>
                <a:gd name="T184" fmla="*/ 0 h 444"/>
                <a:gd name="T185" fmla="*/ 480 w 480"/>
                <a:gd name="T186" fmla="*/ 444 h 44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80" h="444">
                  <a:moveTo>
                    <a:pt x="480" y="429"/>
                  </a:moveTo>
                  <a:lnTo>
                    <a:pt x="479" y="410"/>
                  </a:lnTo>
                  <a:lnTo>
                    <a:pt x="456" y="397"/>
                  </a:lnTo>
                  <a:lnTo>
                    <a:pt x="431" y="354"/>
                  </a:lnTo>
                  <a:lnTo>
                    <a:pt x="424" y="349"/>
                  </a:lnTo>
                  <a:lnTo>
                    <a:pt x="412" y="330"/>
                  </a:lnTo>
                  <a:lnTo>
                    <a:pt x="400" y="332"/>
                  </a:lnTo>
                  <a:lnTo>
                    <a:pt x="388" y="346"/>
                  </a:lnTo>
                  <a:lnTo>
                    <a:pt x="364" y="323"/>
                  </a:lnTo>
                  <a:lnTo>
                    <a:pt x="364" y="316"/>
                  </a:lnTo>
                  <a:lnTo>
                    <a:pt x="343" y="318"/>
                  </a:lnTo>
                  <a:lnTo>
                    <a:pt x="341" y="312"/>
                  </a:lnTo>
                  <a:lnTo>
                    <a:pt x="341" y="61"/>
                  </a:lnTo>
                  <a:lnTo>
                    <a:pt x="341" y="60"/>
                  </a:lnTo>
                  <a:lnTo>
                    <a:pt x="318" y="45"/>
                  </a:lnTo>
                  <a:lnTo>
                    <a:pt x="289" y="46"/>
                  </a:lnTo>
                  <a:lnTo>
                    <a:pt x="275" y="39"/>
                  </a:lnTo>
                  <a:lnTo>
                    <a:pt x="257" y="39"/>
                  </a:lnTo>
                  <a:lnTo>
                    <a:pt x="240" y="31"/>
                  </a:lnTo>
                  <a:lnTo>
                    <a:pt x="206" y="31"/>
                  </a:lnTo>
                  <a:lnTo>
                    <a:pt x="194" y="17"/>
                  </a:lnTo>
                  <a:lnTo>
                    <a:pt x="170" y="17"/>
                  </a:lnTo>
                  <a:lnTo>
                    <a:pt x="166" y="6"/>
                  </a:lnTo>
                  <a:lnTo>
                    <a:pt x="146" y="0"/>
                  </a:lnTo>
                  <a:lnTo>
                    <a:pt x="130" y="17"/>
                  </a:lnTo>
                  <a:lnTo>
                    <a:pt x="111" y="17"/>
                  </a:lnTo>
                  <a:lnTo>
                    <a:pt x="94" y="33"/>
                  </a:lnTo>
                  <a:lnTo>
                    <a:pt x="80" y="34"/>
                  </a:lnTo>
                  <a:lnTo>
                    <a:pt x="66" y="49"/>
                  </a:lnTo>
                  <a:lnTo>
                    <a:pt x="55" y="77"/>
                  </a:lnTo>
                  <a:lnTo>
                    <a:pt x="23" y="85"/>
                  </a:lnTo>
                  <a:lnTo>
                    <a:pt x="21" y="100"/>
                  </a:lnTo>
                  <a:lnTo>
                    <a:pt x="49" y="121"/>
                  </a:lnTo>
                  <a:lnTo>
                    <a:pt x="55" y="136"/>
                  </a:lnTo>
                  <a:lnTo>
                    <a:pt x="77" y="158"/>
                  </a:lnTo>
                  <a:lnTo>
                    <a:pt x="72" y="169"/>
                  </a:lnTo>
                  <a:lnTo>
                    <a:pt x="51" y="169"/>
                  </a:lnTo>
                  <a:lnTo>
                    <a:pt x="51" y="156"/>
                  </a:lnTo>
                  <a:lnTo>
                    <a:pt x="39" y="156"/>
                  </a:lnTo>
                  <a:lnTo>
                    <a:pt x="13" y="170"/>
                  </a:lnTo>
                  <a:lnTo>
                    <a:pt x="0" y="181"/>
                  </a:lnTo>
                  <a:lnTo>
                    <a:pt x="17" y="189"/>
                  </a:lnTo>
                  <a:lnTo>
                    <a:pt x="14" y="199"/>
                  </a:lnTo>
                  <a:lnTo>
                    <a:pt x="17" y="207"/>
                  </a:lnTo>
                  <a:lnTo>
                    <a:pt x="36" y="211"/>
                  </a:lnTo>
                  <a:lnTo>
                    <a:pt x="53" y="208"/>
                  </a:lnTo>
                  <a:lnTo>
                    <a:pt x="66" y="213"/>
                  </a:lnTo>
                  <a:lnTo>
                    <a:pt x="86" y="202"/>
                  </a:lnTo>
                  <a:lnTo>
                    <a:pt x="82" y="213"/>
                  </a:lnTo>
                  <a:lnTo>
                    <a:pt x="90" y="224"/>
                  </a:lnTo>
                  <a:lnTo>
                    <a:pt x="86" y="238"/>
                  </a:lnTo>
                  <a:lnTo>
                    <a:pt x="71" y="239"/>
                  </a:lnTo>
                  <a:lnTo>
                    <a:pt x="62" y="250"/>
                  </a:lnTo>
                  <a:lnTo>
                    <a:pt x="50" y="244"/>
                  </a:lnTo>
                  <a:lnTo>
                    <a:pt x="39" y="250"/>
                  </a:lnTo>
                  <a:lnTo>
                    <a:pt x="23" y="287"/>
                  </a:lnTo>
                  <a:lnTo>
                    <a:pt x="51" y="331"/>
                  </a:lnTo>
                  <a:lnTo>
                    <a:pt x="62" y="331"/>
                  </a:lnTo>
                  <a:lnTo>
                    <a:pt x="72" y="320"/>
                  </a:lnTo>
                  <a:lnTo>
                    <a:pt x="78" y="334"/>
                  </a:lnTo>
                  <a:lnTo>
                    <a:pt x="74" y="342"/>
                  </a:lnTo>
                  <a:lnTo>
                    <a:pt x="80" y="352"/>
                  </a:lnTo>
                  <a:lnTo>
                    <a:pt x="104" y="347"/>
                  </a:lnTo>
                  <a:lnTo>
                    <a:pt x="113" y="359"/>
                  </a:lnTo>
                  <a:lnTo>
                    <a:pt x="116" y="352"/>
                  </a:lnTo>
                  <a:lnTo>
                    <a:pt x="132" y="352"/>
                  </a:lnTo>
                  <a:lnTo>
                    <a:pt x="130" y="363"/>
                  </a:lnTo>
                  <a:lnTo>
                    <a:pt x="130" y="376"/>
                  </a:lnTo>
                  <a:lnTo>
                    <a:pt x="92" y="411"/>
                  </a:lnTo>
                  <a:lnTo>
                    <a:pt x="70" y="417"/>
                  </a:lnTo>
                  <a:lnTo>
                    <a:pt x="63" y="426"/>
                  </a:lnTo>
                  <a:lnTo>
                    <a:pt x="36" y="440"/>
                  </a:lnTo>
                  <a:lnTo>
                    <a:pt x="38" y="444"/>
                  </a:lnTo>
                  <a:lnTo>
                    <a:pt x="82" y="422"/>
                  </a:lnTo>
                  <a:lnTo>
                    <a:pt x="116" y="411"/>
                  </a:lnTo>
                  <a:lnTo>
                    <a:pt x="119" y="401"/>
                  </a:lnTo>
                  <a:lnTo>
                    <a:pt x="141" y="389"/>
                  </a:lnTo>
                  <a:lnTo>
                    <a:pt x="177" y="356"/>
                  </a:lnTo>
                  <a:lnTo>
                    <a:pt x="184" y="347"/>
                  </a:lnTo>
                  <a:lnTo>
                    <a:pt x="174" y="344"/>
                  </a:lnTo>
                  <a:lnTo>
                    <a:pt x="177" y="335"/>
                  </a:lnTo>
                  <a:lnTo>
                    <a:pt x="194" y="320"/>
                  </a:lnTo>
                  <a:lnTo>
                    <a:pt x="197" y="309"/>
                  </a:lnTo>
                  <a:lnTo>
                    <a:pt x="217" y="294"/>
                  </a:lnTo>
                  <a:lnTo>
                    <a:pt x="227" y="294"/>
                  </a:lnTo>
                  <a:lnTo>
                    <a:pt x="221" y="302"/>
                  </a:lnTo>
                  <a:lnTo>
                    <a:pt x="210" y="305"/>
                  </a:lnTo>
                  <a:lnTo>
                    <a:pt x="203" y="331"/>
                  </a:lnTo>
                  <a:lnTo>
                    <a:pt x="208" y="334"/>
                  </a:lnTo>
                  <a:lnTo>
                    <a:pt x="203" y="342"/>
                  </a:lnTo>
                  <a:lnTo>
                    <a:pt x="216" y="340"/>
                  </a:lnTo>
                  <a:lnTo>
                    <a:pt x="233" y="325"/>
                  </a:lnTo>
                  <a:lnTo>
                    <a:pt x="245" y="325"/>
                  </a:lnTo>
                  <a:lnTo>
                    <a:pt x="249" y="315"/>
                  </a:lnTo>
                  <a:lnTo>
                    <a:pt x="248" y="299"/>
                  </a:lnTo>
                  <a:lnTo>
                    <a:pt x="269" y="304"/>
                  </a:lnTo>
                  <a:lnTo>
                    <a:pt x="303" y="324"/>
                  </a:lnTo>
                  <a:lnTo>
                    <a:pt x="329" y="324"/>
                  </a:lnTo>
                  <a:lnTo>
                    <a:pt x="351" y="331"/>
                  </a:lnTo>
                  <a:lnTo>
                    <a:pt x="358" y="325"/>
                  </a:lnTo>
                  <a:lnTo>
                    <a:pt x="361" y="335"/>
                  </a:lnTo>
                  <a:lnTo>
                    <a:pt x="399" y="363"/>
                  </a:lnTo>
                  <a:lnTo>
                    <a:pt x="420" y="406"/>
                  </a:lnTo>
                  <a:lnTo>
                    <a:pt x="416" y="369"/>
                  </a:lnTo>
                  <a:lnTo>
                    <a:pt x="409" y="362"/>
                  </a:lnTo>
                  <a:lnTo>
                    <a:pt x="415" y="362"/>
                  </a:lnTo>
                  <a:lnTo>
                    <a:pt x="416" y="354"/>
                  </a:lnTo>
                  <a:lnTo>
                    <a:pt x="423" y="389"/>
                  </a:lnTo>
                  <a:lnTo>
                    <a:pt x="432" y="376"/>
                  </a:lnTo>
                  <a:lnTo>
                    <a:pt x="443" y="392"/>
                  </a:lnTo>
                  <a:lnTo>
                    <a:pt x="431" y="388"/>
                  </a:lnTo>
                  <a:lnTo>
                    <a:pt x="425" y="393"/>
                  </a:lnTo>
                  <a:lnTo>
                    <a:pt x="428" y="405"/>
                  </a:lnTo>
                  <a:lnTo>
                    <a:pt x="435" y="403"/>
                  </a:lnTo>
                  <a:lnTo>
                    <a:pt x="438" y="419"/>
                  </a:lnTo>
                  <a:lnTo>
                    <a:pt x="454" y="436"/>
                  </a:lnTo>
                  <a:lnTo>
                    <a:pt x="454" y="426"/>
                  </a:lnTo>
                  <a:lnTo>
                    <a:pt x="443" y="405"/>
                  </a:lnTo>
                  <a:lnTo>
                    <a:pt x="456" y="408"/>
                  </a:lnTo>
                  <a:lnTo>
                    <a:pt x="454" y="414"/>
                  </a:lnTo>
                  <a:lnTo>
                    <a:pt x="464" y="430"/>
                  </a:lnTo>
                  <a:lnTo>
                    <a:pt x="472" y="435"/>
                  </a:lnTo>
                  <a:lnTo>
                    <a:pt x="480" y="42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92" name="Freeform 41"/>
            <p:cNvSpPr>
              <a:spLocks/>
            </p:cNvSpPr>
            <p:nvPr/>
          </p:nvSpPr>
          <p:spPr bwMode="ltGray">
            <a:xfrm>
              <a:off x="6051462" y="2779830"/>
              <a:ext cx="2072161" cy="1474194"/>
            </a:xfrm>
            <a:custGeom>
              <a:avLst/>
              <a:gdLst>
                <a:gd name="T0" fmla="*/ 755 w 1082"/>
                <a:gd name="T1" fmla="*/ 756 h 768"/>
                <a:gd name="T2" fmla="*/ 752 w 1082"/>
                <a:gd name="T3" fmla="*/ 743 h 768"/>
                <a:gd name="T4" fmla="*/ 719 w 1082"/>
                <a:gd name="T5" fmla="*/ 695 h 768"/>
                <a:gd name="T6" fmla="*/ 700 w 1082"/>
                <a:gd name="T7" fmla="*/ 669 h 768"/>
                <a:gd name="T8" fmla="*/ 610 w 1082"/>
                <a:gd name="T9" fmla="*/ 657 h 768"/>
                <a:gd name="T10" fmla="*/ 231 w 1082"/>
                <a:gd name="T11" fmla="*/ 650 h 768"/>
                <a:gd name="T12" fmla="*/ 167 w 1082"/>
                <a:gd name="T13" fmla="*/ 611 h 768"/>
                <a:gd name="T14" fmla="*/ 135 w 1082"/>
                <a:gd name="T15" fmla="*/ 550 h 768"/>
                <a:gd name="T16" fmla="*/ 83 w 1082"/>
                <a:gd name="T17" fmla="*/ 456 h 768"/>
                <a:gd name="T18" fmla="*/ 24 w 1082"/>
                <a:gd name="T19" fmla="*/ 423 h 768"/>
                <a:gd name="T20" fmla="*/ 19 w 1082"/>
                <a:gd name="T21" fmla="*/ 170 h 768"/>
                <a:gd name="T22" fmla="*/ 98 w 1082"/>
                <a:gd name="T23" fmla="*/ 176 h 768"/>
                <a:gd name="T24" fmla="*/ 181 w 1082"/>
                <a:gd name="T25" fmla="*/ 154 h 768"/>
                <a:gd name="T26" fmla="*/ 222 w 1082"/>
                <a:gd name="T27" fmla="*/ 177 h 768"/>
                <a:gd name="T28" fmla="*/ 298 w 1082"/>
                <a:gd name="T29" fmla="*/ 188 h 768"/>
                <a:gd name="T30" fmla="*/ 325 w 1082"/>
                <a:gd name="T31" fmla="*/ 224 h 768"/>
                <a:gd name="T32" fmla="*/ 406 w 1082"/>
                <a:gd name="T33" fmla="*/ 211 h 768"/>
                <a:gd name="T34" fmla="*/ 520 w 1082"/>
                <a:gd name="T35" fmla="*/ 232 h 768"/>
                <a:gd name="T36" fmla="*/ 537 w 1082"/>
                <a:gd name="T37" fmla="*/ 177 h 768"/>
                <a:gd name="T38" fmla="*/ 561 w 1082"/>
                <a:gd name="T39" fmla="*/ 225 h 768"/>
                <a:gd name="T40" fmla="*/ 595 w 1082"/>
                <a:gd name="T41" fmla="*/ 176 h 768"/>
                <a:gd name="T42" fmla="*/ 585 w 1082"/>
                <a:gd name="T43" fmla="*/ 59 h 768"/>
                <a:gd name="T44" fmla="*/ 644 w 1082"/>
                <a:gd name="T45" fmla="*/ 13 h 768"/>
                <a:gd name="T46" fmla="*/ 594 w 1082"/>
                <a:gd name="T47" fmla="*/ 88 h 768"/>
                <a:gd name="T48" fmla="*/ 660 w 1082"/>
                <a:gd name="T49" fmla="*/ 180 h 768"/>
                <a:gd name="T50" fmla="*/ 692 w 1082"/>
                <a:gd name="T51" fmla="*/ 224 h 768"/>
                <a:gd name="T52" fmla="*/ 739 w 1082"/>
                <a:gd name="T53" fmla="*/ 177 h 768"/>
                <a:gd name="T54" fmla="*/ 759 w 1082"/>
                <a:gd name="T55" fmla="*/ 232 h 768"/>
                <a:gd name="T56" fmla="*/ 689 w 1082"/>
                <a:gd name="T57" fmla="*/ 264 h 768"/>
                <a:gd name="T58" fmla="*/ 648 w 1082"/>
                <a:gd name="T59" fmla="*/ 332 h 768"/>
                <a:gd name="T60" fmla="*/ 608 w 1082"/>
                <a:gd name="T61" fmla="*/ 384 h 768"/>
                <a:gd name="T62" fmla="*/ 608 w 1082"/>
                <a:gd name="T63" fmla="*/ 460 h 768"/>
                <a:gd name="T64" fmla="*/ 709 w 1082"/>
                <a:gd name="T65" fmla="*/ 533 h 768"/>
                <a:gd name="T66" fmla="*/ 775 w 1082"/>
                <a:gd name="T67" fmla="*/ 607 h 768"/>
                <a:gd name="T68" fmla="*/ 805 w 1082"/>
                <a:gd name="T69" fmla="*/ 470 h 768"/>
                <a:gd name="T70" fmla="*/ 804 w 1082"/>
                <a:gd name="T71" fmla="*/ 419 h 768"/>
                <a:gd name="T72" fmla="*/ 806 w 1082"/>
                <a:gd name="T73" fmla="*/ 371 h 768"/>
                <a:gd name="T74" fmla="*/ 888 w 1082"/>
                <a:gd name="T75" fmla="*/ 408 h 768"/>
                <a:gd name="T76" fmla="*/ 955 w 1082"/>
                <a:gd name="T77" fmla="*/ 453 h 768"/>
                <a:gd name="T78" fmla="*/ 1005 w 1082"/>
                <a:gd name="T79" fmla="*/ 501 h 768"/>
                <a:gd name="T80" fmla="*/ 1041 w 1082"/>
                <a:gd name="T81" fmla="*/ 540 h 768"/>
                <a:gd name="T82" fmla="*/ 1071 w 1082"/>
                <a:gd name="T83" fmla="*/ 565 h 768"/>
                <a:gd name="T84" fmla="*/ 1044 w 1082"/>
                <a:gd name="T85" fmla="*/ 611 h 768"/>
                <a:gd name="T86" fmla="*/ 935 w 1082"/>
                <a:gd name="T87" fmla="*/ 643 h 768"/>
                <a:gd name="T88" fmla="*/ 918 w 1082"/>
                <a:gd name="T89" fmla="*/ 661 h 768"/>
                <a:gd name="T90" fmla="*/ 959 w 1082"/>
                <a:gd name="T91" fmla="*/ 665 h 768"/>
                <a:gd name="T92" fmla="*/ 969 w 1082"/>
                <a:gd name="T93" fmla="*/ 695 h 768"/>
                <a:gd name="T94" fmla="*/ 1022 w 1082"/>
                <a:gd name="T95" fmla="*/ 695 h 768"/>
                <a:gd name="T96" fmla="*/ 957 w 1082"/>
                <a:gd name="T97" fmla="*/ 741 h 768"/>
                <a:gd name="T98" fmla="*/ 965 w 1082"/>
                <a:gd name="T99" fmla="*/ 706 h 768"/>
                <a:gd name="T100" fmla="*/ 927 w 1082"/>
                <a:gd name="T101" fmla="*/ 683 h 768"/>
                <a:gd name="T102" fmla="*/ 879 w 1082"/>
                <a:gd name="T103" fmla="*/ 717 h 768"/>
                <a:gd name="T104" fmla="*/ 781 w 1082"/>
                <a:gd name="T105" fmla="*/ 738 h 76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082"/>
                <a:gd name="T160" fmla="*/ 0 h 768"/>
                <a:gd name="T161" fmla="*/ 1082 w 1082"/>
                <a:gd name="T162" fmla="*/ 768 h 76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082" h="768">
                  <a:moveTo>
                    <a:pt x="776" y="745"/>
                  </a:moveTo>
                  <a:lnTo>
                    <a:pt x="784" y="744"/>
                  </a:lnTo>
                  <a:lnTo>
                    <a:pt x="788" y="751"/>
                  </a:lnTo>
                  <a:lnTo>
                    <a:pt x="789" y="751"/>
                  </a:lnTo>
                  <a:lnTo>
                    <a:pt x="755" y="756"/>
                  </a:lnTo>
                  <a:lnTo>
                    <a:pt x="751" y="759"/>
                  </a:lnTo>
                  <a:lnTo>
                    <a:pt x="730" y="768"/>
                  </a:lnTo>
                  <a:lnTo>
                    <a:pt x="744" y="748"/>
                  </a:lnTo>
                  <a:lnTo>
                    <a:pt x="743" y="748"/>
                  </a:lnTo>
                  <a:lnTo>
                    <a:pt x="752" y="743"/>
                  </a:lnTo>
                  <a:lnTo>
                    <a:pt x="755" y="714"/>
                  </a:lnTo>
                  <a:lnTo>
                    <a:pt x="773" y="726"/>
                  </a:lnTo>
                  <a:lnTo>
                    <a:pt x="776" y="719"/>
                  </a:lnTo>
                  <a:lnTo>
                    <a:pt x="765" y="701"/>
                  </a:lnTo>
                  <a:lnTo>
                    <a:pt x="719" y="695"/>
                  </a:lnTo>
                  <a:lnTo>
                    <a:pt x="722" y="697"/>
                  </a:lnTo>
                  <a:lnTo>
                    <a:pt x="717" y="692"/>
                  </a:lnTo>
                  <a:lnTo>
                    <a:pt x="716" y="692"/>
                  </a:lnTo>
                  <a:lnTo>
                    <a:pt x="709" y="669"/>
                  </a:lnTo>
                  <a:lnTo>
                    <a:pt x="700" y="669"/>
                  </a:lnTo>
                  <a:lnTo>
                    <a:pt x="692" y="653"/>
                  </a:lnTo>
                  <a:lnTo>
                    <a:pt x="671" y="649"/>
                  </a:lnTo>
                  <a:lnTo>
                    <a:pt x="650" y="667"/>
                  </a:lnTo>
                  <a:lnTo>
                    <a:pt x="629" y="665"/>
                  </a:lnTo>
                  <a:lnTo>
                    <a:pt x="610" y="657"/>
                  </a:lnTo>
                  <a:lnTo>
                    <a:pt x="592" y="654"/>
                  </a:lnTo>
                  <a:lnTo>
                    <a:pt x="585" y="642"/>
                  </a:lnTo>
                  <a:lnTo>
                    <a:pt x="578" y="650"/>
                  </a:lnTo>
                  <a:lnTo>
                    <a:pt x="232" y="650"/>
                  </a:lnTo>
                  <a:lnTo>
                    <a:pt x="231" y="650"/>
                  </a:lnTo>
                  <a:lnTo>
                    <a:pt x="227" y="645"/>
                  </a:lnTo>
                  <a:lnTo>
                    <a:pt x="227" y="635"/>
                  </a:lnTo>
                  <a:lnTo>
                    <a:pt x="220" y="641"/>
                  </a:lnTo>
                  <a:lnTo>
                    <a:pt x="195" y="625"/>
                  </a:lnTo>
                  <a:lnTo>
                    <a:pt x="167" y="611"/>
                  </a:lnTo>
                  <a:lnTo>
                    <a:pt x="159" y="589"/>
                  </a:lnTo>
                  <a:lnTo>
                    <a:pt x="149" y="584"/>
                  </a:lnTo>
                  <a:lnTo>
                    <a:pt x="130" y="559"/>
                  </a:lnTo>
                  <a:lnTo>
                    <a:pt x="138" y="555"/>
                  </a:lnTo>
                  <a:lnTo>
                    <a:pt x="135" y="550"/>
                  </a:lnTo>
                  <a:lnTo>
                    <a:pt x="138" y="537"/>
                  </a:lnTo>
                  <a:lnTo>
                    <a:pt x="138" y="516"/>
                  </a:lnTo>
                  <a:lnTo>
                    <a:pt x="114" y="504"/>
                  </a:lnTo>
                  <a:lnTo>
                    <a:pt x="91" y="460"/>
                  </a:lnTo>
                  <a:lnTo>
                    <a:pt x="83" y="456"/>
                  </a:lnTo>
                  <a:lnTo>
                    <a:pt x="71" y="437"/>
                  </a:lnTo>
                  <a:lnTo>
                    <a:pt x="60" y="441"/>
                  </a:lnTo>
                  <a:lnTo>
                    <a:pt x="47" y="453"/>
                  </a:lnTo>
                  <a:lnTo>
                    <a:pt x="24" y="431"/>
                  </a:lnTo>
                  <a:lnTo>
                    <a:pt x="24" y="423"/>
                  </a:lnTo>
                  <a:lnTo>
                    <a:pt x="3" y="426"/>
                  </a:lnTo>
                  <a:lnTo>
                    <a:pt x="0" y="421"/>
                  </a:lnTo>
                  <a:lnTo>
                    <a:pt x="0" y="169"/>
                  </a:lnTo>
                  <a:lnTo>
                    <a:pt x="0" y="167"/>
                  </a:lnTo>
                  <a:lnTo>
                    <a:pt x="19" y="170"/>
                  </a:lnTo>
                  <a:lnTo>
                    <a:pt x="64" y="195"/>
                  </a:lnTo>
                  <a:lnTo>
                    <a:pt x="64" y="183"/>
                  </a:lnTo>
                  <a:lnTo>
                    <a:pt x="74" y="172"/>
                  </a:lnTo>
                  <a:lnTo>
                    <a:pt x="87" y="170"/>
                  </a:lnTo>
                  <a:lnTo>
                    <a:pt x="98" y="176"/>
                  </a:lnTo>
                  <a:lnTo>
                    <a:pt x="142" y="147"/>
                  </a:lnTo>
                  <a:lnTo>
                    <a:pt x="147" y="162"/>
                  </a:lnTo>
                  <a:lnTo>
                    <a:pt x="158" y="156"/>
                  </a:lnTo>
                  <a:lnTo>
                    <a:pt x="165" y="136"/>
                  </a:lnTo>
                  <a:lnTo>
                    <a:pt x="181" y="154"/>
                  </a:lnTo>
                  <a:lnTo>
                    <a:pt x="187" y="170"/>
                  </a:lnTo>
                  <a:lnTo>
                    <a:pt x="199" y="176"/>
                  </a:lnTo>
                  <a:lnTo>
                    <a:pt x="210" y="156"/>
                  </a:lnTo>
                  <a:lnTo>
                    <a:pt x="212" y="176"/>
                  </a:lnTo>
                  <a:lnTo>
                    <a:pt x="222" y="177"/>
                  </a:lnTo>
                  <a:lnTo>
                    <a:pt x="228" y="162"/>
                  </a:lnTo>
                  <a:lnTo>
                    <a:pt x="250" y="162"/>
                  </a:lnTo>
                  <a:lnTo>
                    <a:pt x="263" y="173"/>
                  </a:lnTo>
                  <a:lnTo>
                    <a:pt x="281" y="181"/>
                  </a:lnTo>
                  <a:lnTo>
                    <a:pt x="298" y="188"/>
                  </a:lnTo>
                  <a:lnTo>
                    <a:pt x="318" y="188"/>
                  </a:lnTo>
                  <a:lnTo>
                    <a:pt x="333" y="198"/>
                  </a:lnTo>
                  <a:lnTo>
                    <a:pt x="341" y="210"/>
                  </a:lnTo>
                  <a:lnTo>
                    <a:pt x="329" y="214"/>
                  </a:lnTo>
                  <a:lnTo>
                    <a:pt x="325" y="224"/>
                  </a:lnTo>
                  <a:lnTo>
                    <a:pt x="356" y="230"/>
                  </a:lnTo>
                  <a:lnTo>
                    <a:pt x="390" y="221"/>
                  </a:lnTo>
                  <a:lnTo>
                    <a:pt x="416" y="232"/>
                  </a:lnTo>
                  <a:lnTo>
                    <a:pt x="420" y="221"/>
                  </a:lnTo>
                  <a:lnTo>
                    <a:pt x="406" y="211"/>
                  </a:lnTo>
                  <a:lnTo>
                    <a:pt x="414" y="202"/>
                  </a:lnTo>
                  <a:lnTo>
                    <a:pt x="448" y="192"/>
                  </a:lnTo>
                  <a:lnTo>
                    <a:pt x="461" y="208"/>
                  </a:lnTo>
                  <a:lnTo>
                    <a:pt x="498" y="227"/>
                  </a:lnTo>
                  <a:lnTo>
                    <a:pt x="520" y="232"/>
                  </a:lnTo>
                  <a:lnTo>
                    <a:pt x="536" y="230"/>
                  </a:lnTo>
                  <a:lnTo>
                    <a:pt x="537" y="211"/>
                  </a:lnTo>
                  <a:lnTo>
                    <a:pt x="545" y="202"/>
                  </a:lnTo>
                  <a:lnTo>
                    <a:pt x="526" y="188"/>
                  </a:lnTo>
                  <a:lnTo>
                    <a:pt x="537" y="177"/>
                  </a:lnTo>
                  <a:lnTo>
                    <a:pt x="547" y="162"/>
                  </a:lnTo>
                  <a:lnTo>
                    <a:pt x="565" y="177"/>
                  </a:lnTo>
                  <a:lnTo>
                    <a:pt x="576" y="195"/>
                  </a:lnTo>
                  <a:lnTo>
                    <a:pt x="558" y="208"/>
                  </a:lnTo>
                  <a:lnTo>
                    <a:pt x="561" y="225"/>
                  </a:lnTo>
                  <a:lnTo>
                    <a:pt x="573" y="235"/>
                  </a:lnTo>
                  <a:lnTo>
                    <a:pt x="577" y="221"/>
                  </a:lnTo>
                  <a:lnTo>
                    <a:pt x="593" y="205"/>
                  </a:lnTo>
                  <a:lnTo>
                    <a:pt x="587" y="188"/>
                  </a:lnTo>
                  <a:lnTo>
                    <a:pt x="595" y="176"/>
                  </a:lnTo>
                  <a:lnTo>
                    <a:pt x="576" y="162"/>
                  </a:lnTo>
                  <a:lnTo>
                    <a:pt x="562" y="141"/>
                  </a:lnTo>
                  <a:lnTo>
                    <a:pt x="573" y="103"/>
                  </a:lnTo>
                  <a:lnTo>
                    <a:pt x="585" y="95"/>
                  </a:lnTo>
                  <a:lnTo>
                    <a:pt x="585" y="59"/>
                  </a:lnTo>
                  <a:lnTo>
                    <a:pt x="576" y="24"/>
                  </a:lnTo>
                  <a:lnTo>
                    <a:pt x="581" y="7"/>
                  </a:lnTo>
                  <a:lnTo>
                    <a:pt x="608" y="0"/>
                  </a:lnTo>
                  <a:lnTo>
                    <a:pt x="632" y="4"/>
                  </a:lnTo>
                  <a:lnTo>
                    <a:pt x="644" y="13"/>
                  </a:lnTo>
                  <a:lnTo>
                    <a:pt x="623" y="57"/>
                  </a:lnTo>
                  <a:lnTo>
                    <a:pt x="608" y="57"/>
                  </a:lnTo>
                  <a:lnTo>
                    <a:pt x="595" y="63"/>
                  </a:lnTo>
                  <a:lnTo>
                    <a:pt x="602" y="76"/>
                  </a:lnTo>
                  <a:lnTo>
                    <a:pt x="594" y="88"/>
                  </a:lnTo>
                  <a:lnTo>
                    <a:pt x="629" y="149"/>
                  </a:lnTo>
                  <a:lnTo>
                    <a:pt x="616" y="164"/>
                  </a:lnTo>
                  <a:lnTo>
                    <a:pt x="629" y="172"/>
                  </a:lnTo>
                  <a:lnTo>
                    <a:pt x="648" y="202"/>
                  </a:lnTo>
                  <a:lnTo>
                    <a:pt x="660" y="180"/>
                  </a:lnTo>
                  <a:lnTo>
                    <a:pt x="672" y="195"/>
                  </a:lnTo>
                  <a:lnTo>
                    <a:pt x="670" y="224"/>
                  </a:lnTo>
                  <a:lnTo>
                    <a:pt x="682" y="242"/>
                  </a:lnTo>
                  <a:lnTo>
                    <a:pt x="692" y="237"/>
                  </a:lnTo>
                  <a:lnTo>
                    <a:pt x="692" y="224"/>
                  </a:lnTo>
                  <a:lnTo>
                    <a:pt x="705" y="214"/>
                  </a:lnTo>
                  <a:lnTo>
                    <a:pt x="704" y="162"/>
                  </a:lnTo>
                  <a:lnTo>
                    <a:pt x="719" y="162"/>
                  </a:lnTo>
                  <a:lnTo>
                    <a:pt x="737" y="166"/>
                  </a:lnTo>
                  <a:lnTo>
                    <a:pt x="739" y="177"/>
                  </a:lnTo>
                  <a:lnTo>
                    <a:pt x="757" y="183"/>
                  </a:lnTo>
                  <a:lnTo>
                    <a:pt x="757" y="202"/>
                  </a:lnTo>
                  <a:lnTo>
                    <a:pt x="743" y="209"/>
                  </a:lnTo>
                  <a:lnTo>
                    <a:pt x="743" y="224"/>
                  </a:lnTo>
                  <a:lnTo>
                    <a:pt x="759" y="232"/>
                  </a:lnTo>
                  <a:lnTo>
                    <a:pt x="755" y="250"/>
                  </a:lnTo>
                  <a:lnTo>
                    <a:pt x="725" y="273"/>
                  </a:lnTo>
                  <a:lnTo>
                    <a:pt x="709" y="269"/>
                  </a:lnTo>
                  <a:lnTo>
                    <a:pt x="704" y="261"/>
                  </a:lnTo>
                  <a:lnTo>
                    <a:pt x="689" y="264"/>
                  </a:lnTo>
                  <a:lnTo>
                    <a:pt x="699" y="273"/>
                  </a:lnTo>
                  <a:lnTo>
                    <a:pt x="685" y="293"/>
                  </a:lnTo>
                  <a:lnTo>
                    <a:pt x="685" y="308"/>
                  </a:lnTo>
                  <a:lnTo>
                    <a:pt x="666" y="332"/>
                  </a:lnTo>
                  <a:lnTo>
                    <a:pt x="648" y="332"/>
                  </a:lnTo>
                  <a:lnTo>
                    <a:pt x="639" y="348"/>
                  </a:lnTo>
                  <a:lnTo>
                    <a:pt x="639" y="361"/>
                  </a:lnTo>
                  <a:lnTo>
                    <a:pt x="615" y="368"/>
                  </a:lnTo>
                  <a:lnTo>
                    <a:pt x="615" y="382"/>
                  </a:lnTo>
                  <a:lnTo>
                    <a:pt x="608" y="384"/>
                  </a:lnTo>
                  <a:lnTo>
                    <a:pt x="601" y="394"/>
                  </a:lnTo>
                  <a:lnTo>
                    <a:pt x="587" y="427"/>
                  </a:lnTo>
                  <a:lnTo>
                    <a:pt x="586" y="451"/>
                  </a:lnTo>
                  <a:lnTo>
                    <a:pt x="592" y="460"/>
                  </a:lnTo>
                  <a:lnTo>
                    <a:pt x="608" y="460"/>
                  </a:lnTo>
                  <a:lnTo>
                    <a:pt x="619" y="499"/>
                  </a:lnTo>
                  <a:lnTo>
                    <a:pt x="635" y="491"/>
                  </a:lnTo>
                  <a:lnTo>
                    <a:pt x="659" y="501"/>
                  </a:lnTo>
                  <a:lnTo>
                    <a:pt x="679" y="517"/>
                  </a:lnTo>
                  <a:lnTo>
                    <a:pt x="709" y="533"/>
                  </a:lnTo>
                  <a:lnTo>
                    <a:pt x="736" y="533"/>
                  </a:lnTo>
                  <a:lnTo>
                    <a:pt x="746" y="538"/>
                  </a:lnTo>
                  <a:lnTo>
                    <a:pt x="744" y="577"/>
                  </a:lnTo>
                  <a:lnTo>
                    <a:pt x="776" y="613"/>
                  </a:lnTo>
                  <a:lnTo>
                    <a:pt x="775" y="607"/>
                  </a:lnTo>
                  <a:lnTo>
                    <a:pt x="794" y="594"/>
                  </a:lnTo>
                  <a:lnTo>
                    <a:pt x="780" y="546"/>
                  </a:lnTo>
                  <a:lnTo>
                    <a:pt x="799" y="535"/>
                  </a:lnTo>
                  <a:lnTo>
                    <a:pt x="814" y="517"/>
                  </a:lnTo>
                  <a:lnTo>
                    <a:pt x="805" y="470"/>
                  </a:lnTo>
                  <a:lnTo>
                    <a:pt x="790" y="459"/>
                  </a:lnTo>
                  <a:lnTo>
                    <a:pt x="792" y="451"/>
                  </a:lnTo>
                  <a:lnTo>
                    <a:pt x="801" y="450"/>
                  </a:lnTo>
                  <a:lnTo>
                    <a:pt x="806" y="441"/>
                  </a:lnTo>
                  <a:lnTo>
                    <a:pt x="804" y="419"/>
                  </a:lnTo>
                  <a:lnTo>
                    <a:pt x="797" y="413"/>
                  </a:lnTo>
                  <a:lnTo>
                    <a:pt x="805" y="394"/>
                  </a:lnTo>
                  <a:lnTo>
                    <a:pt x="797" y="387"/>
                  </a:lnTo>
                  <a:lnTo>
                    <a:pt x="797" y="377"/>
                  </a:lnTo>
                  <a:lnTo>
                    <a:pt x="806" y="371"/>
                  </a:lnTo>
                  <a:lnTo>
                    <a:pt x="831" y="377"/>
                  </a:lnTo>
                  <a:lnTo>
                    <a:pt x="854" y="374"/>
                  </a:lnTo>
                  <a:lnTo>
                    <a:pt x="881" y="394"/>
                  </a:lnTo>
                  <a:lnTo>
                    <a:pt x="879" y="403"/>
                  </a:lnTo>
                  <a:lnTo>
                    <a:pt x="888" y="408"/>
                  </a:lnTo>
                  <a:lnTo>
                    <a:pt x="907" y="409"/>
                  </a:lnTo>
                  <a:lnTo>
                    <a:pt x="907" y="448"/>
                  </a:lnTo>
                  <a:lnTo>
                    <a:pt x="929" y="471"/>
                  </a:lnTo>
                  <a:lnTo>
                    <a:pt x="942" y="466"/>
                  </a:lnTo>
                  <a:lnTo>
                    <a:pt x="955" y="453"/>
                  </a:lnTo>
                  <a:lnTo>
                    <a:pt x="961" y="443"/>
                  </a:lnTo>
                  <a:lnTo>
                    <a:pt x="956" y="437"/>
                  </a:lnTo>
                  <a:lnTo>
                    <a:pt x="968" y="422"/>
                  </a:lnTo>
                  <a:lnTo>
                    <a:pt x="1010" y="495"/>
                  </a:lnTo>
                  <a:lnTo>
                    <a:pt x="1005" y="501"/>
                  </a:lnTo>
                  <a:lnTo>
                    <a:pt x="1005" y="511"/>
                  </a:lnTo>
                  <a:lnTo>
                    <a:pt x="1022" y="524"/>
                  </a:lnTo>
                  <a:lnTo>
                    <a:pt x="1022" y="533"/>
                  </a:lnTo>
                  <a:lnTo>
                    <a:pt x="1037" y="535"/>
                  </a:lnTo>
                  <a:lnTo>
                    <a:pt x="1041" y="540"/>
                  </a:lnTo>
                  <a:lnTo>
                    <a:pt x="1059" y="547"/>
                  </a:lnTo>
                  <a:lnTo>
                    <a:pt x="1049" y="555"/>
                  </a:lnTo>
                  <a:lnTo>
                    <a:pt x="1060" y="555"/>
                  </a:lnTo>
                  <a:lnTo>
                    <a:pt x="1063" y="565"/>
                  </a:lnTo>
                  <a:lnTo>
                    <a:pt x="1071" y="565"/>
                  </a:lnTo>
                  <a:lnTo>
                    <a:pt x="1081" y="574"/>
                  </a:lnTo>
                  <a:lnTo>
                    <a:pt x="1078" y="582"/>
                  </a:lnTo>
                  <a:lnTo>
                    <a:pt x="1082" y="594"/>
                  </a:lnTo>
                  <a:lnTo>
                    <a:pt x="1067" y="604"/>
                  </a:lnTo>
                  <a:lnTo>
                    <a:pt x="1044" y="611"/>
                  </a:lnTo>
                  <a:lnTo>
                    <a:pt x="1028" y="629"/>
                  </a:lnTo>
                  <a:lnTo>
                    <a:pt x="1005" y="632"/>
                  </a:lnTo>
                  <a:lnTo>
                    <a:pt x="976" y="626"/>
                  </a:lnTo>
                  <a:lnTo>
                    <a:pt x="942" y="632"/>
                  </a:lnTo>
                  <a:lnTo>
                    <a:pt x="935" y="643"/>
                  </a:lnTo>
                  <a:lnTo>
                    <a:pt x="927" y="643"/>
                  </a:lnTo>
                  <a:lnTo>
                    <a:pt x="910" y="657"/>
                  </a:lnTo>
                  <a:lnTo>
                    <a:pt x="886" y="687"/>
                  </a:lnTo>
                  <a:lnTo>
                    <a:pt x="894" y="683"/>
                  </a:lnTo>
                  <a:lnTo>
                    <a:pt x="918" y="661"/>
                  </a:lnTo>
                  <a:lnTo>
                    <a:pt x="942" y="648"/>
                  </a:lnTo>
                  <a:lnTo>
                    <a:pt x="961" y="645"/>
                  </a:lnTo>
                  <a:lnTo>
                    <a:pt x="969" y="648"/>
                  </a:lnTo>
                  <a:lnTo>
                    <a:pt x="975" y="658"/>
                  </a:lnTo>
                  <a:lnTo>
                    <a:pt x="959" y="665"/>
                  </a:lnTo>
                  <a:lnTo>
                    <a:pt x="947" y="665"/>
                  </a:lnTo>
                  <a:lnTo>
                    <a:pt x="955" y="673"/>
                  </a:lnTo>
                  <a:lnTo>
                    <a:pt x="965" y="670"/>
                  </a:lnTo>
                  <a:lnTo>
                    <a:pt x="965" y="689"/>
                  </a:lnTo>
                  <a:lnTo>
                    <a:pt x="969" y="695"/>
                  </a:lnTo>
                  <a:lnTo>
                    <a:pt x="985" y="705"/>
                  </a:lnTo>
                  <a:lnTo>
                    <a:pt x="1009" y="705"/>
                  </a:lnTo>
                  <a:lnTo>
                    <a:pt x="1009" y="698"/>
                  </a:lnTo>
                  <a:lnTo>
                    <a:pt x="1019" y="683"/>
                  </a:lnTo>
                  <a:lnTo>
                    <a:pt x="1022" y="695"/>
                  </a:lnTo>
                  <a:lnTo>
                    <a:pt x="1029" y="699"/>
                  </a:lnTo>
                  <a:lnTo>
                    <a:pt x="1015" y="708"/>
                  </a:lnTo>
                  <a:lnTo>
                    <a:pt x="1013" y="714"/>
                  </a:lnTo>
                  <a:lnTo>
                    <a:pt x="975" y="726"/>
                  </a:lnTo>
                  <a:lnTo>
                    <a:pt x="957" y="741"/>
                  </a:lnTo>
                  <a:lnTo>
                    <a:pt x="949" y="729"/>
                  </a:lnTo>
                  <a:lnTo>
                    <a:pt x="952" y="724"/>
                  </a:lnTo>
                  <a:lnTo>
                    <a:pt x="975" y="709"/>
                  </a:lnTo>
                  <a:lnTo>
                    <a:pt x="965" y="712"/>
                  </a:lnTo>
                  <a:lnTo>
                    <a:pt x="965" y="706"/>
                  </a:lnTo>
                  <a:lnTo>
                    <a:pt x="948" y="714"/>
                  </a:lnTo>
                  <a:lnTo>
                    <a:pt x="937" y="714"/>
                  </a:lnTo>
                  <a:lnTo>
                    <a:pt x="939" y="715"/>
                  </a:lnTo>
                  <a:lnTo>
                    <a:pt x="929" y="706"/>
                  </a:lnTo>
                  <a:lnTo>
                    <a:pt x="927" y="683"/>
                  </a:lnTo>
                  <a:lnTo>
                    <a:pt x="920" y="678"/>
                  </a:lnTo>
                  <a:lnTo>
                    <a:pt x="913" y="680"/>
                  </a:lnTo>
                  <a:lnTo>
                    <a:pt x="907" y="677"/>
                  </a:lnTo>
                  <a:lnTo>
                    <a:pt x="892" y="712"/>
                  </a:lnTo>
                  <a:lnTo>
                    <a:pt x="879" y="717"/>
                  </a:lnTo>
                  <a:lnTo>
                    <a:pt x="839" y="717"/>
                  </a:lnTo>
                  <a:lnTo>
                    <a:pt x="823" y="728"/>
                  </a:lnTo>
                  <a:lnTo>
                    <a:pt x="823" y="727"/>
                  </a:lnTo>
                  <a:lnTo>
                    <a:pt x="812" y="734"/>
                  </a:lnTo>
                  <a:lnTo>
                    <a:pt x="781" y="738"/>
                  </a:lnTo>
                  <a:lnTo>
                    <a:pt x="776" y="74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93" name="Freeform 42"/>
            <p:cNvSpPr>
              <a:spLocks/>
            </p:cNvSpPr>
            <p:nvPr/>
          </p:nvSpPr>
          <p:spPr bwMode="ltGray">
            <a:xfrm>
              <a:off x="6451285" y="4012039"/>
              <a:ext cx="1399382" cy="684562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24" y="23"/>
                </a:cxn>
                <a:cxn ang="0">
                  <a:pos x="430" y="42"/>
                </a:cxn>
                <a:cxn ang="0">
                  <a:pos x="460" y="45"/>
                </a:cxn>
                <a:cxn ang="0">
                  <a:pos x="504" y="45"/>
                </a:cxn>
                <a:cxn ang="0">
                  <a:pos x="515" y="53"/>
                </a:cxn>
                <a:cxn ang="0">
                  <a:pos x="479" y="61"/>
                </a:cxn>
                <a:cxn ang="0">
                  <a:pos x="467" y="103"/>
                </a:cxn>
                <a:cxn ang="0">
                  <a:pos x="477" y="127"/>
                </a:cxn>
                <a:cxn ang="0">
                  <a:pos x="491" y="75"/>
                </a:cxn>
                <a:cxn ang="0">
                  <a:pos x="522" y="68"/>
                </a:cxn>
                <a:cxn ang="0">
                  <a:pos x="530" y="89"/>
                </a:cxn>
                <a:cxn ang="0">
                  <a:pos x="525" y="126"/>
                </a:cxn>
                <a:cxn ang="0">
                  <a:pos x="547" y="127"/>
                </a:cxn>
                <a:cxn ang="0">
                  <a:pos x="616" y="99"/>
                </a:cxn>
                <a:cxn ang="0">
                  <a:pos x="673" y="73"/>
                </a:cxn>
                <a:cxn ang="0">
                  <a:pos x="709" y="38"/>
                </a:cxn>
                <a:cxn ang="0">
                  <a:pos x="725" y="63"/>
                </a:cxn>
                <a:cxn ang="0">
                  <a:pos x="733" y="77"/>
                </a:cxn>
                <a:cxn ang="0">
                  <a:pos x="709" y="82"/>
                </a:cxn>
                <a:cxn ang="0">
                  <a:pos x="683" y="116"/>
                </a:cxn>
                <a:cxn ang="0">
                  <a:pos x="693" y="121"/>
                </a:cxn>
                <a:cxn ang="0">
                  <a:pos x="682" y="128"/>
                </a:cxn>
                <a:cxn ang="0">
                  <a:pos x="657" y="133"/>
                </a:cxn>
                <a:cxn ang="0">
                  <a:pos x="631" y="166"/>
                </a:cxn>
                <a:cxn ang="0">
                  <a:pos x="622" y="193"/>
                </a:cxn>
                <a:cxn ang="0">
                  <a:pos x="615" y="175"/>
                </a:cxn>
                <a:cxn ang="0">
                  <a:pos x="610" y="175"/>
                </a:cxn>
                <a:cxn ang="0">
                  <a:pos x="614" y="193"/>
                </a:cxn>
                <a:cxn ang="0">
                  <a:pos x="581" y="242"/>
                </a:cxn>
                <a:cxn ang="0">
                  <a:pos x="568" y="332"/>
                </a:cxn>
                <a:cxn ang="0">
                  <a:pos x="547" y="346"/>
                </a:cxn>
                <a:cxn ang="0">
                  <a:pos x="518" y="291"/>
                </a:cxn>
                <a:cxn ang="0">
                  <a:pos x="486" y="286"/>
                </a:cxn>
                <a:cxn ang="0">
                  <a:pos x="445" y="289"/>
                </a:cxn>
                <a:cxn ang="0">
                  <a:pos x="450" y="291"/>
                </a:cxn>
                <a:cxn ang="0">
                  <a:pos x="450" y="305"/>
                </a:cxn>
                <a:cxn ang="0">
                  <a:pos x="417" y="296"/>
                </a:cxn>
                <a:cxn ang="0">
                  <a:pos x="381" y="300"/>
                </a:cxn>
                <a:cxn ang="0">
                  <a:pos x="379" y="303"/>
                </a:cxn>
                <a:cxn ang="0">
                  <a:pos x="350" y="346"/>
                </a:cxn>
                <a:cxn ang="0">
                  <a:pos x="280" y="296"/>
                </a:cxn>
                <a:cxn ang="0">
                  <a:pos x="253" y="296"/>
                </a:cxn>
                <a:cxn ang="0">
                  <a:pos x="175" y="275"/>
                </a:cxn>
                <a:cxn ang="0">
                  <a:pos x="98" y="258"/>
                </a:cxn>
                <a:cxn ang="0">
                  <a:pos x="80" y="236"/>
                </a:cxn>
                <a:cxn ang="0">
                  <a:pos x="34" y="205"/>
                </a:cxn>
                <a:cxn ang="0">
                  <a:pos x="27" y="184"/>
                </a:cxn>
                <a:cxn ang="0">
                  <a:pos x="20" y="181"/>
                </a:cxn>
                <a:cxn ang="0">
                  <a:pos x="12" y="156"/>
                </a:cxn>
                <a:cxn ang="0">
                  <a:pos x="2" y="108"/>
                </a:cxn>
                <a:cxn ang="0">
                  <a:pos x="9" y="51"/>
                </a:cxn>
                <a:cxn ang="0">
                  <a:pos x="18" y="21"/>
                </a:cxn>
                <a:cxn ang="0">
                  <a:pos x="25" y="30"/>
                </a:cxn>
                <a:cxn ang="0">
                  <a:pos x="24" y="7"/>
                </a:cxn>
              </a:cxnLst>
              <a:rect l="0" t="0" r="r" b="b"/>
              <a:pathLst>
                <a:path w="734" h="356">
                  <a:moveTo>
                    <a:pt x="24" y="7"/>
                  </a:moveTo>
                  <a:lnTo>
                    <a:pt x="372" y="7"/>
                  </a:lnTo>
                  <a:lnTo>
                    <a:pt x="377" y="0"/>
                  </a:lnTo>
                  <a:lnTo>
                    <a:pt x="386" y="11"/>
                  </a:lnTo>
                  <a:lnTo>
                    <a:pt x="405" y="12"/>
                  </a:lnTo>
                  <a:lnTo>
                    <a:pt x="424" y="23"/>
                  </a:lnTo>
                  <a:lnTo>
                    <a:pt x="442" y="23"/>
                  </a:lnTo>
                  <a:lnTo>
                    <a:pt x="415" y="46"/>
                  </a:lnTo>
                  <a:lnTo>
                    <a:pt x="430" y="42"/>
                  </a:lnTo>
                  <a:lnTo>
                    <a:pt x="434" y="50"/>
                  </a:lnTo>
                  <a:lnTo>
                    <a:pt x="460" y="39"/>
                  </a:lnTo>
                  <a:lnTo>
                    <a:pt x="460" y="45"/>
                  </a:lnTo>
                  <a:lnTo>
                    <a:pt x="469" y="43"/>
                  </a:lnTo>
                  <a:lnTo>
                    <a:pt x="474" y="51"/>
                  </a:lnTo>
                  <a:lnTo>
                    <a:pt x="504" y="45"/>
                  </a:lnTo>
                  <a:lnTo>
                    <a:pt x="504" y="50"/>
                  </a:lnTo>
                  <a:lnTo>
                    <a:pt x="511" y="50"/>
                  </a:lnTo>
                  <a:lnTo>
                    <a:pt x="515" y="53"/>
                  </a:lnTo>
                  <a:lnTo>
                    <a:pt x="514" y="52"/>
                  </a:lnTo>
                  <a:lnTo>
                    <a:pt x="517" y="59"/>
                  </a:lnTo>
                  <a:lnTo>
                    <a:pt x="479" y="61"/>
                  </a:lnTo>
                  <a:lnTo>
                    <a:pt x="467" y="80"/>
                  </a:lnTo>
                  <a:lnTo>
                    <a:pt x="475" y="75"/>
                  </a:lnTo>
                  <a:lnTo>
                    <a:pt x="467" y="103"/>
                  </a:lnTo>
                  <a:lnTo>
                    <a:pt x="468" y="119"/>
                  </a:lnTo>
                  <a:lnTo>
                    <a:pt x="472" y="127"/>
                  </a:lnTo>
                  <a:lnTo>
                    <a:pt x="477" y="127"/>
                  </a:lnTo>
                  <a:lnTo>
                    <a:pt x="486" y="119"/>
                  </a:lnTo>
                  <a:lnTo>
                    <a:pt x="485" y="89"/>
                  </a:lnTo>
                  <a:lnTo>
                    <a:pt x="491" y="75"/>
                  </a:lnTo>
                  <a:lnTo>
                    <a:pt x="500" y="71"/>
                  </a:lnTo>
                  <a:lnTo>
                    <a:pt x="504" y="63"/>
                  </a:lnTo>
                  <a:lnTo>
                    <a:pt x="522" y="68"/>
                  </a:lnTo>
                  <a:lnTo>
                    <a:pt x="526" y="82"/>
                  </a:lnTo>
                  <a:lnTo>
                    <a:pt x="520" y="96"/>
                  </a:lnTo>
                  <a:lnTo>
                    <a:pt x="530" y="89"/>
                  </a:lnTo>
                  <a:lnTo>
                    <a:pt x="537" y="105"/>
                  </a:lnTo>
                  <a:lnTo>
                    <a:pt x="539" y="105"/>
                  </a:lnTo>
                  <a:lnTo>
                    <a:pt x="525" y="126"/>
                  </a:lnTo>
                  <a:lnTo>
                    <a:pt x="523" y="126"/>
                  </a:lnTo>
                  <a:lnTo>
                    <a:pt x="533" y="128"/>
                  </a:lnTo>
                  <a:lnTo>
                    <a:pt x="547" y="127"/>
                  </a:lnTo>
                  <a:lnTo>
                    <a:pt x="583" y="108"/>
                  </a:lnTo>
                  <a:lnTo>
                    <a:pt x="579" y="101"/>
                  </a:lnTo>
                  <a:lnTo>
                    <a:pt x="616" y="99"/>
                  </a:lnTo>
                  <a:lnTo>
                    <a:pt x="616" y="85"/>
                  </a:lnTo>
                  <a:lnTo>
                    <a:pt x="635" y="73"/>
                  </a:lnTo>
                  <a:lnTo>
                    <a:pt x="673" y="73"/>
                  </a:lnTo>
                  <a:lnTo>
                    <a:pt x="687" y="68"/>
                  </a:lnTo>
                  <a:lnTo>
                    <a:pt x="702" y="33"/>
                  </a:lnTo>
                  <a:lnTo>
                    <a:pt x="709" y="38"/>
                  </a:lnTo>
                  <a:lnTo>
                    <a:pt x="715" y="33"/>
                  </a:lnTo>
                  <a:lnTo>
                    <a:pt x="722" y="39"/>
                  </a:lnTo>
                  <a:lnTo>
                    <a:pt x="725" y="63"/>
                  </a:lnTo>
                  <a:lnTo>
                    <a:pt x="734" y="72"/>
                  </a:lnTo>
                  <a:lnTo>
                    <a:pt x="733" y="71"/>
                  </a:lnTo>
                  <a:lnTo>
                    <a:pt x="733" y="77"/>
                  </a:lnTo>
                  <a:lnTo>
                    <a:pt x="726" y="80"/>
                  </a:lnTo>
                  <a:lnTo>
                    <a:pt x="712" y="85"/>
                  </a:lnTo>
                  <a:lnTo>
                    <a:pt x="709" y="82"/>
                  </a:lnTo>
                  <a:lnTo>
                    <a:pt x="705" y="89"/>
                  </a:lnTo>
                  <a:lnTo>
                    <a:pt x="693" y="95"/>
                  </a:lnTo>
                  <a:lnTo>
                    <a:pt x="683" y="116"/>
                  </a:lnTo>
                  <a:lnTo>
                    <a:pt x="688" y="126"/>
                  </a:lnTo>
                  <a:lnTo>
                    <a:pt x="693" y="126"/>
                  </a:lnTo>
                  <a:lnTo>
                    <a:pt x="693" y="121"/>
                  </a:lnTo>
                  <a:lnTo>
                    <a:pt x="694" y="120"/>
                  </a:lnTo>
                  <a:lnTo>
                    <a:pt x="694" y="127"/>
                  </a:lnTo>
                  <a:lnTo>
                    <a:pt x="682" y="128"/>
                  </a:lnTo>
                  <a:lnTo>
                    <a:pt x="678" y="126"/>
                  </a:lnTo>
                  <a:lnTo>
                    <a:pt x="675" y="130"/>
                  </a:lnTo>
                  <a:lnTo>
                    <a:pt x="657" y="133"/>
                  </a:lnTo>
                  <a:lnTo>
                    <a:pt x="645" y="138"/>
                  </a:lnTo>
                  <a:lnTo>
                    <a:pt x="638" y="163"/>
                  </a:lnTo>
                  <a:lnTo>
                    <a:pt x="631" y="166"/>
                  </a:lnTo>
                  <a:lnTo>
                    <a:pt x="624" y="158"/>
                  </a:lnTo>
                  <a:lnTo>
                    <a:pt x="631" y="175"/>
                  </a:lnTo>
                  <a:lnTo>
                    <a:pt x="622" y="193"/>
                  </a:lnTo>
                  <a:lnTo>
                    <a:pt x="617" y="193"/>
                  </a:lnTo>
                  <a:lnTo>
                    <a:pt x="624" y="181"/>
                  </a:lnTo>
                  <a:lnTo>
                    <a:pt x="615" y="175"/>
                  </a:lnTo>
                  <a:lnTo>
                    <a:pt x="617" y="158"/>
                  </a:lnTo>
                  <a:lnTo>
                    <a:pt x="614" y="163"/>
                  </a:lnTo>
                  <a:lnTo>
                    <a:pt x="610" y="175"/>
                  </a:lnTo>
                  <a:lnTo>
                    <a:pt x="607" y="177"/>
                  </a:lnTo>
                  <a:lnTo>
                    <a:pt x="615" y="183"/>
                  </a:lnTo>
                  <a:lnTo>
                    <a:pt x="614" y="193"/>
                  </a:lnTo>
                  <a:lnTo>
                    <a:pt x="625" y="214"/>
                  </a:lnTo>
                  <a:lnTo>
                    <a:pt x="610" y="228"/>
                  </a:lnTo>
                  <a:lnTo>
                    <a:pt x="581" y="242"/>
                  </a:lnTo>
                  <a:lnTo>
                    <a:pt x="555" y="265"/>
                  </a:lnTo>
                  <a:lnTo>
                    <a:pt x="549" y="278"/>
                  </a:lnTo>
                  <a:lnTo>
                    <a:pt x="568" y="332"/>
                  </a:lnTo>
                  <a:lnTo>
                    <a:pt x="563" y="353"/>
                  </a:lnTo>
                  <a:lnTo>
                    <a:pt x="554" y="356"/>
                  </a:lnTo>
                  <a:lnTo>
                    <a:pt x="547" y="346"/>
                  </a:lnTo>
                  <a:lnTo>
                    <a:pt x="536" y="331"/>
                  </a:lnTo>
                  <a:lnTo>
                    <a:pt x="533" y="305"/>
                  </a:lnTo>
                  <a:lnTo>
                    <a:pt x="518" y="291"/>
                  </a:lnTo>
                  <a:lnTo>
                    <a:pt x="500" y="296"/>
                  </a:lnTo>
                  <a:lnTo>
                    <a:pt x="499" y="291"/>
                  </a:lnTo>
                  <a:lnTo>
                    <a:pt x="486" y="286"/>
                  </a:lnTo>
                  <a:lnTo>
                    <a:pt x="468" y="286"/>
                  </a:lnTo>
                  <a:lnTo>
                    <a:pt x="467" y="283"/>
                  </a:lnTo>
                  <a:lnTo>
                    <a:pt x="445" y="289"/>
                  </a:lnTo>
                  <a:lnTo>
                    <a:pt x="439" y="286"/>
                  </a:lnTo>
                  <a:lnTo>
                    <a:pt x="434" y="291"/>
                  </a:lnTo>
                  <a:lnTo>
                    <a:pt x="450" y="291"/>
                  </a:lnTo>
                  <a:lnTo>
                    <a:pt x="445" y="296"/>
                  </a:lnTo>
                  <a:lnTo>
                    <a:pt x="452" y="304"/>
                  </a:lnTo>
                  <a:lnTo>
                    <a:pt x="450" y="305"/>
                  </a:lnTo>
                  <a:lnTo>
                    <a:pt x="442" y="300"/>
                  </a:lnTo>
                  <a:lnTo>
                    <a:pt x="425" y="304"/>
                  </a:lnTo>
                  <a:lnTo>
                    <a:pt x="417" y="296"/>
                  </a:lnTo>
                  <a:lnTo>
                    <a:pt x="412" y="298"/>
                  </a:lnTo>
                  <a:lnTo>
                    <a:pt x="399" y="296"/>
                  </a:lnTo>
                  <a:lnTo>
                    <a:pt x="381" y="300"/>
                  </a:lnTo>
                  <a:lnTo>
                    <a:pt x="381" y="296"/>
                  </a:lnTo>
                  <a:lnTo>
                    <a:pt x="376" y="296"/>
                  </a:lnTo>
                  <a:lnTo>
                    <a:pt x="379" y="303"/>
                  </a:lnTo>
                  <a:lnTo>
                    <a:pt x="348" y="323"/>
                  </a:lnTo>
                  <a:lnTo>
                    <a:pt x="350" y="345"/>
                  </a:lnTo>
                  <a:lnTo>
                    <a:pt x="350" y="346"/>
                  </a:lnTo>
                  <a:lnTo>
                    <a:pt x="325" y="339"/>
                  </a:lnTo>
                  <a:lnTo>
                    <a:pt x="295" y="296"/>
                  </a:lnTo>
                  <a:lnTo>
                    <a:pt x="280" y="296"/>
                  </a:lnTo>
                  <a:lnTo>
                    <a:pt x="273" y="305"/>
                  </a:lnTo>
                  <a:lnTo>
                    <a:pt x="266" y="305"/>
                  </a:lnTo>
                  <a:lnTo>
                    <a:pt x="253" y="296"/>
                  </a:lnTo>
                  <a:lnTo>
                    <a:pt x="250" y="284"/>
                  </a:lnTo>
                  <a:lnTo>
                    <a:pt x="233" y="269"/>
                  </a:lnTo>
                  <a:lnTo>
                    <a:pt x="175" y="275"/>
                  </a:lnTo>
                  <a:lnTo>
                    <a:pt x="125" y="257"/>
                  </a:lnTo>
                  <a:lnTo>
                    <a:pt x="97" y="258"/>
                  </a:lnTo>
                  <a:lnTo>
                    <a:pt x="98" y="258"/>
                  </a:lnTo>
                  <a:lnTo>
                    <a:pt x="90" y="246"/>
                  </a:lnTo>
                  <a:lnTo>
                    <a:pt x="81" y="241"/>
                  </a:lnTo>
                  <a:lnTo>
                    <a:pt x="80" y="236"/>
                  </a:lnTo>
                  <a:lnTo>
                    <a:pt x="52" y="230"/>
                  </a:lnTo>
                  <a:lnTo>
                    <a:pt x="52" y="222"/>
                  </a:lnTo>
                  <a:lnTo>
                    <a:pt x="34" y="205"/>
                  </a:lnTo>
                  <a:lnTo>
                    <a:pt x="34" y="195"/>
                  </a:lnTo>
                  <a:lnTo>
                    <a:pt x="29" y="191"/>
                  </a:lnTo>
                  <a:lnTo>
                    <a:pt x="27" y="184"/>
                  </a:lnTo>
                  <a:lnTo>
                    <a:pt x="33" y="188"/>
                  </a:lnTo>
                  <a:lnTo>
                    <a:pt x="32" y="180"/>
                  </a:lnTo>
                  <a:lnTo>
                    <a:pt x="20" y="181"/>
                  </a:lnTo>
                  <a:lnTo>
                    <a:pt x="23" y="176"/>
                  </a:lnTo>
                  <a:lnTo>
                    <a:pt x="12" y="168"/>
                  </a:lnTo>
                  <a:lnTo>
                    <a:pt x="12" y="156"/>
                  </a:lnTo>
                  <a:lnTo>
                    <a:pt x="4" y="148"/>
                  </a:lnTo>
                  <a:lnTo>
                    <a:pt x="8" y="128"/>
                  </a:lnTo>
                  <a:lnTo>
                    <a:pt x="2" y="108"/>
                  </a:lnTo>
                  <a:lnTo>
                    <a:pt x="9" y="54"/>
                  </a:lnTo>
                  <a:lnTo>
                    <a:pt x="18" y="54"/>
                  </a:lnTo>
                  <a:lnTo>
                    <a:pt x="9" y="5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8" y="21"/>
                  </a:lnTo>
                  <a:lnTo>
                    <a:pt x="25" y="24"/>
                  </a:lnTo>
                  <a:lnTo>
                    <a:pt x="20" y="32"/>
                  </a:lnTo>
                  <a:lnTo>
                    <a:pt x="25" y="30"/>
                  </a:lnTo>
                  <a:lnTo>
                    <a:pt x="27" y="32"/>
                  </a:lnTo>
                  <a:lnTo>
                    <a:pt x="29" y="14"/>
                  </a:lnTo>
                  <a:lnTo>
                    <a:pt x="24" y="7"/>
                  </a:lnTo>
                  <a:close/>
                </a:path>
              </a:pathLst>
            </a:custGeom>
            <a:solidFill>
              <a:srgbClr val="48B13B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94" name="Freeform 43"/>
            <p:cNvSpPr>
              <a:spLocks/>
            </p:cNvSpPr>
            <p:nvPr/>
          </p:nvSpPr>
          <p:spPr bwMode="ltGray">
            <a:xfrm>
              <a:off x="7685354" y="4273128"/>
              <a:ext cx="42290" cy="38208"/>
            </a:xfrm>
            <a:custGeom>
              <a:avLst/>
              <a:gdLst>
                <a:gd name="T0" fmla="*/ 0 w 24"/>
                <a:gd name="T1" fmla="*/ 19 h 19"/>
                <a:gd name="T2" fmla="*/ 24 w 24"/>
                <a:gd name="T3" fmla="*/ 6 h 19"/>
                <a:gd name="T4" fmla="*/ 19 w 24"/>
                <a:gd name="T5" fmla="*/ 0 h 19"/>
                <a:gd name="T6" fmla="*/ 0 w 24"/>
                <a:gd name="T7" fmla="*/ 11 h 19"/>
                <a:gd name="T8" fmla="*/ 0 w 24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9"/>
                <a:gd name="T17" fmla="*/ 24 w 24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9">
                  <a:moveTo>
                    <a:pt x="0" y="19"/>
                  </a:moveTo>
                  <a:lnTo>
                    <a:pt x="24" y="6"/>
                  </a:lnTo>
                  <a:lnTo>
                    <a:pt x="19" y="0"/>
                  </a:lnTo>
                  <a:lnTo>
                    <a:pt x="0" y="11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95" name="Freeform 44"/>
            <p:cNvSpPr>
              <a:spLocks/>
            </p:cNvSpPr>
            <p:nvPr/>
          </p:nvSpPr>
          <p:spPr bwMode="ltGray">
            <a:xfrm>
              <a:off x="7916022" y="3999303"/>
              <a:ext cx="61511" cy="41393"/>
            </a:xfrm>
            <a:custGeom>
              <a:avLst/>
              <a:gdLst>
                <a:gd name="T0" fmla="*/ 0 w 34"/>
                <a:gd name="T1" fmla="*/ 0 h 21"/>
                <a:gd name="T2" fmla="*/ 19 w 34"/>
                <a:gd name="T3" fmla="*/ 17 h 21"/>
                <a:gd name="T4" fmla="*/ 34 w 34"/>
                <a:gd name="T5" fmla="*/ 21 h 21"/>
                <a:gd name="T6" fmla="*/ 16 w 34"/>
                <a:gd name="T7" fmla="*/ 3 h 21"/>
                <a:gd name="T8" fmla="*/ 0 w 34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"/>
                <a:gd name="T16" fmla="*/ 0 h 21"/>
                <a:gd name="T17" fmla="*/ 34 w 34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" h="21">
                  <a:moveTo>
                    <a:pt x="0" y="0"/>
                  </a:moveTo>
                  <a:lnTo>
                    <a:pt x="19" y="17"/>
                  </a:lnTo>
                  <a:lnTo>
                    <a:pt x="34" y="21"/>
                  </a:lnTo>
                  <a:lnTo>
                    <a:pt x="16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96" name="Freeform 45"/>
            <p:cNvSpPr>
              <a:spLocks/>
            </p:cNvSpPr>
            <p:nvPr/>
          </p:nvSpPr>
          <p:spPr bwMode="ltGray">
            <a:xfrm>
              <a:off x="7919867" y="4094823"/>
              <a:ext cx="53822" cy="44576"/>
            </a:xfrm>
            <a:custGeom>
              <a:avLst/>
              <a:gdLst>
                <a:gd name="T0" fmla="*/ 0 w 28"/>
                <a:gd name="T1" fmla="*/ 6 h 21"/>
                <a:gd name="T2" fmla="*/ 21 w 28"/>
                <a:gd name="T3" fmla="*/ 21 h 21"/>
                <a:gd name="T4" fmla="*/ 21 w 28"/>
                <a:gd name="T5" fmla="*/ 14 h 21"/>
                <a:gd name="T6" fmla="*/ 28 w 28"/>
                <a:gd name="T7" fmla="*/ 8 h 21"/>
                <a:gd name="T8" fmla="*/ 11 w 28"/>
                <a:gd name="T9" fmla="*/ 11 h 21"/>
                <a:gd name="T10" fmla="*/ 4 w 28"/>
                <a:gd name="T11" fmla="*/ 6 h 21"/>
                <a:gd name="T12" fmla="*/ 2 w 28"/>
                <a:gd name="T13" fmla="*/ 0 h 21"/>
                <a:gd name="T14" fmla="*/ 0 w 28"/>
                <a:gd name="T15" fmla="*/ 6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1"/>
                <a:gd name="T26" fmla="*/ 28 w 28"/>
                <a:gd name="T27" fmla="*/ 21 h 2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1">
                  <a:moveTo>
                    <a:pt x="0" y="6"/>
                  </a:moveTo>
                  <a:lnTo>
                    <a:pt x="21" y="21"/>
                  </a:lnTo>
                  <a:lnTo>
                    <a:pt x="21" y="14"/>
                  </a:lnTo>
                  <a:lnTo>
                    <a:pt x="28" y="8"/>
                  </a:lnTo>
                  <a:lnTo>
                    <a:pt x="11" y="11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97" name="Freeform 46"/>
            <p:cNvSpPr>
              <a:spLocks/>
            </p:cNvSpPr>
            <p:nvPr/>
          </p:nvSpPr>
          <p:spPr bwMode="ltGray">
            <a:xfrm>
              <a:off x="7446998" y="3480311"/>
              <a:ext cx="46133" cy="38208"/>
            </a:xfrm>
            <a:custGeom>
              <a:avLst/>
              <a:gdLst>
                <a:gd name="T0" fmla="*/ 0 w 24"/>
                <a:gd name="T1" fmla="*/ 19 h 19"/>
                <a:gd name="T2" fmla="*/ 12 w 24"/>
                <a:gd name="T3" fmla="*/ 16 h 19"/>
                <a:gd name="T4" fmla="*/ 24 w 24"/>
                <a:gd name="T5" fmla="*/ 0 h 19"/>
                <a:gd name="T6" fmla="*/ 5 w 24"/>
                <a:gd name="T7" fmla="*/ 5 h 19"/>
                <a:gd name="T8" fmla="*/ 0 w 24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9"/>
                <a:gd name="T17" fmla="*/ 24 w 24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9">
                  <a:moveTo>
                    <a:pt x="0" y="19"/>
                  </a:moveTo>
                  <a:lnTo>
                    <a:pt x="12" y="16"/>
                  </a:lnTo>
                  <a:lnTo>
                    <a:pt x="24" y="0"/>
                  </a:lnTo>
                  <a:lnTo>
                    <a:pt x="5" y="5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98" name="Freeform 47"/>
            <p:cNvSpPr>
              <a:spLocks/>
            </p:cNvSpPr>
            <p:nvPr/>
          </p:nvSpPr>
          <p:spPr bwMode="ltGray">
            <a:xfrm>
              <a:off x="7535422" y="3499415"/>
              <a:ext cx="34599" cy="35023"/>
            </a:xfrm>
            <a:custGeom>
              <a:avLst/>
              <a:gdLst>
                <a:gd name="T0" fmla="*/ 1 w 19"/>
                <a:gd name="T1" fmla="*/ 0 h 19"/>
                <a:gd name="T2" fmla="*/ 0 w 19"/>
                <a:gd name="T3" fmla="*/ 13 h 19"/>
                <a:gd name="T4" fmla="*/ 7 w 19"/>
                <a:gd name="T5" fmla="*/ 19 h 19"/>
                <a:gd name="T6" fmla="*/ 19 w 19"/>
                <a:gd name="T7" fmla="*/ 0 h 19"/>
                <a:gd name="T8" fmla="*/ 1 w 19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1" y="0"/>
                  </a:moveTo>
                  <a:lnTo>
                    <a:pt x="0" y="13"/>
                  </a:lnTo>
                  <a:lnTo>
                    <a:pt x="7" y="19"/>
                  </a:lnTo>
                  <a:lnTo>
                    <a:pt x="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99" name="Freeform 48"/>
            <p:cNvSpPr>
              <a:spLocks/>
            </p:cNvSpPr>
            <p:nvPr/>
          </p:nvSpPr>
          <p:spPr bwMode="ltGray">
            <a:xfrm>
              <a:off x="7535422" y="3747768"/>
              <a:ext cx="34599" cy="38208"/>
            </a:xfrm>
            <a:custGeom>
              <a:avLst/>
              <a:gdLst>
                <a:gd name="T0" fmla="*/ 0 w 19"/>
                <a:gd name="T1" fmla="*/ 6 h 20"/>
                <a:gd name="T2" fmla="*/ 0 w 19"/>
                <a:gd name="T3" fmla="*/ 16 h 20"/>
                <a:gd name="T4" fmla="*/ 15 w 19"/>
                <a:gd name="T5" fmla="*/ 20 h 20"/>
                <a:gd name="T6" fmla="*/ 19 w 19"/>
                <a:gd name="T7" fmla="*/ 5 h 20"/>
                <a:gd name="T8" fmla="*/ 15 w 19"/>
                <a:gd name="T9" fmla="*/ 0 h 20"/>
                <a:gd name="T10" fmla="*/ 0 w 19"/>
                <a:gd name="T11" fmla="*/ 6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20"/>
                <a:gd name="T20" fmla="*/ 19 w 19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20">
                  <a:moveTo>
                    <a:pt x="0" y="6"/>
                  </a:moveTo>
                  <a:lnTo>
                    <a:pt x="0" y="16"/>
                  </a:lnTo>
                  <a:lnTo>
                    <a:pt x="15" y="20"/>
                  </a:lnTo>
                  <a:lnTo>
                    <a:pt x="19" y="5"/>
                  </a:lnTo>
                  <a:lnTo>
                    <a:pt x="15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00" name="Freeform 49"/>
            <p:cNvSpPr>
              <a:spLocks/>
            </p:cNvSpPr>
            <p:nvPr/>
          </p:nvSpPr>
          <p:spPr bwMode="ltGray">
            <a:xfrm>
              <a:off x="7485442" y="3887864"/>
              <a:ext cx="38445" cy="35023"/>
            </a:xfrm>
            <a:custGeom>
              <a:avLst/>
              <a:gdLst>
                <a:gd name="T0" fmla="*/ 0 w 19"/>
                <a:gd name="T1" fmla="*/ 4 h 18"/>
                <a:gd name="T2" fmla="*/ 19 w 19"/>
                <a:gd name="T3" fmla="*/ 18 h 18"/>
                <a:gd name="T4" fmla="*/ 15 w 19"/>
                <a:gd name="T5" fmla="*/ 0 h 18"/>
                <a:gd name="T6" fmla="*/ 0 w 19"/>
                <a:gd name="T7" fmla="*/ 4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18"/>
                <a:gd name="T14" fmla="*/ 19 w 19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18">
                  <a:moveTo>
                    <a:pt x="0" y="4"/>
                  </a:moveTo>
                  <a:lnTo>
                    <a:pt x="19" y="18"/>
                  </a:lnTo>
                  <a:lnTo>
                    <a:pt x="15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01" name="Freeform 50"/>
            <p:cNvSpPr>
              <a:spLocks/>
            </p:cNvSpPr>
            <p:nvPr/>
          </p:nvSpPr>
          <p:spPr bwMode="ltGray">
            <a:xfrm>
              <a:off x="8039044" y="3941991"/>
              <a:ext cx="157624" cy="162385"/>
            </a:xfrm>
            <a:custGeom>
              <a:avLst/>
              <a:gdLst>
                <a:gd name="T0" fmla="*/ 0 w 83"/>
                <a:gd name="T1" fmla="*/ 64 h 85"/>
                <a:gd name="T2" fmla="*/ 1 w 83"/>
                <a:gd name="T3" fmla="*/ 72 h 85"/>
                <a:gd name="T4" fmla="*/ 12 w 83"/>
                <a:gd name="T5" fmla="*/ 69 h 85"/>
                <a:gd name="T6" fmla="*/ 49 w 83"/>
                <a:gd name="T7" fmla="*/ 72 h 85"/>
                <a:gd name="T8" fmla="*/ 49 w 83"/>
                <a:gd name="T9" fmla="*/ 77 h 85"/>
                <a:gd name="T10" fmla="*/ 42 w 83"/>
                <a:gd name="T11" fmla="*/ 81 h 85"/>
                <a:gd name="T12" fmla="*/ 50 w 83"/>
                <a:gd name="T13" fmla="*/ 81 h 85"/>
                <a:gd name="T14" fmla="*/ 56 w 83"/>
                <a:gd name="T15" fmla="*/ 74 h 85"/>
                <a:gd name="T16" fmla="*/ 69 w 83"/>
                <a:gd name="T17" fmla="*/ 74 h 85"/>
                <a:gd name="T18" fmla="*/ 65 w 83"/>
                <a:gd name="T19" fmla="*/ 81 h 85"/>
                <a:gd name="T20" fmla="*/ 71 w 83"/>
                <a:gd name="T21" fmla="*/ 78 h 85"/>
                <a:gd name="T22" fmla="*/ 71 w 83"/>
                <a:gd name="T23" fmla="*/ 85 h 85"/>
                <a:gd name="T24" fmla="*/ 78 w 83"/>
                <a:gd name="T25" fmla="*/ 85 h 85"/>
                <a:gd name="T26" fmla="*/ 83 w 83"/>
                <a:gd name="T27" fmla="*/ 69 h 85"/>
                <a:gd name="T28" fmla="*/ 76 w 83"/>
                <a:gd name="T29" fmla="*/ 70 h 85"/>
                <a:gd name="T30" fmla="*/ 79 w 83"/>
                <a:gd name="T31" fmla="*/ 62 h 85"/>
                <a:gd name="T32" fmla="*/ 71 w 83"/>
                <a:gd name="T33" fmla="*/ 70 h 85"/>
                <a:gd name="T34" fmla="*/ 69 w 83"/>
                <a:gd name="T35" fmla="*/ 67 h 85"/>
                <a:gd name="T36" fmla="*/ 79 w 83"/>
                <a:gd name="T37" fmla="*/ 52 h 85"/>
                <a:gd name="T38" fmla="*/ 70 w 83"/>
                <a:gd name="T39" fmla="*/ 53 h 85"/>
                <a:gd name="T40" fmla="*/ 66 w 83"/>
                <a:gd name="T41" fmla="*/ 48 h 85"/>
                <a:gd name="T42" fmla="*/ 73 w 83"/>
                <a:gd name="T43" fmla="*/ 41 h 85"/>
                <a:gd name="T44" fmla="*/ 50 w 83"/>
                <a:gd name="T45" fmla="*/ 40 h 85"/>
                <a:gd name="T46" fmla="*/ 42 w 83"/>
                <a:gd name="T47" fmla="*/ 34 h 85"/>
                <a:gd name="T48" fmla="*/ 49 w 83"/>
                <a:gd name="T49" fmla="*/ 30 h 85"/>
                <a:gd name="T50" fmla="*/ 42 w 83"/>
                <a:gd name="T51" fmla="*/ 27 h 85"/>
                <a:gd name="T52" fmla="*/ 31 w 83"/>
                <a:gd name="T53" fmla="*/ 33 h 85"/>
                <a:gd name="T54" fmla="*/ 49 w 83"/>
                <a:gd name="T55" fmla="*/ 0 h 85"/>
                <a:gd name="T56" fmla="*/ 33 w 83"/>
                <a:gd name="T57" fmla="*/ 3 h 85"/>
                <a:gd name="T58" fmla="*/ 7 w 83"/>
                <a:gd name="T59" fmla="*/ 52 h 85"/>
                <a:gd name="T60" fmla="*/ 12 w 83"/>
                <a:gd name="T61" fmla="*/ 53 h 85"/>
                <a:gd name="T62" fmla="*/ 0 w 83"/>
                <a:gd name="T63" fmla="*/ 64 h 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3"/>
                <a:gd name="T97" fmla="*/ 0 h 85"/>
                <a:gd name="T98" fmla="*/ 83 w 83"/>
                <a:gd name="T99" fmla="*/ 85 h 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3" h="85">
                  <a:moveTo>
                    <a:pt x="0" y="64"/>
                  </a:moveTo>
                  <a:lnTo>
                    <a:pt x="1" y="72"/>
                  </a:lnTo>
                  <a:lnTo>
                    <a:pt x="12" y="69"/>
                  </a:lnTo>
                  <a:lnTo>
                    <a:pt x="49" y="72"/>
                  </a:lnTo>
                  <a:lnTo>
                    <a:pt x="49" y="77"/>
                  </a:lnTo>
                  <a:lnTo>
                    <a:pt x="42" y="81"/>
                  </a:lnTo>
                  <a:lnTo>
                    <a:pt x="50" y="81"/>
                  </a:lnTo>
                  <a:lnTo>
                    <a:pt x="56" y="74"/>
                  </a:lnTo>
                  <a:lnTo>
                    <a:pt x="69" y="74"/>
                  </a:lnTo>
                  <a:lnTo>
                    <a:pt x="65" y="81"/>
                  </a:lnTo>
                  <a:lnTo>
                    <a:pt x="71" y="78"/>
                  </a:lnTo>
                  <a:lnTo>
                    <a:pt x="71" y="85"/>
                  </a:lnTo>
                  <a:lnTo>
                    <a:pt x="78" y="85"/>
                  </a:lnTo>
                  <a:lnTo>
                    <a:pt x="83" y="69"/>
                  </a:lnTo>
                  <a:lnTo>
                    <a:pt x="76" y="70"/>
                  </a:lnTo>
                  <a:lnTo>
                    <a:pt x="79" y="62"/>
                  </a:lnTo>
                  <a:lnTo>
                    <a:pt x="71" y="70"/>
                  </a:lnTo>
                  <a:lnTo>
                    <a:pt x="69" y="67"/>
                  </a:lnTo>
                  <a:lnTo>
                    <a:pt x="79" y="52"/>
                  </a:lnTo>
                  <a:lnTo>
                    <a:pt x="70" y="53"/>
                  </a:lnTo>
                  <a:lnTo>
                    <a:pt x="66" y="48"/>
                  </a:lnTo>
                  <a:lnTo>
                    <a:pt x="73" y="41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49" y="30"/>
                  </a:lnTo>
                  <a:lnTo>
                    <a:pt x="42" y="27"/>
                  </a:lnTo>
                  <a:lnTo>
                    <a:pt x="31" y="33"/>
                  </a:lnTo>
                  <a:lnTo>
                    <a:pt x="49" y="0"/>
                  </a:lnTo>
                  <a:lnTo>
                    <a:pt x="33" y="3"/>
                  </a:lnTo>
                  <a:lnTo>
                    <a:pt x="7" y="52"/>
                  </a:lnTo>
                  <a:lnTo>
                    <a:pt x="12" y="53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02" name="Freeform 51"/>
            <p:cNvSpPr>
              <a:spLocks/>
            </p:cNvSpPr>
            <p:nvPr/>
          </p:nvSpPr>
          <p:spPr bwMode="ltGray">
            <a:xfrm>
              <a:off x="7366266" y="3314743"/>
              <a:ext cx="169156" cy="146464"/>
            </a:xfrm>
            <a:custGeom>
              <a:avLst/>
              <a:gdLst>
                <a:gd name="T0" fmla="*/ 0 w 88"/>
                <a:gd name="T1" fmla="*/ 66 h 78"/>
                <a:gd name="T2" fmla="*/ 16 w 88"/>
                <a:gd name="T3" fmla="*/ 66 h 78"/>
                <a:gd name="T4" fmla="*/ 17 w 88"/>
                <a:gd name="T5" fmla="*/ 78 h 78"/>
                <a:gd name="T6" fmla="*/ 30 w 88"/>
                <a:gd name="T7" fmla="*/ 75 h 78"/>
                <a:gd name="T8" fmla="*/ 45 w 88"/>
                <a:gd name="T9" fmla="*/ 56 h 78"/>
                <a:gd name="T10" fmla="*/ 56 w 88"/>
                <a:gd name="T11" fmla="*/ 56 h 78"/>
                <a:gd name="T12" fmla="*/ 77 w 88"/>
                <a:gd name="T13" fmla="*/ 71 h 78"/>
                <a:gd name="T14" fmla="*/ 88 w 88"/>
                <a:gd name="T15" fmla="*/ 60 h 78"/>
                <a:gd name="T16" fmla="*/ 74 w 88"/>
                <a:gd name="T17" fmla="*/ 54 h 78"/>
                <a:gd name="T18" fmla="*/ 59 w 88"/>
                <a:gd name="T19" fmla="*/ 33 h 78"/>
                <a:gd name="T20" fmla="*/ 31 w 88"/>
                <a:gd name="T21" fmla="*/ 12 h 78"/>
                <a:gd name="T22" fmla="*/ 26 w 88"/>
                <a:gd name="T23" fmla="*/ 0 h 78"/>
                <a:gd name="T24" fmla="*/ 15 w 88"/>
                <a:gd name="T25" fmla="*/ 11 h 78"/>
                <a:gd name="T26" fmla="*/ 12 w 88"/>
                <a:gd name="T27" fmla="*/ 22 h 78"/>
                <a:gd name="T28" fmla="*/ 12 w 88"/>
                <a:gd name="T29" fmla="*/ 54 h 78"/>
                <a:gd name="T30" fmla="*/ 0 w 88"/>
                <a:gd name="T31" fmla="*/ 66 h 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78"/>
                <a:gd name="T50" fmla="*/ 88 w 88"/>
                <a:gd name="T51" fmla="*/ 78 h 7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78">
                  <a:moveTo>
                    <a:pt x="0" y="66"/>
                  </a:moveTo>
                  <a:lnTo>
                    <a:pt x="16" y="66"/>
                  </a:lnTo>
                  <a:lnTo>
                    <a:pt x="17" y="78"/>
                  </a:lnTo>
                  <a:lnTo>
                    <a:pt x="30" y="75"/>
                  </a:lnTo>
                  <a:lnTo>
                    <a:pt x="45" y="56"/>
                  </a:lnTo>
                  <a:lnTo>
                    <a:pt x="56" y="56"/>
                  </a:lnTo>
                  <a:lnTo>
                    <a:pt x="77" y="71"/>
                  </a:lnTo>
                  <a:lnTo>
                    <a:pt x="88" y="60"/>
                  </a:lnTo>
                  <a:lnTo>
                    <a:pt x="74" y="54"/>
                  </a:lnTo>
                  <a:lnTo>
                    <a:pt x="59" y="33"/>
                  </a:lnTo>
                  <a:lnTo>
                    <a:pt x="31" y="12"/>
                  </a:lnTo>
                  <a:lnTo>
                    <a:pt x="26" y="0"/>
                  </a:lnTo>
                  <a:lnTo>
                    <a:pt x="15" y="11"/>
                  </a:lnTo>
                  <a:lnTo>
                    <a:pt x="12" y="22"/>
                  </a:lnTo>
                  <a:lnTo>
                    <a:pt x="12" y="54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03" name="Freeform 52"/>
            <p:cNvSpPr>
              <a:spLocks/>
            </p:cNvSpPr>
            <p:nvPr/>
          </p:nvSpPr>
          <p:spPr bwMode="ltGray">
            <a:xfrm>
              <a:off x="7600776" y="3190566"/>
              <a:ext cx="61511" cy="60497"/>
            </a:xfrm>
            <a:custGeom>
              <a:avLst/>
              <a:gdLst>
                <a:gd name="T0" fmla="*/ 0 w 30"/>
                <a:gd name="T1" fmla="*/ 17 h 31"/>
                <a:gd name="T2" fmla="*/ 4 w 30"/>
                <a:gd name="T3" fmla="*/ 31 h 31"/>
                <a:gd name="T4" fmla="*/ 20 w 30"/>
                <a:gd name="T5" fmla="*/ 27 h 31"/>
                <a:gd name="T6" fmla="*/ 28 w 30"/>
                <a:gd name="T7" fmla="*/ 21 h 31"/>
                <a:gd name="T8" fmla="*/ 30 w 30"/>
                <a:gd name="T9" fmla="*/ 10 h 31"/>
                <a:gd name="T10" fmla="*/ 23 w 30"/>
                <a:gd name="T11" fmla="*/ 0 h 31"/>
                <a:gd name="T12" fmla="*/ 10 w 30"/>
                <a:gd name="T13" fmla="*/ 0 h 31"/>
                <a:gd name="T14" fmla="*/ 0 w 30"/>
                <a:gd name="T15" fmla="*/ 17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"/>
                <a:gd name="T25" fmla="*/ 0 h 31"/>
                <a:gd name="T26" fmla="*/ 30 w 30"/>
                <a:gd name="T27" fmla="*/ 31 h 3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" h="31">
                  <a:moveTo>
                    <a:pt x="0" y="17"/>
                  </a:moveTo>
                  <a:lnTo>
                    <a:pt x="4" y="31"/>
                  </a:lnTo>
                  <a:lnTo>
                    <a:pt x="20" y="27"/>
                  </a:lnTo>
                  <a:lnTo>
                    <a:pt x="28" y="21"/>
                  </a:lnTo>
                  <a:lnTo>
                    <a:pt x="30" y="10"/>
                  </a:lnTo>
                  <a:lnTo>
                    <a:pt x="23" y="0"/>
                  </a:lnTo>
                  <a:lnTo>
                    <a:pt x="1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04" name="Freeform 53"/>
            <p:cNvSpPr>
              <a:spLocks/>
            </p:cNvSpPr>
            <p:nvPr/>
          </p:nvSpPr>
          <p:spPr bwMode="ltGray">
            <a:xfrm>
              <a:off x="7297065" y="2811670"/>
              <a:ext cx="692002" cy="713217"/>
            </a:xfrm>
            <a:custGeom>
              <a:avLst/>
              <a:gdLst>
                <a:gd name="T0" fmla="*/ 32 w 360"/>
                <a:gd name="T1" fmla="*/ 128 h 372"/>
                <a:gd name="T2" fmla="*/ 96 w 360"/>
                <a:gd name="T3" fmla="*/ 144 h 372"/>
                <a:gd name="T4" fmla="*/ 128 w 360"/>
                <a:gd name="T5" fmla="*/ 155 h 372"/>
                <a:gd name="T6" fmla="*/ 150 w 360"/>
                <a:gd name="T7" fmla="*/ 134 h 372"/>
                <a:gd name="T8" fmla="*/ 178 w 360"/>
                <a:gd name="T9" fmla="*/ 163 h 372"/>
                <a:gd name="T10" fmla="*/ 189 w 360"/>
                <a:gd name="T11" fmla="*/ 174 h 372"/>
                <a:gd name="T12" fmla="*/ 214 w 360"/>
                <a:gd name="T13" fmla="*/ 201 h 372"/>
                <a:gd name="T14" fmla="*/ 194 w 360"/>
                <a:gd name="T15" fmla="*/ 259 h 372"/>
                <a:gd name="T16" fmla="*/ 192 w 360"/>
                <a:gd name="T17" fmla="*/ 283 h 372"/>
                <a:gd name="T18" fmla="*/ 153 w 360"/>
                <a:gd name="T19" fmla="*/ 289 h 372"/>
                <a:gd name="T20" fmla="*/ 143 w 360"/>
                <a:gd name="T21" fmla="*/ 303 h 372"/>
                <a:gd name="T22" fmla="*/ 171 w 360"/>
                <a:gd name="T23" fmla="*/ 312 h 372"/>
                <a:gd name="T24" fmla="*/ 192 w 360"/>
                <a:gd name="T25" fmla="*/ 308 h 372"/>
                <a:gd name="T26" fmla="*/ 227 w 360"/>
                <a:gd name="T27" fmla="*/ 337 h 372"/>
                <a:gd name="T28" fmla="*/ 260 w 360"/>
                <a:gd name="T29" fmla="*/ 353 h 372"/>
                <a:gd name="T30" fmla="*/ 300 w 360"/>
                <a:gd name="T31" fmla="*/ 372 h 372"/>
                <a:gd name="T32" fmla="*/ 271 w 360"/>
                <a:gd name="T33" fmla="*/ 334 h 372"/>
                <a:gd name="T34" fmla="*/ 306 w 360"/>
                <a:gd name="T35" fmla="*/ 347 h 372"/>
                <a:gd name="T36" fmla="*/ 326 w 360"/>
                <a:gd name="T37" fmla="*/ 331 h 372"/>
                <a:gd name="T38" fmla="*/ 314 w 360"/>
                <a:gd name="T39" fmla="*/ 306 h 372"/>
                <a:gd name="T40" fmla="*/ 285 w 360"/>
                <a:gd name="T41" fmla="*/ 272 h 372"/>
                <a:gd name="T42" fmla="*/ 308 w 360"/>
                <a:gd name="T43" fmla="*/ 267 h 372"/>
                <a:gd name="T44" fmla="*/ 328 w 360"/>
                <a:gd name="T45" fmla="*/ 294 h 372"/>
                <a:gd name="T46" fmla="*/ 349 w 360"/>
                <a:gd name="T47" fmla="*/ 275 h 372"/>
                <a:gd name="T48" fmla="*/ 313 w 360"/>
                <a:gd name="T49" fmla="*/ 202 h 372"/>
                <a:gd name="T50" fmla="*/ 276 w 360"/>
                <a:gd name="T51" fmla="*/ 191 h 372"/>
                <a:gd name="T52" fmla="*/ 292 w 360"/>
                <a:gd name="T53" fmla="*/ 169 h 372"/>
                <a:gd name="T54" fmla="*/ 284 w 360"/>
                <a:gd name="T55" fmla="*/ 142 h 372"/>
                <a:gd name="T56" fmla="*/ 255 w 360"/>
                <a:gd name="T57" fmla="*/ 113 h 372"/>
                <a:gd name="T58" fmla="*/ 222 w 360"/>
                <a:gd name="T59" fmla="*/ 83 h 372"/>
                <a:gd name="T60" fmla="*/ 197 w 360"/>
                <a:gd name="T61" fmla="*/ 49 h 372"/>
                <a:gd name="T62" fmla="*/ 151 w 360"/>
                <a:gd name="T63" fmla="*/ 41 h 372"/>
                <a:gd name="T64" fmla="*/ 123 w 360"/>
                <a:gd name="T65" fmla="*/ 53 h 372"/>
                <a:gd name="T66" fmla="*/ 114 w 360"/>
                <a:gd name="T67" fmla="*/ 46 h 372"/>
                <a:gd name="T68" fmla="*/ 112 w 360"/>
                <a:gd name="T69" fmla="*/ 10 h 372"/>
                <a:gd name="T70" fmla="*/ 87 w 360"/>
                <a:gd name="T71" fmla="*/ 3 h 372"/>
                <a:gd name="T72" fmla="*/ 54 w 360"/>
                <a:gd name="T73" fmla="*/ 69 h 372"/>
                <a:gd name="T74" fmla="*/ 45 w 360"/>
                <a:gd name="T75" fmla="*/ 70 h 372"/>
                <a:gd name="T76" fmla="*/ 55 w 360"/>
                <a:gd name="T77" fmla="*/ 12 h 372"/>
                <a:gd name="T78" fmla="*/ 37 w 360"/>
                <a:gd name="T79" fmla="*/ 0 h 372"/>
                <a:gd name="T80" fmla="*/ 0 w 360"/>
                <a:gd name="T81" fmla="*/ 60 h 3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0"/>
                <a:gd name="T124" fmla="*/ 0 h 372"/>
                <a:gd name="T125" fmla="*/ 360 w 360"/>
                <a:gd name="T126" fmla="*/ 372 h 37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0" h="372">
                  <a:moveTo>
                    <a:pt x="0" y="81"/>
                  </a:moveTo>
                  <a:lnTo>
                    <a:pt x="32" y="128"/>
                  </a:lnTo>
                  <a:lnTo>
                    <a:pt x="53" y="139"/>
                  </a:lnTo>
                  <a:lnTo>
                    <a:pt x="96" y="144"/>
                  </a:lnTo>
                  <a:lnTo>
                    <a:pt x="108" y="142"/>
                  </a:lnTo>
                  <a:lnTo>
                    <a:pt x="128" y="155"/>
                  </a:lnTo>
                  <a:lnTo>
                    <a:pt x="137" y="150"/>
                  </a:lnTo>
                  <a:lnTo>
                    <a:pt x="150" y="134"/>
                  </a:lnTo>
                  <a:lnTo>
                    <a:pt x="158" y="147"/>
                  </a:lnTo>
                  <a:lnTo>
                    <a:pt x="178" y="163"/>
                  </a:lnTo>
                  <a:lnTo>
                    <a:pt x="174" y="185"/>
                  </a:lnTo>
                  <a:lnTo>
                    <a:pt x="189" y="174"/>
                  </a:lnTo>
                  <a:lnTo>
                    <a:pt x="199" y="191"/>
                  </a:lnTo>
                  <a:lnTo>
                    <a:pt x="214" y="201"/>
                  </a:lnTo>
                  <a:lnTo>
                    <a:pt x="222" y="229"/>
                  </a:lnTo>
                  <a:lnTo>
                    <a:pt x="194" y="259"/>
                  </a:lnTo>
                  <a:lnTo>
                    <a:pt x="205" y="275"/>
                  </a:lnTo>
                  <a:lnTo>
                    <a:pt x="192" y="283"/>
                  </a:lnTo>
                  <a:lnTo>
                    <a:pt x="158" y="280"/>
                  </a:lnTo>
                  <a:lnTo>
                    <a:pt x="153" y="289"/>
                  </a:lnTo>
                  <a:lnTo>
                    <a:pt x="148" y="290"/>
                  </a:lnTo>
                  <a:lnTo>
                    <a:pt x="143" y="303"/>
                  </a:lnTo>
                  <a:lnTo>
                    <a:pt x="151" y="312"/>
                  </a:lnTo>
                  <a:lnTo>
                    <a:pt x="171" y="312"/>
                  </a:lnTo>
                  <a:lnTo>
                    <a:pt x="179" y="306"/>
                  </a:lnTo>
                  <a:lnTo>
                    <a:pt x="192" y="308"/>
                  </a:lnTo>
                  <a:lnTo>
                    <a:pt x="227" y="325"/>
                  </a:lnTo>
                  <a:lnTo>
                    <a:pt x="227" y="337"/>
                  </a:lnTo>
                  <a:lnTo>
                    <a:pt x="239" y="346"/>
                  </a:lnTo>
                  <a:lnTo>
                    <a:pt x="260" y="353"/>
                  </a:lnTo>
                  <a:lnTo>
                    <a:pt x="276" y="367"/>
                  </a:lnTo>
                  <a:lnTo>
                    <a:pt x="300" y="372"/>
                  </a:lnTo>
                  <a:lnTo>
                    <a:pt x="300" y="361"/>
                  </a:lnTo>
                  <a:lnTo>
                    <a:pt x="271" y="334"/>
                  </a:lnTo>
                  <a:lnTo>
                    <a:pt x="266" y="323"/>
                  </a:lnTo>
                  <a:lnTo>
                    <a:pt x="306" y="347"/>
                  </a:lnTo>
                  <a:lnTo>
                    <a:pt x="321" y="347"/>
                  </a:lnTo>
                  <a:lnTo>
                    <a:pt x="326" y="331"/>
                  </a:lnTo>
                  <a:lnTo>
                    <a:pt x="315" y="319"/>
                  </a:lnTo>
                  <a:lnTo>
                    <a:pt x="314" y="306"/>
                  </a:lnTo>
                  <a:lnTo>
                    <a:pt x="292" y="284"/>
                  </a:lnTo>
                  <a:lnTo>
                    <a:pt x="285" y="272"/>
                  </a:lnTo>
                  <a:lnTo>
                    <a:pt x="289" y="253"/>
                  </a:lnTo>
                  <a:lnTo>
                    <a:pt x="308" y="267"/>
                  </a:lnTo>
                  <a:lnTo>
                    <a:pt x="315" y="283"/>
                  </a:lnTo>
                  <a:lnTo>
                    <a:pt x="328" y="294"/>
                  </a:lnTo>
                  <a:lnTo>
                    <a:pt x="335" y="280"/>
                  </a:lnTo>
                  <a:lnTo>
                    <a:pt x="349" y="275"/>
                  </a:lnTo>
                  <a:lnTo>
                    <a:pt x="360" y="246"/>
                  </a:lnTo>
                  <a:lnTo>
                    <a:pt x="313" y="202"/>
                  </a:lnTo>
                  <a:lnTo>
                    <a:pt x="292" y="202"/>
                  </a:lnTo>
                  <a:lnTo>
                    <a:pt x="276" y="191"/>
                  </a:lnTo>
                  <a:lnTo>
                    <a:pt x="276" y="174"/>
                  </a:lnTo>
                  <a:lnTo>
                    <a:pt x="292" y="169"/>
                  </a:lnTo>
                  <a:lnTo>
                    <a:pt x="278" y="155"/>
                  </a:lnTo>
                  <a:lnTo>
                    <a:pt x="284" y="142"/>
                  </a:lnTo>
                  <a:lnTo>
                    <a:pt x="273" y="126"/>
                  </a:lnTo>
                  <a:lnTo>
                    <a:pt x="255" y="113"/>
                  </a:lnTo>
                  <a:lnTo>
                    <a:pt x="237" y="92"/>
                  </a:lnTo>
                  <a:lnTo>
                    <a:pt x="222" y="83"/>
                  </a:lnTo>
                  <a:lnTo>
                    <a:pt x="201" y="81"/>
                  </a:lnTo>
                  <a:lnTo>
                    <a:pt x="197" y="49"/>
                  </a:lnTo>
                  <a:lnTo>
                    <a:pt x="179" y="52"/>
                  </a:lnTo>
                  <a:lnTo>
                    <a:pt x="151" y="41"/>
                  </a:lnTo>
                  <a:lnTo>
                    <a:pt x="137" y="53"/>
                  </a:lnTo>
                  <a:lnTo>
                    <a:pt x="123" y="53"/>
                  </a:lnTo>
                  <a:lnTo>
                    <a:pt x="112" y="64"/>
                  </a:lnTo>
                  <a:lnTo>
                    <a:pt x="114" y="46"/>
                  </a:lnTo>
                  <a:lnTo>
                    <a:pt x="106" y="27"/>
                  </a:lnTo>
                  <a:lnTo>
                    <a:pt x="112" y="10"/>
                  </a:lnTo>
                  <a:lnTo>
                    <a:pt x="104" y="0"/>
                  </a:lnTo>
                  <a:lnTo>
                    <a:pt x="87" y="3"/>
                  </a:lnTo>
                  <a:lnTo>
                    <a:pt x="55" y="32"/>
                  </a:lnTo>
                  <a:lnTo>
                    <a:pt x="54" y="69"/>
                  </a:lnTo>
                  <a:lnTo>
                    <a:pt x="57" y="83"/>
                  </a:lnTo>
                  <a:lnTo>
                    <a:pt x="45" y="70"/>
                  </a:lnTo>
                  <a:lnTo>
                    <a:pt x="44" y="39"/>
                  </a:lnTo>
                  <a:lnTo>
                    <a:pt x="55" y="12"/>
                  </a:lnTo>
                  <a:lnTo>
                    <a:pt x="75" y="0"/>
                  </a:lnTo>
                  <a:lnTo>
                    <a:pt x="37" y="0"/>
                  </a:lnTo>
                  <a:lnTo>
                    <a:pt x="10" y="26"/>
                  </a:lnTo>
                  <a:lnTo>
                    <a:pt x="0" y="6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05" name="Freeform 54"/>
            <p:cNvSpPr>
              <a:spLocks/>
            </p:cNvSpPr>
            <p:nvPr/>
          </p:nvSpPr>
          <p:spPr bwMode="ltGray">
            <a:xfrm>
              <a:off x="7512355" y="2805302"/>
              <a:ext cx="107645" cy="82784"/>
            </a:xfrm>
            <a:custGeom>
              <a:avLst/>
              <a:gdLst>
                <a:gd name="T0" fmla="*/ 4 w 56"/>
                <a:gd name="T1" fmla="*/ 5 h 42"/>
                <a:gd name="T2" fmla="*/ 0 w 56"/>
                <a:gd name="T3" fmla="*/ 19 h 42"/>
                <a:gd name="T4" fmla="*/ 4 w 56"/>
                <a:gd name="T5" fmla="*/ 35 h 42"/>
                <a:gd name="T6" fmla="*/ 20 w 56"/>
                <a:gd name="T7" fmla="*/ 42 h 42"/>
                <a:gd name="T8" fmla="*/ 34 w 56"/>
                <a:gd name="T9" fmla="*/ 35 h 42"/>
                <a:gd name="T10" fmla="*/ 52 w 56"/>
                <a:gd name="T11" fmla="*/ 41 h 42"/>
                <a:gd name="T12" fmla="*/ 56 w 56"/>
                <a:gd name="T13" fmla="*/ 28 h 42"/>
                <a:gd name="T14" fmla="*/ 52 w 56"/>
                <a:gd name="T15" fmla="*/ 11 h 42"/>
                <a:gd name="T16" fmla="*/ 36 w 56"/>
                <a:gd name="T17" fmla="*/ 2 h 42"/>
                <a:gd name="T18" fmla="*/ 20 w 56"/>
                <a:gd name="T19" fmla="*/ 0 h 42"/>
                <a:gd name="T20" fmla="*/ 4 w 56"/>
                <a:gd name="T21" fmla="*/ 5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"/>
                <a:gd name="T34" fmla="*/ 0 h 42"/>
                <a:gd name="T35" fmla="*/ 56 w 56"/>
                <a:gd name="T36" fmla="*/ 42 h 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" h="42">
                  <a:moveTo>
                    <a:pt x="4" y="5"/>
                  </a:moveTo>
                  <a:lnTo>
                    <a:pt x="0" y="19"/>
                  </a:lnTo>
                  <a:lnTo>
                    <a:pt x="4" y="35"/>
                  </a:lnTo>
                  <a:lnTo>
                    <a:pt x="20" y="42"/>
                  </a:lnTo>
                  <a:lnTo>
                    <a:pt x="34" y="35"/>
                  </a:lnTo>
                  <a:lnTo>
                    <a:pt x="52" y="41"/>
                  </a:lnTo>
                  <a:lnTo>
                    <a:pt x="56" y="28"/>
                  </a:lnTo>
                  <a:lnTo>
                    <a:pt x="52" y="11"/>
                  </a:lnTo>
                  <a:lnTo>
                    <a:pt x="36" y="2"/>
                  </a:lnTo>
                  <a:lnTo>
                    <a:pt x="20" y="0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06" name="Freeform 55"/>
            <p:cNvSpPr>
              <a:spLocks/>
            </p:cNvSpPr>
            <p:nvPr/>
          </p:nvSpPr>
          <p:spPr bwMode="ltGray">
            <a:xfrm>
              <a:off x="7712267" y="1617667"/>
              <a:ext cx="1184092" cy="1996373"/>
            </a:xfrm>
            <a:custGeom>
              <a:avLst/>
              <a:gdLst>
                <a:gd name="T0" fmla="*/ 33 w 778"/>
                <a:gd name="T1" fmla="*/ 425 h 1040"/>
                <a:gd name="T2" fmla="*/ 23 w 778"/>
                <a:gd name="T3" fmla="*/ 473 h 1040"/>
                <a:gd name="T4" fmla="*/ 56 w 778"/>
                <a:gd name="T5" fmla="*/ 515 h 1040"/>
                <a:gd name="T6" fmla="*/ 143 w 778"/>
                <a:gd name="T7" fmla="*/ 515 h 1040"/>
                <a:gd name="T8" fmla="*/ 208 w 778"/>
                <a:gd name="T9" fmla="*/ 591 h 1040"/>
                <a:gd name="T10" fmla="*/ 216 w 778"/>
                <a:gd name="T11" fmla="*/ 668 h 1040"/>
                <a:gd name="T12" fmla="*/ 223 w 778"/>
                <a:gd name="T13" fmla="*/ 712 h 1040"/>
                <a:gd name="T14" fmla="*/ 256 w 778"/>
                <a:gd name="T15" fmla="*/ 721 h 1040"/>
                <a:gd name="T16" fmla="*/ 237 w 778"/>
                <a:gd name="T17" fmla="*/ 732 h 1040"/>
                <a:gd name="T18" fmla="*/ 244 w 778"/>
                <a:gd name="T19" fmla="*/ 784 h 1040"/>
                <a:gd name="T20" fmla="*/ 280 w 778"/>
                <a:gd name="T21" fmla="*/ 783 h 1040"/>
                <a:gd name="T22" fmla="*/ 249 w 778"/>
                <a:gd name="T23" fmla="*/ 820 h 1040"/>
                <a:gd name="T24" fmla="*/ 266 w 778"/>
                <a:gd name="T25" fmla="*/ 930 h 1040"/>
                <a:gd name="T26" fmla="*/ 346 w 778"/>
                <a:gd name="T27" fmla="*/ 1023 h 1040"/>
                <a:gd name="T28" fmla="*/ 394 w 778"/>
                <a:gd name="T29" fmla="*/ 989 h 1040"/>
                <a:gd name="T30" fmla="*/ 413 w 778"/>
                <a:gd name="T31" fmla="*/ 924 h 1040"/>
                <a:gd name="T32" fmla="*/ 423 w 778"/>
                <a:gd name="T33" fmla="*/ 897 h 1040"/>
                <a:gd name="T34" fmla="*/ 528 w 778"/>
                <a:gd name="T35" fmla="*/ 820 h 1040"/>
                <a:gd name="T36" fmla="*/ 632 w 778"/>
                <a:gd name="T37" fmla="*/ 769 h 1040"/>
                <a:gd name="T38" fmla="*/ 592 w 778"/>
                <a:gd name="T39" fmla="*/ 756 h 1040"/>
                <a:gd name="T40" fmla="*/ 603 w 778"/>
                <a:gd name="T41" fmla="*/ 721 h 1040"/>
                <a:gd name="T42" fmla="*/ 632 w 778"/>
                <a:gd name="T43" fmla="*/ 747 h 1040"/>
                <a:gd name="T44" fmla="*/ 613 w 778"/>
                <a:gd name="T45" fmla="*/ 671 h 1040"/>
                <a:gd name="T46" fmla="*/ 634 w 778"/>
                <a:gd name="T47" fmla="*/ 650 h 1040"/>
                <a:gd name="T48" fmla="*/ 668 w 778"/>
                <a:gd name="T49" fmla="*/ 618 h 1040"/>
                <a:gd name="T50" fmla="*/ 687 w 778"/>
                <a:gd name="T51" fmla="*/ 584 h 1040"/>
                <a:gd name="T52" fmla="*/ 672 w 778"/>
                <a:gd name="T53" fmla="*/ 513 h 1040"/>
                <a:gd name="T54" fmla="*/ 668 w 778"/>
                <a:gd name="T55" fmla="*/ 478 h 1040"/>
                <a:gd name="T56" fmla="*/ 676 w 778"/>
                <a:gd name="T57" fmla="*/ 425 h 1040"/>
                <a:gd name="T58" fmla="*/ 725 w 778"/>
                <a:gd name="T59" fmla="*/ 270 h 1040"/>
                <a:gd name="T60" fmla="*/ 718 w 778"/>
                <a:gd name="T61" fmla="*/ 168 h 1040"/>
                <a:gd name="T62" fmla="*/ 641 w 778"/>
                <a:gd name="T63" fmla="*/ 222 h 1040"/>
                <a:gd name="T64" fmla="*/ 656 w 778"/>
                <a:gd name="T65" fmla="*/ 168 h 1040"/>
                <a:gd name="T66" fmla="*/ 625 w 778"/>
                <a:gd name="T67" fmla="*/ 173 h 1040"/>
                <a:gd name="T68" fmla="*/ 547 w 778"/>
                <a:gd name="T69" fmla="*/ 146 h 1040"/>
                <a:gd name="T70" fmla="*/ 645 w 778"/>
                <a:gd name="T71" fmla="*/ 125 h 1040"/>
                <a:gd name="T72" fmla="*/ 621 w 778"/>
                <a:gd name="T73" fmla="*/ 65 h 1040"/>
                <a:gd name="T74" fmla="*/ 470 w 778"/>
                <a:gd name="T75" fmla="*/ 0 h 1040"/>
                <a:gd name="T76" fmla="*/ 325 w 778"/>
                <a:gd name="T77" fmla="*/ 117 h 1040"/>
                <a:gd name="T78" fmla="*/ 234 w 778"/>
                <a:gd name="T79" fmla="*/ 124 h 1040"/>
                <a:gd name="T80" fmla="*/ 148 w 778"/>
                <a:gd name="T81" fmla="*/ 198 h 1040"/>
                <a:gd name="T82" fmla="*/ 78 w 778"/>
                <a:gd name="T83" fmla="*/ 263 h 1040"/>
                <a:gd name="T84" fmla="*/ 107 w 778"/>
                <a:gd name="T85" fmla="*/ 316 h 1040"/>
                <a:gd name="T86" fmla="*/ 8 w 778"/>
                <a:gd name="T87" fmla="*/ 387 h 10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78"/>
                <a:gd name="T133" fmla="*/ 0 h 1040"/>
                <a:gd name="T134" fmla="*/ 778 w 778"/>
                <a:gd name="T135" fmla="*/ 1040 h 104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78" h="1040">
                  <a:moveTo>
                    <a:pt x="0" y="412"/>
                  </a:moveTo>
                  <a:lnTo>
                    <a:pt x="16" y="427"/>
                  </a:lnTo>
                  <a:lnTo>
                    <a:pt x="33" y="425"/>
                  </a:lnTo>
                  <a:lnTo>
                    <a:pt x="37" y="442"/>
                  </a:lnTo>
                  <a:lnTo>
                    <a:pt x="58" y="455"/>
                  </a:lnTo>
                  <a:lnTo>
                    <a:pt x="23" y="473"/>
                  </a:lnTo>
                  <a:lnTo>
                    <a:pt x="53" y="495"/>
                  </a:lnTo>
                  <a:lnTo>
                    <a:pt x="42" y="504"/>
                  </a:lnTo>
                  <a:lnTo>
                    <a:pt x="56" y="515"/>
                  </a:lnTo>
                  <a:lnTo>
                    <a:pt x="81" y="526"/>
                  </a:lnTo>
                  <a:lnTo>
                    <a:pt x="96" y="515"/>
                  </a:lnTo>
                  <a:lnTo>
                    <a:pt x="143" y="515"/>
                  </a:lnTo>
                  <a:lnTo>
                    <a:pt x="185" y="537"/>
                  </a:lnTo>
                  <a:lnTo>
                    <a:pt x="185" y="554"/>
                  </a:lnTo>
                  <a:lnTo>
                    <a:pt x="208" y="591"/>
                  </a:lnTo>
                  <a:lnTo>
                    <a:pt x="208" y="611"/>
                  </a:lnTo>
                  <a:lnTo>
                    <a:pt x="219" y="629"/>
                  </a:lnTo>
                  <a:lnTo>
                    <a:pt x="216" y="668"/>
                  </a:lnTo>
                  <a:lnTo>
                    <a:pt x="223" y="683"/>
                  </a:lnTo>
                  <a:lnTo>
                    <a:pt x="217" y="702"/>
                  </a:lnTo>
                  <a:lnTo>
                    <a:pt x="223" y="712"/>
                  </a:lnTo>
                  <a:lnTo>
                    <a:pt x="239" y="712"/>
                  </a:lnTo>
                  <a:lnTo>
                    <a:pt x="249" y="699"/>
                  </a:lnTo>
                  <a:lnTo>
                    <a:pt x="256" y="721"/>
                  </a:lnTo>
                  <a:lnTo>
                    <a:pt x="271" y="726"/>
                  </a:lnTo>
                  <a:lnTo>
                    <a:pt x="274" y="743"/>
                  </a:lnTo>
                  <a:lnTo>
                    <a:pt x="237" y="732"/>
                  </a:lnTo>
                  <a:lnTo>
                    <a:pt x="233" y="753"/>
                  </a:lnTo>
                  <a:lnTo>
                    <a:pt x="230" y="772"/>
                  </a:lnTo>
                  <a:lnTo>
                    <a:pt x="244" y="784"/>
                  </a:lnTo>
                  <a:lnTo>
                    <a:pt x="264" y="778"/>
                  </a:lnTo>
                  <a:lnTo>
                    <a:pt x="274" y="763"/>
                  </a:lnTo>
                  <a:lnTo>
                    <a:pt x="280" y="783"/>
                  </a:lnTo>
                  <a:lnTo>
                    <a:pt x="279" y="807"/>
                  </a:lnTo>
                  <a:lnTo>
                    <a:pt x="258" y="807"/>
                  </a:lnTo>
                  <a:lnTo>
                    <a:pt x="249" y="820"/>
                  </a:lnTo>
                  <a:lnTo>
                    <a:pt x="246" y="885"/>
                  </a:lnTo>
                  <a:lnTo>
                    <a:pt x="262" y="897"/>
                  </a:lnTo>
                  <a:lnTo>
                    <a:pt x="266" y="930"/>
                  </a:lnTo>
                  <a:lnTo>
                    <a:pt x="303" y="1003"/>
                  </a:lnTo>
                  <a:lnTo>
                    <a:pt x="316" y="1018"/>
                  </a:lnTo>
                  <a:lnTo>
                    <a:pt x="346" y="1023"/>
                  </a:lnTo>
                  <a:lnTo>
                    <a:pt x="368" y="1040"/>
                  </a:lnTo>
                  <a:lnTo>
                    <a:pt x="376" y="1036"/>
                  </a:lnTo>
                  <a:lnTo>
                    <a:pt x="394" y="989"/>
                  </a:lnTo>
                  <a:lnTo>
                    <a:pt x="388" y="972"/>
                  </a:lnTo>
                  <a:lnTo>
                    <a:pt x="408" y="951"/>
                  </a:lnTo>
                  <a:lnTo>
                    <a:pt x="413" y="924"/>
                  </a:lnTo>
                  <a:lnTo>
                    <a:pt x="405" y="907"/>
                  </a:lnTo>
                  <a:lnTo>
                    <a:pt x="418" y="909"/>
                  </a:lnTo>
                  <a:lnTo>
                    <a:pt x="423" y="897"/>
                  </a:lnTo>
                  <a:lnTo>
                    <a:pt x="455" y="894"/>
                  </a:lnTo>
                  <a:lnTo>
                    <a:pt x="472" y="885"/>
                  </a:lnTo>
                  <a:lnTo>
                    <a:pt x="528" y="820"/>
                  </a:lnTo>
                  <a:lnTo>
                    <a:pt x="545" y="820"/>
                  </a:lnTo>
                  <a:lnTo>
                    <a:pt x="577" y="807"/>
                  </a:lnTo>
                  <a:lnTo>
                    <a:pt x="632" y="769"/>
                  </a:lnTo>
                  <a:lnTo>
                    <a:pt x="641" y="759"/>
                  </a:lnTo>
                  <a:lnTo>
                    <a:pt x="607" y="747"/>
                  </a:lnTo>
                  <a:lnTo>
                    <a:pt x="592" y="756"/>
                  </a:lnTo>
                  <a:lnTo>
                    <a:pt x="592" y="747"/>
                  </a:lnTo>
                  <a:lnTo>
                    <a:pt x="605" y="738"/>
                  </a:lnTo>
                  <a:lnTo>
                    <a:pt x="603" y="721"/>
                  </a:lnTo>
                  <a:lnTo>
                    <a:pt x="614" y="715"/>
                  </a:lnTo>
                  <a:lnTo>
                    <a:pt x="621" y="741"/>
                  </a:lnTo>
                  <a:lnTo>
                    <a:pt x="632" y="747"/>
                  </a:lnTo>
                  <a:lnTo>
                    <a:pt x="650" y="743"/>
                  </a:lnTo>
                  <a:lnTo>
                    <a:pt x="650" y="712"/>
                  </a:lnTo>
                  <a:lnTo>
                    <a:pt x="613" y="671"/>
                  </a:lnTo>
                  <a:lnTo>
                    <a:pt x="646" y="687"/>
                  </a:lnTo>
                  <a:lnTo>
                    <a:pt x="646" y="655"/>
                  </a:lnTo>
                  <a:lnTo>
                    <a:pt x="634" y="650"/>
                  </a:lnTo>
                  <a:lnTo>
                    <a:pt x="652" y="636"/>
                  </a:lnTo>
                  <a:lnTo>
                    <a:pt x="668" y="633"/>
                  </a:lnTo>
                  <a:lnTo>
                    <a:pt x="668" y="618"/>
                  </a:lnTo>
                  <a:lnTo>
                    <a:pt x="653" y="611"/>
                  </a:lnTo>
                  <a:lnTo>
                    <a:pt x="681" y="601"/>
                  </a:lnTo>
                  <a:lnTo>
                    <a:pt x="687" y="584"/>
                  </a:lnTo>
                  <a:lnTo>
                    <a:pt x="671" y="584"/>
                  </a:lnTo>
                  <a:lnTo>
                    <a:pt x="680" y="559"/>
                  </a:lnTo>
                  <a:lnTo>
                    <a:pt x="672" y="513"/>
                  </a:lnTo>
                  <a:lnTo>
                    <a:pt x="653" y="507"/>
                  </a:lnTo>
                  <a:lnTo>
                    <a:pt x="653" y="490"/>
                  </a:lnTo>
                  <a:lnTo>
                    <a:pt x="668" y="478"/>
                  </a:lnTo>
                  <a:lnTo>
                    <a:pt x="691" y="486"/>
                  </a:lnTo>
                  <a:lnTo>
                    <a:pt x="695" y="469"/>
                  </a:lnTo>
                  <a:lnTo>
                    <a:pt x="676" y="425"/>
                  </a:lnTo>
                  <a:lnTo>
                    <a:pt x="682" y="396"/>
                  </a:lnTo>
                  <a:lnTo>
                    <a:pt x="679" y="373"/>
                  </a:lnTo>
                  <a:lnTo>
                    <a:pt x="725" y="270"/>
                  </a:lnTo>
                  <a:lnTo>
                    <a:pt x="778" y="205"/>
                  </a:lnTo>
                  <a:lnTo>
                    <a:pt x="758" y="177"/>
                  </a:lnTo>
                  <a:lnTo>
                    <a:pt x="718" y="168"/>
                  </a:lnTo>
                  <a:lnTo>
                    <a:pt x="695" y="193"/>
                  </a:lnTo>
                  <a:lnTo>
                    <a:pt x="679" y="184"/>
                  </a:lnTo>
                  <a:lnTo>
                    <a:pt x="641" y="222"/>
                  </a:lnTo>
                  <a:lnTo>
                    <a:pt x="612" y="236"/>
                  </a:lnTo>
                  <a:lnTo>
                    <a:pt x="625" y="202"/>
                  </a:lnTo>
                  <a:lnTo>
                    <a:pt x="656" y="168"/>
                  </a:lnTo>
                  <a:lnTo>
                    <a:pt x="651" y="146"/>
                  </a:lnTo>
                  <a:lnTo>
                    <a:pt x="625" y="149"/>
                  </a:lnTo>
                  <a:lnTo>
                    <a:pt x="625" y="173"/>
                  </a:lnTo>
                  <a:lnTo>
                    <a:pt x="603" y="177"/>
                  </a:lnTo>
                  <a:lnTo>
                    <a:pt x="603" y="146"/>
                  </a:lnTo>
                  <a:lnTo>
                    <a:pt x="547" y="146"/>
                  </a:lnTo>
                  <a:lnTo>
                    <a:pt x="567" y="131"/>
                  </a:lnTo>
                  <a:lnTo>
                    <a:pt x="601" y="133"/>
                  </a:lnTo>
                  <a:lnTo>
                    <a:pt x="645" y="125"/>
                  </a:lnTo>
                  <a:lnTo>
                    <a:pt x="672" y="102"/>
                  </a:lnTo>
                  <a:lnTo>
                    <a:pt x="651" y="78"/>
                  </a:lnTo>
                  <a:lnTo>
                    <a:pt x="621" y="65"/>
                  </a:lnTo>
                  <a:lnTo>
                    <a:pt x="612" y="39"/>
                  </a:lnTo>
                  <a:lnTo>
                    <a:pt x="579" y="9"/>
                  </a:lnTo>
                  <a:lnTo>
                    <a:pt x="470" y="0"/>
                  </a:lnTo>
                  <a:lnTo>
                    <a:pt x="367" y="44"/>
                  </a:lnTo>
                  <a:lnTo>
                    <a:pt x="336" y="80"/>
                  </a:lnTo>
                  <a:lnTo>
                    <a:pt x="325" y="117"/>
                  </a:lnTo>
                  <a:lnTo>
                    <a:pt x="285" y="111"/>
                  </a:lnTo>
                  <a:lnTo>
                    <a:pt x="274" y="152"/>
                  </a:lnTo>
                  <a:lnTo>
                    <a:pt x="234" y="124"/>
                  </a:lnTo>
                  <a:lnTo>
                    <a:pt x="173" y="146"/>
                  </a:lnTo>
                  <a:lnTo>
                    <a:pt x="139" y="173"/>
                  </a:lnTo>
                  <a:lnTo>
                    <a:pt x="148" y="198"/>
                  </a:lnTo>
                  <a:lnTo>
                    <a:pt x="140" y="220"/>
                  </a:lnTo>
                  <a:lnTo>
                    <a:pt x="117" y="215"/>
                  </a:lnTo>
                  <a:lnTo>
                    <a:pt x="78" y="263"/>
                  </a:lnTo>
                  <a:lnTo>
                    <a:pt x="66" y="294"/>
                  </a:lnTo>
                  <a:lnTo>
                    <a:pt x="100" y="294"/>
                  </a:lnTo>
                  <a:lnTo>
                    <a:pt x="107" y="316"/>
                  </a:lnTo>
                  <a:lnTo>
                    <a:pt x="91" y="351"/>
                  </a:lnTo>
                  <a:lnTo>
                    <a:pt x="54" y="361"/>
                  </a:lnTo>
                  <a:lnTo>
                    <a:pt x="8" y="387"/>
                  </a:lnTo>
                  <a:lnTo>
                    <a:pt x="0" y="412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07" name="Freeform 56"/>
            <p:cNvSpPr>
              <a:spLocks/>
            </p:cNvSpPr>
            <p:nvPr/>
          </p:nvSpPr>
          <p:spPr bwMode="ltGray">
            <a:xfrm>
              <a:off x="7135598" y="2658838"/>
              <a:ext cx="73043" cy="73231"/>
            </a:xfrm>
            <a:custGeom>
              <a:avLst/>
              <a:gdLst>
                <a:gd name="T0" fmla="*/ 0 w 37"/>
                <a:gd name="T1" fmla="*/ 23 h 38"/>
                <a:gd name="T2" fmla="*/ 37 w 37"/>
                <a:gd name="T3" fmla="*/ 38 h 38"/>
                <a:gd name="T4" fmla="*/ 37 w 37"/>
                <a:gd name="T5" fmla="*/ 15 h 38"/>
                <a:gd name="T6" fmla="*/ 27 w 37"/>
                <a:gd name="T7" fmla="*/ 0 h 38"/>
                <a:gd name="T8" fmla="*/ 12 w 37"/>
                <a:gd name="T9" fmla="*/ 0 h 38"/>
                <a:gd name="T10" fmla="*/ 0 w 37"/>
                <a:gd name="T11" fmla="*/ 23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"/>
                <a:gd name="T19" fmla="*/ 0 h 38"/>
                <a:gd name="T20" fmla="*/ 37 w 37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" h="38">
                  <a:moveTo>
                    <a:pt x="0" y="23"/>
                  </a:moveTo>
                  <a:lnTo>
                    <a:pt x="37" y="38"/>
                  </a:lnTo>
                  <a:lnTo>
                    <a:pt x="37" y="15"/>
                  </a:lnTo>
                  <a:lnTo>
                    <a:pt x="27" y="0"/>
                  </a:lnTo>
                  <a:lnTo>
                    <a:pt x="12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08" name="Freeform 57"/>
            <p:cNvSpPr>
              <a:spLocks/>
            </p:cNvSpPr>
            <p:nvPr/>
          </p:nvSpPr>
          <p:spPr bwMode="ltGray">
            <a:xfrm>
              <a:off x="7139441" y="2521925"/>
              <a:ext cx="403669" cy="232433"/>
            </a:xfrm>
            <a:custGeom>
              <a:avLst/>
              <a:gdLst>
                <a:gd name="T0" fmla="*/ 2 w 210"/>
                <a:gd name="T1" fmla="*/ 0 h 123"/>
                <a:gd name="T2" fmla="*/ 0 w 210"/>
                <a:gd name="T3" fmla="*/ 19 h 123"/>
                <a:gd name="T4" fmla="*/ 16 w 210"/>
                <a:gd name="T5" fmla="*/ 39 h 123"/>
                <a:gd name="T6" fmla="*/ 39 w 210"/>
                <a:gd name="T7" fmla="*/ 34 h 123"/>
                <a:gd name="T8" fmla="*/ 53 w 210"/>
                <a:gd name="T9" fmla="*/ 47 h 123"/>
                <a:gd name="T10" fmla="*/ 54 w 210"/>
                <a:gd name="T11" fmla="*/ 109 h 123"/>
                <a:gd name="T12" fmla="*/ 126 w 210"/>
                <a:gd name="T13" fmla="*/ 123 h 123"/>
                <a:gd name="T14" fmla="*/ 147 w 210"/>
                <a:gd name="T15" fmla="*/ 123 h 123"/>
                <a:gd name="T16" fmla="*/ 160 w 210"/>
                <a:gd name="T17" fmla="*/ 109 h 123"/>
                <a:gd name="T18" fmla="*/ 179 w 210"/>
                <a:gd name="T19" fmla="*/ 119 h 123"/>
                <a:gd name="T20" fmla="*/ 201 w 210"/>
                <a:gd name="T21" fmla="*/ 112 h 123"/>
                <a:gd name="T22" fmla="*/ 210 w 210"/>
                <a:gd name="T23" fmla="*/ 76 h 123"/>
                <a:gd name="T24" fmla="*/ 187 w 210"/>
                <a:gd name="T25" fmla="*/ 64 h 123"/>
                <a:gd name="T26" fmla="*/ 145 w 210"/>
                <a:gd name="T27" fmla="*/ 60 h 123"/>
                <a:gd name="T28" fmla="*/ 121 w 210"/>
                <a:gd name="T29" fmla="*/ 71 h 123"/>
                <a:gd name="T30" fmla="*/ 96 w 210"/>
                <a:gd name="T31" fmla="*/ 64 h 123"/>
                <a:gd name="T32" fmla="*/ 77 w 210"/>
                <a:gd name="T33" fmla="*/ 53 h 123"/>
                <a:gd name="T34" fmla="*/ 84 w 210"/>
                <a:gd name="T35" fmla="*/ 43 h 123"/>
                <a:gd name="T36" fmla="*/ 63 w 210"/>
                <a:gd name="T37" fmla="*/ 20 h 123"/>
                <a:gd name="T38" fmla="*/ 42 w 210"/>
                <a:gd name="T39" fmla="*/ 20 h 123"/>
                <a:gd name="T40" fmla="*/ 25 w 210"/>
                <a:gd name="T41" fmla="*/ 6 h 123"/>
                <a:gd name="T42" fmla="*/ 2 w 210"/>
                <a:gd name="T43" fmla="*/ 0 h 12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10"/>
                <a:gd name="T67" fmla="*/ 0 h 123"/>
                <a:gd name="T68" fmla="*/ 210 w 210"/>
                <a:gd name="T69" fmla="*/ 123 h 12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10" h="123">
                  <a:moveTo>
                    <a:pt x="2" y="0"/>
                  </a:moveTo>
                  <a:lnTo>
                    <a:pt x="0" y="19"/>
                  </a:lnTo>
                  <a:lnTo>
                    <a:pt x="16" y="39"/>
                  </a:lnTo>
                  <a:lnTo>
                    <a:pt x="39" y="34"/>
                  </a:lnTo>
                  <a:lnTo>
                    <a:pt x="53" y="47"/>
                  </a:lnTo>
                  <a:lnTo>
                    <a:pt x="54" y="109"/>
                  </a:lnTo>
                  <a:lnTo>
                    <a:pt x="126" y="123"/>
                  </a:lnTo>
                  <a:lnTo>
                    <a:pt x="147" y="123"/>
                  </a:lnTo>
                  <a:lnTo>
                    <a:pt x="160" y="109"/>
                  </a:lnTo>
                  <a:lnTo>
                    <a:pt x="179" y="119"/>
                  </a:lnTo>
                  <a:lnTo>
                    <a:pt x="201" y="112"/>
                  </a:lnTo>
                  <a:lnTo>
                    <a:pt x="210" y="76"/>
                  </a:lnTo>
                  <a:lnTo>
                    <a:pt x="187" y="64"/>
                  </a:lnTo>
                  <a:lnTo>
                    <a:pt x="145" y="60"/>
                  </a:lnTo>
                  <a:lnTo>
                    <a:pt x="121" y="71"/>
                  </a:lnTo>
                  <a:lnTo>
                    <a:pt x="96" y="64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63" y="20"/>
                  </a:lnTo>
                  <a:lnTo>
                    <a:pt x="42" y="20"/>
                  </a:lnTo>
                  <a:lnTo>
                    <a:pt x="25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09" name="Freeform 58"/>
            <p:cNvSpPr>
              <a:spLocks/>
            </p:cNvSpPr>
            <p:nvPr/>
          </p:nvSpPr>
          <p:spPr bwMode="ltGray">
            <a:xfrm>
              <a:off x="7174043" y="2028405"/>
              <a:ext cx="219133" cy="378896"/>
            </a:xfrm>
            <a:custGeom>
              <a:avLst/>
              <a:gdLst>
                <a:gd name="T0" fmla="*/ 0 w 114"/>
                <a:gd name="T1" fmla="*/ 87 h 199"/>
                <a:gd name="T2" fmla="*/ 23 w 114"/>
                <a:gd name="T3" fmla="*/ 130 h 199"/>
                <a:gd name="T4" fmla="*/ 15 w 114"/>
                <a:gd name="T5" fmla="*/ 151 h 199"/>
                <a:gd name="T6" fmla="*/ 20 w 114"/>
                <a:gd name="T7" fmla="*/ 177 h 199"/>
                <a:gd name="T8" fmla="*/ 37 w 114"/>
                <a:gd name="T9" fmla="*/ 199 h 199"/>
                <a:gd name="T10" fmla="*/ 72 w 114"/>
                <a:gd name="T11" fmla="*/ 199 h 199"/>
                <a:gd name="T12" fmla="*/ 97 w 114"/>
                <a:gd name="T13" fmla="*/ 150 h 199"/>
                <a:gd name="T14" fmla="*/ 114 w 114"/>
                <a:gd name="T15" fmla="*/ 135 h 199"/>
                <a:gd name="T16" fmla="*/ 114 w 114"/>
                <a:gd name="T17" fmla="*/ 110 h 199"/>
                <a:gd name="T18" fmla="*/ 91 w 114"/>
                <a:gd name="T19" fmla="*/ 103 h 199"/>
                <a:gd name="T20" fmla="*/ 99 w 114"/>
                <a:gd name="T21" fmla="*/ 76 h 199"/>
                <a:gd name="T22" fmla="*/ 87 w 114"/>
                <a:gd name="T23" fmla="*/ 59 h 199"/>
                <a:gd name="T24" fmla="*/ 59 w 114"/>
                <a:gd name="T25" fmla="*/ 53 h 199"/>
                <a:gd name="T26" fmla="*/ 45 w 114"/>
                <a:gd name="T27" fmla="*/ 33 h 199"/>
                <a:gd name="T28" fmla="*/ 37 w 114"/>
                <a:gd name="T29" fmla="*/ 0 h 199"/>
                <a:gd name="T30" fmla="*/ 16 w 114"/>
                <a:gd name="T31" fmla="*/ 0 h 199"/>
                <a:gd name="T32" fmla="*/ 14 w 114"/>
                <a:gd name="T33" fmla="*/ 33 h 199"/>
                <a:gd name="T34" fmla="*/ 0 w 114"/>
                <a:gd name="T35" fmla="*/ 57 h 199"/>
                <a:gd name="T36" fmla="*/ 0 w 114"/>
                <a:gd name="T37" fmla="*/ 87 h 19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4"/>
                <a:gd name="T58" fmla="*/ 0 h 199"/>
                <a:gd name="T59" fmla="*/ 114 w 114"/>
                <a:gd name="T60" fmla="*/ 199 h 19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4" h="199">
                  <a:moveTo>
                    <a:pt x="0" y="87"/>
                  </a:moveTo>
                  <a:lnTo>
                    <a:pt x="23" y="130"/>
                  </a:lnTo>
                  <a:lnTo>
                    <a:pt x="15" y="151"/>
                  </a:lnTo>
                  <a:lnTo>
                    <a:pt x="20" y="177"/>
                  </a:lnTo>
                  <a:lnTo>
                    <a:pt x="37" y="199"/>
                  </a:lnTo>
                  <a:lnTo>
                    <a:pt x="72" y="199"/>
                  </a:lnTo>
                  <a:lnTo>
                    <a:pt x="97" y="150"/>
                  </a:lnTo>
                  <a:lnTo>
                    <a:pt x="114" y="135"/>
                  </a:lnTo>
                  <a:lnTo>
                    <a:pt x="114" y="110"/>
                  </a:lnTo>
                  <a:lnTo>
                    <a:pt x="91" y="103"/>
                  </a:lnTo>
                  <a:lnTo>
                    <a:pt x="99" y="76"/>
                  </a:lnTo>
                  <a:lnTo>
                    <a:pt x="87" y="59"/>
                  </a:lnTo>
                  <a:lnTo>
                    <a:pt x="59" y="53"/>
                  </a:lnTo>
                  <a:lnTo>
                    <a:pt x="45" y="33"/>
                  </a:lnTo>
                  <a:lnTo>
                    <a:pt x="37" y="0"/>
                  </a:lnTo>
                  <a:lnTo>
                    <a:pt x="16" y="0"/>
                  </a:lnTo>
                  <a:lnTo>
                    <a:pt x="14" y="33"/>
                  </a:lnTo>
                  <a:lnTo>
                    <a:pt x="0" y="5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10" name="Freeform 59"/>
            <p:cNvSpPr>
              <a:spLocks/>
            </p:cNvSpPr>
            <p:nvPr/>
          </p:nvSpPr>
          <p:spPr bwMode="ltGray">
            <a:xfrm>
              <a:off x="7281687" y="1719555"/>
              <a:ext cx="634334" cy="878786"/>
            </a:xfrm>
            <a:custGeom>
              <a:avLst/>
              <a:gdLst>
                <a:gd name="T0" fmla="*/ 0 w 372"/>
                <a:gd name="T1" fmla="*/ 136 h 458"/>
                <a:gd name="T2" fmla="*/ 5 w 372"/>
                <a:gd name="T3" fmla="*/ 174 h 458"/>
                <a:gd name="T4" fmla="*/ 27 w 372"/>
                <a:gd name="T5" fmla="*/ 198 h 458"/>
                <a:gd name="T6" fmla="*/ 62 w 372"/>
                <a:gd name="T7" fmla="*/ 198 h 458"/>
                <a:gd name="T8" fmla="*/ 89 w 372"/>
                <a:gd name="T9" fmla="*/ 188 h 458"/>
                <a:gd name="T10" fmla="*/ 162 w 372"/>
                <a:gd name="T11" fmla="*/ 180 h 458"/>
                <a:gd name="T12" fmla="*/ 139 w 372"/>
                <a:gd name="T13" fmla="*/ 201 h 458"/>
                <a:gd name="T14" fmla="*/ 100 w 372"/>
                <a:gd name="T15" fmla="*/ 211 h 458"/>
                <a:gd name="T16" fmla="*/ 86 w 372"/>
                <a:gd name="T17" fmla="*/ 227 h 458"/>
                <a:gd name="T18" fmla="*/ 59 w 372"/>
                <a:gd name="T19" fmla="*/ 215 h 458"/>
                <a:gd name="T20" fmla="*/ 48 w 372"/>
                <a:gd name="T21" fmla="*/ 252 h 458"/>
                <a:gd name="T22" fmla="*/ 67 w 372"/>
                <a:gd name="T23" fmla="*/ 262 h 458"/>
                <a:gd name="T24" fmla="*/ 75 w 372"/>
                <a:gd name="T25" fmla="*/ 315 h 458"/>
                <a:gd name="T26" fmla="*/ 57 w 372"/>
                <a:gd name="T27" fmla="*/ 322 h 458"/>
                <a:gd name="T28" fmla="*/ 35 w 372"/>
                <a:gd name="T29" fmla="*/ 355 h 458"/>
                <a:gd name="T30" fmla="*/ 62 w 372"/>
                <a:gd name="T31" fmla="*/ 368 h 458"/>
                <a:gd name="T32" fmla="*/ 31 w 372"/>
                <a:gd name="T33" fmla="*/ 373 h 458"/>
                <a:gd name="T34" fmla="*/ 31 w 372"/>
                <a:gd name="T35" fmla="*/ 396 h 458"/>
                <a:gd name="T36" fmla="*/ 42 w 372"/>
                <a:gd name="T37" fmla="*/ 404 h 458"/>
                <a:gd name="T38" fmla="*/ 12 w 372"/>
                <a:gd name="T39" fmla="*/ 426 h 458"/>
                <a:gd name="T40" fmla="*/ 12 w 372"/>
                <a:gd name="T41" fmla="*/ 446 h 458"/>
                <a:gd name="T42" fmla="*/ 67 w 372"/>
                <a:gd name="T43" fmla="*/ 455 h 458"/>
                <a:gd name="T44" fmla="*/ 82 w 372"/>
                <a:gd name="T45" fmla="*/ 446 h 458"/>
                <a:gd name="T46" fmla="*/ 100 w 372"/>
                <a:gd name="T47" fmla="*/ 450 h 458"/>
                <a:gd name="T48" fmla="*/ 113 w 372"/>
                <a:gd name="T49" fmla="*/ 442 h 458"/>
                <a:gd name="T50" fmla="*/ 120 w 372"/>
                <a:gd name="T51" fmla="*/ 458 h 458"/>
                <a:gd name="T52" fmla="*/ 145 w 372"/>
                <a:gd name="T53" fmla="*/ 446 h 458"/>
                <a:gd name="T54" fmla="*/ 161 w 372"/>
                <a:gd name="T55" fmla="*/ 426 h 458"/>
                <a:gd name="T56" fmla="*/ 143 w 372"/>
                <a:gd name="T57" fmla="*/ 404 h 458"/>
                <a:gd name="T58" fmla="*/ 162 w 372"/>
                <a:gd name="T59" fmla="*/ 386 h 458"/>
                <a:gd name="T60" fmla="*/ 158 w 372"/>
                <a:gd name="T61" fmla="*/ 368 h 458"/>
                <a:gd name="T62" fmla="*/ 186 w 372"/>
                <a:gd name="T63" fmla="*/ 363 h 458"/>
                <a:gd name="T64" fmla="*/ 209 w 372"/>
                <a:gd name="T65" fmla="*/ 276 h 458"/>
                <a:gd name="T66" fmla="*/ 240 w 372"/>
                <a:gd name="T67" fmla="*/ 261 h 458"/>
                <a:gd name="T68" fmla="*/ 275 w 372"/>
                <a:gd name="T69" fmla="*/ 203 h 458"/>
                <a:gd name="T70" fmla="*/ 332 w 372"/>
                <a:gd name="T71" fmla="*/ 142 h 458"/>
                <a:gd name="T72" fmla="*/ 333 w 372"/>
                <a:gd name="T73" fmla="*/ 123 h 458"/>
                <a:gd name="T74" fmla="*/ 372 w 372"/>
                <a:gd name="T75" fmla="*/ 79 h 458"/>
                <a:gd name="T76" fmla="*/ 372 w 372"/>
                <a:gd name="T77" fmla="*/ 61 h 458"/>
                <a:gd name="T78" fmla="*/ 349 w 372"/>
                <a:gd name="T79" fmla="*/ 49 h 458"/>
                <a:gd name="T80" fmla="*/ 331 w 372"/>
                <a:gd name="T81" fmla="*/ 26 h 458"/>
                <a:gd name="T82" fmla="*/ 264 w 372"/>
                <a:gd name="T83" fmla="*/ 0 h 458"/>
                <a:gd name="T84" fmla="*/ 228 w 372"/>
                <a:gd name="T85" fmla="*/ 0 h 458"/>
                <a:gd name="T86" fmla="*/ 202 w 372"/>
                <a:gd name="T87" fmla="*/ 10 h 458"/>
                <a:gd name="T88" fmla="*/ 173 w 372"/>
                <a:gd name="T89" fmla="*/ 3 h 458"/>
                <a:gd name="T90" fmla="*/ 123 w 372"/>
                <a:gd name="T91" fmla="*/ 16 h 458"/>
                <a:gd name="T92" fmla="*/ 100 w 372"/>
                <a:gd name="T93" fmla="*/ 46 h 458"/>
                <a:gd name="T94" fmla="*/ 48 w 372"/>
                <a:gd name="T95" fmla="*/ 85 h 458"/>
                <a:gd name="T96" fmla="*/ 48 w 372"/>
                <a:gd name="T97" fmla="*/ 102 h 458"/>
                <a:gd name="T98" fmla="*/ 18 w 372"/>
                <a:gd name="T99" fmla="*/ 102 h 458"/>
                <a:gd name="T100" fmla="*/ 0 w 372"/>
                <a:gd name="T101" fmla="*/ 136 h 45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72"/>
                <a:gd name="T154" fmla="*/ 0 h 458"/>
                <a:gd name="T155" fmla="*/ 372 w 372"/>
                <a:gd name="T156" fmla="*/ 458 h 45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72" h="458">
                  <a:moveTo>
                    <a:pt x="0" y="136"/>
                  </a:moveTo>
                  <a:lnTo>
                    <a:pt x="5" y="174"/>
                  </a:lnTo>
                  <a:lnTo>
                    <a:pt x="27" y="198"/>
                  </a:lnTo>
                  <a:lnTo>
                    <a:pt x="62" y="198"/>
                  </a:lnTo>
                  <a:lnTo>
                    <a:pt x="89" y="188"/>
                  </a:lnTo>
                  <a:lnTo>
                    <a:pt x="162" y="180"/>
                  </a:lnTo>
                  <a:lnTo>
                    <a:pt x="139" y="201"/>
                  </a:lnTo>
                  <a:lnTo>
                    <a:pt x="100" y="211"/>
                  </a:lnTo>
                  <a:lnTo>
                    <a:pt x="86" y="227"/>
                  </a:lnTo>
                  <a:lnTo>
                    <a:pt x="59" y="215"/>
                  </a:lnTo>
                  <a:lnTo>
                    <a:pt x="48" y="252"/>
                  </a:lnTo>
                  <a:lnTo>
                    <a:pt x="67" y="262"/>
                  </a:lnTo>
                  <a:lnTo>
                    <a:pt x="75" y="315"/>
                  </a:lnTo>
                  <a:lnTo>
                    <a:pt x="57" y="322"/>
                  </a:lnTo>
                  <a:lnTo>
                    <a:pt x="35" y="355"/>
                  </a:lnTo>
                  <a:lnTo>
                    <a:pt x="62" y="368"/>
                  </a:lnTo>
                  <a:lnTo>
                    <a:pt x="31" y="373"/>
                  </a:lnTo>
                  <a:lnTo>
                    <a:pt x="31" y="396"/>
                  </a:lnTo>
                  <a:lnTo>
                    <a:pt x="42" y="404"/>
                  </a:lnTo>
                  <a:lnTo>
                    <a:pt x="12" y="426"/>
                  </a:lnTo>
                  <a:lnTo>
                    <a:pt x="12" y="446"/>
                  </a:lnTo>
                  <a:lnTo>
                    <a:pt x="67" y="455"/>
                  </a:lnTo>
                  <a:lnTo>
                    <a:pt x="82" y="446"/>
                  </a:lnTo>
                  <a:lnTo>
                    <a:pt x="100" y="450"/>
                  </a:lnTo>
                  <a:lnTo>
                    <a:pt x="113" y="442"/>
                  </a:lnTo>
                  <a:lnTo>
                    <a:pt x="120" y="458"/>
                  </a:lnTo>
                  <a:lnTo>
                    <a:pt x="145" y="446"/>
                  </a:lnTo>
                  <a:lnTo>
                    <a:pt x="161" y="426"/>
                  </a:lnTo>
                  <a:lnTo>
                    <a:pt x="143" y="404"/>
                  </a:lnTo>
                  <a:lnTo>
                    <a:pt x="162" y="386"/>
                  </a:lnTo>
                  <a:lnTo>
                    <a:pt x="158" y="368"/>
                  </a:lnTo>
                  <a:lnTo>
                    <a:pt x="186" y="363"/>
                  </a:lnTo>
                  <a:lnTo>
                    <a:pt x="209" y="276"/>
                  </a:lnTo>
                  <a:lnTo>
                    <a:pt x="240" y="261"/>
                  </a:lnTo>
                  <a:lnTo>
                    <a:pt x="275" y="203"/>
                  </a:lnTo>
                  <a:lnTo>
                    <a:pt x="332" y="142"/>
                  </a:lnTo>
                  <a:lnTo>
                    <a:pt x="333" y="123"/>
                  </a:lnTo>
                  <a:lnTo>
                    <a:pt x="372" y="79"/>
                  </a:lnTo>
                  <a:lnTo>
                    <a:pt x="372" y="61"/>
                  </a:lnTo>
                  <a:lnTo>
                    <a:pt x="349" y="49"/>
                  </a:lnTo>
                  <a:lnTo>
                    <a:pt x="331" y="26"/>
                  </a:lnTo>
                  <a:lnTo>
                    <a:pt x="264" y="0"/>
                  </a:lnTo>
                  <a:lnTo>
                    <a:pt x="228" y="0"/>
                  </a:lnTo>
                  <a:lnTo>
                    <a:pt x="202" y="10"/>
                  </a:lnTo>
                  <a:lnTo>
                    <a:pt x="173" y="3"/>
                  </a:lnTo>
                  <a:lnTo>
                    <a:pt x="123" y="16"/>
                  </a:lnTo>
                  <a:lnTo>
                    <a:pt x="100" y="46"/>
                  </a:lnTo>
                  <a:lnTo>
                    <a:pt x="48" y="85"/>
                  </a:lnTo>
                  <a:lnTo>
                    <a:pt x="48" y="102"/>
                  </a:lnTo>
                  <a:lnTo>
                    <a:pt x="18" y="102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11" name="Freeform 60"/>
            <p:cNvSpPr>
              <a:spLocks/>
            </p:cNvSpPr>
            <p:nvPr/>
          </p:nvSpPr>
          <p:spPr bwMode="ltGray">
            <a:xfrm>
              <a:off x="7066398" y="2171684"/>
              <a:ext cx="42288" cy="47761"/>
            </a:xfrm>
            <a:custGeom>
              <a:avLst/>
              <a:gdLst>
                <a:gd name="T0" fmla="*/ 0 w 22"/>
                <a:gd name="T1" fmla="*/ 17 h 26"/>
                <a:gd name="T2" fmla="*/ 22 w 22"/>
                <a:gd name="T3" fmla="*/ 26 h 26"/>
                <a:gd name="T4" fmla="*/ 7 w 22"/>
                <a:gd name="T5" fmla="*/ 0 h 26"/>
                <a:gd name="T6" fmla="*/ 0 w 22"/>
                <a:gd name="T7" fmla="*/ 1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"/>
                <a:gd name="T13" fmla="*/ 0 h 26"/>
                <a:gd name="T14" fmla="*/ 22 w 2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" h="26">
                  <a:moveTo>
                    <a:pt x="0" y="17"/>
                  </a:moveTo>
                  <a:lnTo>
                    <a:pt x="22" y="26"/>
                  </a:lnTo>
                  <a:lnTo>
                    <a:pt x="7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12" name="Freeform 61"/>
            <p:cNvSpPr>
              <a:spLocks/>
            </p:cNvSpPr>
            <p:nvPr/>
          </p:nvSpPr>
          <p:spPr bwMode="ltGray">
            <a:xfrm>
              <a:off x="6897242" y="2267204"/>
              <a:ext cx="261423" cy="181489"/>
            </a:xfrm>
            <a:custGeom>
              <a:avLst/>
              <a:gdLst>
                <a:gd name="T0" fmla="*/ 0 w 138"/>
                <a:gd name="T1" fmla="*/ 12 h 94"/>
                <a:gd name="T2" fmla="*/ 5 w 138"/>
                <a:gd name="T3" fmla="*/ 23 h 94"/>
                <a:gd name="T4" fmla="*/ 27 w 138"/>
                <a:gd name="T5" fmla="*/ 33 h 94"/>
                <a:gd name="T6" fmla="*/ 16 w 138"/>
                <a:gd name="T7" fmla="*/ 50 h 94"/>
                <a:gd name="T8" fmla="*/ 27 w 138"/>
                <a:gd name="T9" fmla="*/ 63 h 94"/>
                <a:gd name="T10" fmla="*/ 70 w 138"/>
                <a:gd name="T11" fmla="*/ 71 h 94"/>
                <a:gd name="T12" fmla="*/ 80 w 138"/>
                <a:gd name="T13" fmla="*/ 94 h 94"/>
                <a:gd name="T14" fmla="*/ 95 w 138"/>
                <a:gd name="T15" fmla="*/ 85 h 94"/>
                <a:gd name="T16" fmla="*/ 134 w 138"/>
                <a:gd name="T17" fmla="*/ 81 h 94"/>
                <a:gd name="T18" fmla="*/ 138 w 138"/>
                <a:gd name="T19" fmla="*/ 63 h 94"/>
                <a:gd name="T20" fmla="*/ 134 w 138"/>
                <a:gd name="T21" fmla="*/ 49 h 94"/>
                <a:gd name="T22" fmla="*/ 105 w 138"/>
                <a:gd name="T23" fmla="*/ 30 h 94"/>
                <a:gd name="T24" fmla="*/ 98 w 138"/>
                <a:gd name="T25" fmla="*/ 76 h 94"/>
                <a:gd name="T26" fmla="*/ 85 w 138"/>
                <a:gd name="T27" fmla="*/ 72 h 94"/>
                <a:gd name="T28" fmla="*/ 80 w 138"/>
                <a:gd name="T29" fmla="*/ 30 h 94"/>
                <a:gd name="T30" fmla="*/ 63 w 138"/>
                <a:gd name="T31" fmla="*/ 12 h 94"/>
                <a:gd name="T32" fmla="*/ 7 w 138"/>
                <a:gd name="T33" fmla="*/ 0 h 94"/>
                <a:gd name="T34" fmla="*/ 0 w 138"/>
                <a:gd name="T35" fmla="*/ 12 h 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94"/>
                <a:gd name="T56" fmla="*/ 138 w 138"/>
                <a:gd name="T57" fmla="*/ 94 h 9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94">
                  <a:moveTo>
                    <a:pt x="0" y="12"/>
                  </a:moveTo>
                  <a:lnTo>
                    <a:pt x="5" y="23"/>
                  </a:lnTo>
                  <a:lnTo>
                    <a:pt x="27" y="33"/>
                  </a:lnTo>
                  <a:lnTo>
                    <a:pt x="16" y="50"/>
                  </a:lnTo>
                  <a:lnTo>
                    <a:pt x="27" y="63"/>
                  </a:lnTo>
                  <a:lnTo>
                    <a:pt x="70" y="71"/>
                  </a:lnTo>
                  <a:lnTo>
                    <a:pt x="80" y="94"/>
                  </a:lnTo>
                  <a:lnTo>
                    <a:pt x="95" y="85"/>
                  </a:lnTo>
                  <a:lnTo>
                    <a:pt x="134" y="81"/>
                  </a:lnTo>
                  <a:lnTo>
                    <a:pt x="138" y="63"/>
                  </a:lnTo>
                  <a:lnTo>
                    <a:pt x="134" y="49"/>
                  </a:lnTo>
                  <a:lnTo>
                    <a:pt x="105" y="30"/>
                  </a:lnTo>
                  <a:lnTo>
                    <a:pt x="98" y="76"/>
                  </a:lnTo>
                  <a:lnTo>
                    <a:pt x="85" y="72"/>
                  </a:lnTo>
                  <a:lnTo>
                    <a:pt x="80" y="30"/>
                  </a:lnTo>
                  <a:lnTo>
                    <a:pt x="63" y="12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13" name="Freeform 62"/>
            <p:cNvSpPr>
              <a:spLocks/>
            </p:cNvSpPr>
            <p:nvPr/>
          </p:nvSpPr>
          <p:spPr bwMode="ltGray">
            <a:xfrm>
              <a:off x="7131752" y="2439140"/>
              <a:ext cx="107645" cy="47761"/>
            </a:xfrm>
            <a:custGeom>
              <a:avLst/>
              <a:gdLst>
                <a:gd name="T0" fmla="*/ 0 w 58"/>
                <a:gd name="T1" fmla="*/ 7 h 24"/>
                <a:gd name="T2" fmla="*/ 47 w 58"/>
                <a:gd name="T3" fmla="*/ 24 h 24"/>
                <a:gd name="T4" fmla="*/ 58 w 58"/>
                <a:gd name="T5" fmla="*/ 13 h 24"/>
                <a:gd name="T6" fmla="*/ 55 w 58"/>
                <a:gd name="T7" fmla="*/ 2 h 24"/>
                <a:gd name="T8" fmla="*/ 24 w 58"/>
                <a:gd name="T9" fmla="*/ 0 h 24"/>
                <a:gd name="T10" fmla="*/ 0 w 58"/>
                <a:gd name="T11" fmla="*/ 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8"/>
                <a:gd name="T19" fmla="*/ 0 h 24"/>
                <a:gd name="T20" fmla="*/ 58 w 58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8" h="24">
                  <a:moveTo>
                    <a:pt x="0" y="7"/>
                  </a:moveTo>
                  <a:lnTo>
                    <a:pt x="47" y="24"/>
                  </a:lnTo>
                  <a:lnTo>
                    <a:pt x="58" y="13"/>
                  </a:lnTo>
                  <a:lnTo>
                    <a:pt x="55" y="2"/>
                  </a:lnTo>
                  <a:lnTo>
                    <a:pt x="24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14" name="Freeform 63"/>
            <p:cNvSpPr>
              <a:spLocks/>
            </p:cNvSpPr>
            <p:nvPr/>
          </p:nvSpPr>
          <p:spPr bwMode="ltGray">
            <a:xfrm>
              <a:off x="6912620" y="2445508"/>
              <a:ext cx="42288" cy="70048"/>
            </a:xfrm>
            <a:custGeom>
              <a:avLst/>
              <a:gdLst>
                <a:gd name="T0" fmla="*/ 0 w 20"/>
                <a:gd name="T1" fmla="*/ 5 h 36"/>
                <a:gd name="T2" fmla="*/ 3 w 20"/>
                <a:gd name="T3" fmla="*/ 31 h 36"/>
                <a:gd name="T4" fmla="*/ 20 w 20"/>
                <a:gd name="T5" fmla="*/ 36 h 36"/>
                <a:gd name="T6" fmla="*/ 10 w 20"/>
                <a:gd name="T7" fmla="*/ 0 h 36"/>
                <a:gd name="T8" fmla="*/ 0 w 20"/>
                <a:gd name="T9" fmla="*/ 5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36"/>
                <a:gd name="T17" fmla="*/ 20 w 20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36">
                  <a:moveTo>
                    <a:pt x="0" y="5"/>
                  </a:moveTo>
                  <a:lnTo>
                    <a:pt x="3" y="31"/>
                  </a:lnTo>
                  <a:lnTo>
                    <a:pt x="20" y="36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15" name="Freeform 64"/>
            <p:cNvSpPr>
              <a:spLocks/>
            </p:cNvSpPr>
            <p:nvPr/>
          </p:nvSpPr>
          <p:spPr bwMode="ltGray">
            <a:xfrm>
              <a:off x="6931841" y="2560133"/>
              <a:ext cx="169156" cy="143281"/>
            </a:xfrm>
            <a:custGeom>
              <a:avLst/>
              <a:gdLst>
                <a:gd name="T0" fmla="*/ 0 w 90"/>
                <a:gd name="T1" fmla="*/ 4 h 74"/>
                <a:gd name="T2" fmla="*/ 24 w 90"/>
                <a:gd name="T3" fmla="*/ 59 h 74"/>
                <a:gd name="T4" fmla="*/ 43 w 90"/>
                <a:gd name="T5" fmla="*/ 49 h 74"/>
                <a:gd name="T6" fmla="*/ 54 w 90"/>
                <a:gd name="T7" fmla="*/ 74 h 74"/>
                <a:gd name="T8" fmla="*/ 83 w 90"/>
                <a:gd name="T9" fmla="*/ 74 h 74"/>
                <a:gd name="T10" fmla="*/ 90 w 90"/>
                <a:gd name="T11" fmla="*/ 52 h 74"/>
                <a:gd name="T12" fmla="*/ 86 w 90"/>
                <a:gd name="T13" fmla="*/ 14 h 74"/>
                <a:gd name="T14" fmla="*/ 68 w 90"/>
                <a:gd name="T15" fmla="*/ 1 h 74"/>
                <a:gd name="T16" fmla="*/ 46 w 90"/>
                <a:gd name="T17" fmla="*/ 0 h 74"/>
                <a:gd name="T18" fmla="*/ 37 w 90"/>
                <a:gd name="T19" fmla="*/ 32 h 74"/>
                <a:gd name="T20" fmla="*/ 13 w 90"/>
                <a:gd name="T21" fmla="*/ 3 h 74"/>
                <a:gd name="T22" fmla="*/ 0 w 90"/>
                <a:gd name="T23" fmla="*/ 4 h 7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0"/>
                <a:gd name="T37" fmla="*/ 0 h 74"/>
                <a:gd name="T38" fmla="*/ 90 w 90"/>
                <a:gd name="T39" fmla="*/ 74 h 7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0" h="74">
                  <a:moveTo>
                    <a:pt x="0" y="4"/>
                  </a:moveTo>
                  <a:lnTo>
                    <a:pt x="24" y="59"/>
                  </a:lnTo>
                  <a:lnTo>
                    <a:pt x="43" y="49"/>
                  </a:lnTo>
                  <a:lnTo>
                    <a:pt x="54" y="74"/>
                  </a:lnTo>
                  <a:lnTo>
                    <a:pt x="83" y="74"/>
                  </a:lnTo>
                  <a:lnTo>
                    <a:pt x="90" y="52"/>
                  </a:lnTo>
                  <a:lnTo>
                    <a:pt x="86" y="14"/>
                  </a:lnTo>
                  <a:lnTo>
                    <a:pt x="68" y="1"/>
                  </a:lnTo>
                  <a:lnTo>
                    <a:pt x="46" y="0"/>
                  </a:lnTo>
                  <a:lnTo>
                    <a:pt x="37" y="32"/>
                  </a:lnTo>
                  <a:lnTo>
                    <a:pt x="13" y="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16" name="Freeform 65"/>
            <p:cNvSpPr>
              <a:spLocks/>
            </p:cNvSpPr>
            <p:nvPr/>
          </p:nvSpPr>
          <p:spPr bwMode="ltGray">
            <a:xfrm>
              <a:off x="6931841" y="2671574"/>
              <a:ext cx="38445" cy="38208"/>
            </a:xfrm>
            <a:custGeom>
              <a:avLst/>
              <a:gdLst>
                <a:gd name="T0" fmla="*/ 0 w 20"/>
                <a:gd name="T1" fmla="*/ 19 h 19"/>
                <a:gd name="T2" fmla="*/ 20 w 20"/>
                <a:gd name="T3" fmla="*/ 17 h 19"/>
                <a:gd name="T4" fmla="*/ 8 w 20"/>
                <a:gd name="T5" fmla="*/ 0 h 19"/>
                <a:gd name="T6" fmla="*/ 0 w 20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9"/>
                <a:gd name="T14" fmla="*/ 20 w 20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9">
                  <a:moveTo>
                    <a:pt x="0" y="19"/>
                  </a:moveTo>
                  <a:lnTo>
                    <a:pt x="20" y="17"/>
                  </a:lnTo>
                  <a:lnTo>
                    <a:pt x="8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17" name="Freeform 66"/>
            <p:cNvSpPr>
              <a:spLocks/>
            </p:cNvSpPr>
            <p:nvPr/>
          </p:nvSpPr>
          <p:spPr bwMode="ltGray">
            <a:xfrm>
              <a:off x="6720397" y="2359541"/>
              <a:ext cx="115334" cy="47759"/>
            </a:xfrm>
            <a:custGeom>
              <a:avLst/>
              <a:gdLst>
                <a:gd name="T0" fmla="*/ 0 w 61"/>
                <a:gd name="T1" fmla="*/ 20 h 24"/>
                <a:gd name="T2" fmla="*/ 52 w 61"/>
                <a:gd name="T3" fmla="*/ 24 h 24"/>
                <a:gd name="T4" fmla="*/ 61 w 61"/>
                <a:gd name="T5" fmla="*/ 13 h 24"/>
                <a:gd name="T6" fmla="*/ 37 w 61"/>
                <a:gd name="T7" fmla="*/ 0 h 24"/>
                <a:gd name="T8" fmla="*/ 8 w 61"/>
                <a:gd name="T9" fmla="*/ 6 h 24"/>
                <a:gd name="T10" fmla="*/ 0 w 61"/>
                <a:gd name="T11" fmla="*/ 2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1"/>
                <a:gd name="T19" fmla="*/ 0 h 24"/>
                <a:gd name="T20" fmla="*/ 61 w 61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1" h="24">
                  <a:moveTo>
                    <a:pt x="0" y="20"/>
                  </a:moveTo>
                  <a:lnTo>
                    <a:pt x="52" y="24"/>
                  </a:lnTo>
                  <a:lnTo>
                    <a:pt x="61" y="13"/>
                  </a:lnTo>
                  <a:lnTo>
                    <a:pt x="37" y="0"/>
                  </a:lnTo>
                  <a:lnTo>
                    <a:pt x="8" y="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18" name="Freeform 67"/>
            <p:cNvSpPr>
              <a:spLocks/>
            </p:cNvSpPr>
            <p:nvPr/>
          </p:nvSpPr>
          <p:spPr bwMode="ltGray">
            <a:xfrm>
              <a:off x="6670418" y="2420036"/>
              <a:ext cx="38445" cy="38208"/>
            </a:xfrm>
            <a:custGeom>
              <a:avLst/>
              <a:gdLst>
                <a:gd name="T0" fmla="*/ 0 w 20"/>
                <a:gd name="T1" fmla="*/ 8 h 20"/>
                <a:gd name="T2" fmla="*/ 8 w 20"/>
                <a:gd name="T3" fmla="*/ 20 h 20"/>
                <a:gd name="T4" fmla="*/ 20 w 20"/>
                <a:gd name="T5" fmla="*/ 16 h 20"/>
                <a:gd name="T6" fmla="*/ 18 w 20"/>
                <a:gd name="T7" fmla="*/ 0 h 20"/>
                <a:gd name="T8" fmla="*/ 0 w 20"/>
                <a:gd name="T9" fmla="*/ 8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0"/>
                <a:gd name="T17" fmla="*/ 20 w 20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0">
                  <a:moveTo>
                    <a:pt x="0" y="8"/>
                  </a:moveTo>
                  <a:lnTo>
                    <a:pt x="8" y="20"/>
                  </a:lnTo>
                  <a:lnTo>
                    <a:pt x="20" y="16"/>
                  </a:lnTo>
                  <a:lnTo>
                    <a:pt x="1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19" name="Freeform 68"/>
            <p:cNvSpPr>
              <a:spLocks/>
            </p:cNvSpPr>
            <p:nvPr/>
          </p:nvSpPr>
          <p:spPr bwMode="ltGray">
            <a:xfrm>
              <a:off x="6724240" y="2420036"/>
              <a:ext cx="88424" cy="73233"/>
            </a:xfrm>
            <a:custGeom>
              <a:avLst/>
              <a:gdLst>
                <a:gd name="T0" fmla="*/ 0 w 46"/>
                <a:gd name="T1" fmla="*/ 15 h 37"/>
                <a:gd name="T2" fmla="*/ 4 w 46"/>
                <a:gd name="T3" fmla="*/ 32 h 37"/>
                <a:gd name="T4" fmla="*/ 23 w 46"/>
                <a:gd name="T5" fmla="*/ 37 h 37"/>
                <a:gd name="T6" fmla="*/ 43 w 46"/>
                <a:gd name="T7" fmla="*/ 23 h 37"/>
                <a:gd name="T8" fmla="*/ 46 w 46"/>
                <a:gd name="T9" fmla="*/ 0 h 37"/>
                <a:gd name="T10" fmla="*/ 0 w 46"/>
                <a:gd name="T11" fmla="*/ 15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6"/>
                <a:gd name="T19" fmla="*/ 0 h 37"/>
                <a:gd name="T20" fmla="*/ 46 w 46"/>
                <a:gd name="T21" fmla="*/ 37 h 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6" h="37">
                  <a:moveTo>
                    <a:pt x="0" y="15"/>
                  </a:moveTo>
                  <a:lnTo>
                    <a:pt x="4" y="32"/>
                  </a:lnTo>
                  <a:lnTo>
                    <a:pt x="23" y="37"/>
                  </a:lnTo>
                  <a:lnTo>
                    <a:pt x="43" y="23"/>
                  </a:lnTo>
                  <a:lnTo>
                    <a:pt x="46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20" name="Freeform 69"/>
            <p:cNvSpPr>
              <a:spLocks/>
            </p:cNvSpPr>
            <p:nvPr/>
          </p:nvSpPr>
          <p:spPr bwMode="ltGray">
            <a:xfrm>
              <a:off x="6578151" y="2614262"/>
              <a:ext cx="38445" cy="57312"/>
            </a:xfrm>
            <a:custGeom>
              <a:avLst/>
              <a:gdLst>
                <a:gd name="T0" fmla="*/ 0 w 21"/>
                <a:gd name="T1" fmla="*/ 26 h 30"/>
                <a:gd name="T2" fmla="*/ 12 w 21"/>
                <a:gd name="T3" fmla="*/ 30 h 30"/>
                <a:gd name="T4" fmla="*/ 21 w 21"/>
                <a:gd name="T5" fmla="*/ 0 h 30"/>
                <a:gd name="T6" fmla="*/ 0 w 21"/>
                <a:gd name="T7" fmla="*/ 26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30"/>
                <a:gd name="T14" fmla="*/ 21 w 21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30">
                  <a:moveTo>
                    <a:pt x="0" y="26"/>
                  </a:moveTo>
                  <a:lnTo>
                    <a:pt x="12" y="30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21" name="Freeform 70"/>
            <p:cNvSpPr>
              <a:spLocks/>
            </p:cNvSpPr>
            <p:nvPr/>
          </p:nvSpPr>
          <p:spPr bwMode="ltGray">
            <a:xfrm>
              <a:off x="6462817" y="2470981"/>
              <a:ext cx="211446" cy="165568"/>
            </a:xfrm>
            <a:custGeom>
              <a:avLst/>
              <a:gdLst>
                <a:gd name="T0" fmla="*/ 0 w 111"/>
                <a:gd name="T1" fmla="*/ 67 h 87"/>
                <a:gd name="T2" fmla="*/ 14 w 111"/>
                <a:gd name="T3" fmla="*/ 85 h 87"/>
                <a:gd name="T4" fmla="*/ 45 w 111"/>
                <a:gd name="T5" fmla="*/ 87 h 87"/>
                <a:gd name="T6" fmla="*/ 66 w 111"/>
                <a:gd name="T7" fmla="*/ 54 h 87"/>
                <a:gd name="T8" fmla="*/ 85 w 111"/>
                <a:gd name="T9" fmla="*/ 65 h 87"/>
                <a:gd name="T10" fmla="*/ 103 w 111"/>
                <a:gd name="T11" fmla="*/ 44 h 87"/>
                <a:gd name="T12" fmla="*/ 97 w 111"/>
                <a:gd name="T13" fmla="*/ 25 h 87"/>
                <a:gd name="T14" fmla="*/ 111 w 111"/>
                <a:gd name="T15" fmla="*/ 13 h 87"/>
                <a:gd name="T16" fmla="*/ 94 w 111"/>
                <a:gd name="T17" fmla="*/ 0 h 87"/>
                <a:gd name="T18" fmla="*/ 83 w 111"/>
                <a:gd name="T19" fmla="*/ 15 h 87"/>
                <a:gd name="T20" fmla="*/ 62 w 111"/>
                <a:gd name="T21" fmla="*/ 13 h 87"/>
                <a:gd name="T22" fmla="*/ 0 w 111"/>
                <a:gd name="T23" fmla="*/ 67 h 8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1"/>
                <a:gd name="T37" fmla="*/ 0 h 87"/>
                <a:gd name="T38" fmla="*/ 111 w 111"/>
                <a:gd name="T39" fmla="*/ 87 h 8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1" h="87">
                  <a:moveTo>
                    <a:pt x="0" y="67"/>
                  </a:moveTo>
                  <a:lnTo>
                    <a:pt x="14" y="85"/>
                  </a:lnTo>
                  <a:lnTo>
                    <a:pt x="45" y="87"/>
                  </a:lnTo>
                  <a:lnTo>
                    <a:pt x="66" y="54"/>
                  </a:lnTo>
                  <a:lnTo>
                    <a:pt x="85" y="65"/>
                  </a:lnTo>
                  <a:lnTo>
                    <a:pt x="103" y="44"/>
                  </a:lnTo>
                  <a:lnTo>
                    <a:pt x="97" y="25"/>
                  </a:lnTo>
                  <a:lnTo>
                    <a:pt x="111" y="13"/>
                  </a:lnTo>
                  <a:lnTo>
                    <a:pt x="94" y="0"/>
                  </a:lnTo>
                  <a:lnTo>
                    <a:pt x="83" y="15"/>
                  </a:lnTo>
                  <a:lnTo>
                    <a:pt x="62" y="1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22" name="Freeform 71"/>
            <p:cNvSpPr>
              <a:spLocks/>
            </p:cNvSpPr>
            <p:nvPr/>
          </p:nvSpPr>
          <p:spPr bwMode="ltGray">
            <a:xfrm>
              <a:off x="6616595" y="2544214"/>
              <a:ext cx="292179" cy="210144"/>
            </a:xfrm>
            <a:custGeom>
              <a:avLst/>
              <a:gdLst>
                <a:gd name="T0" fmla="*/ 0 w 153"/>
                <a:gd name="T1" fmla="*/ 75 h 111"/>
                <a:gd name="T2" fmla="*/ 31 w 153"/>
                <a:gd name="T3" fmla="*/ 87 h 111"/>
                <a:gd name="T4" fmla="*/ 43 w 153"/>
                <a:gd name="T5" fmla="*/ 75 h 111"/>
                <a:gd name="T6" fmla="*/ 57 w 153"/>
                <a:gd name="T7" fmla="*/ 89 h 111"/>
                <a:gd name="T8" fmla="*/ 41 w 153"/>
                <a:gd name="T9" fmla="*/ 98 h 111"/>
                <a:gd name="T10" fmla="*/ 48 w 153"/>
                <a:gd name="T11" fmla="*/ 107 h 111"/>
                <a:gd name="T12" fmla="*/ 64 w 153"/>
                <a:gd name="T13" fmla="*/ 111 h 111"/>
                <a:gd name="T14" fmla="*/ 104 w 153"/>
                <a:gd name="T15" fmla="*/ 85 h 111"/>
                <a:gd name="T16" fmla="*/ 147 w 153"/>
                <a:gd name="T17" fmla="*/ 84 h 111"/>
                <a:gd name="T18" fmla="*/ 153 w 153"/>
                <a:gd name="T19" fmla="*/ 45 h 111"/>
                <a:gd name="T20" fmla="*/ 115 w 153"/>
                <a:gd name="T21" fmla="*/ 23 h 111"/>
                <a:gd name="T22" fmla="*/ 108 w 153"/>
                <a:gd name="T23" fmla="*/ 0 h 111"/>
                <a:gd name="T24" fmla="*/ 87 w 153"/>
                <a:gd name="T25" fmla="*/ 27 h 111"/>
                <a:gd name="T26" fmla="*/ 100 w 153"/>
                <a:gd name="T27" fmla="*/ 34 h 111"/>
                <a:gd name="T28" fmla="*/ 96 w 153"/>
                <a:gd name="T29" fmla="*/ 47 h 111"/>
                <a:gd name="T30" fmla="*/ 105 w 153"/>
                <a:gd name="T31" fmla="*/ 63 h 111"/>
                <a:gd name="T32" fmla="*/ 79 w 153"/>
                <a:gd name="T33" fmla="*/ 59 h 111"/>
                <a:gd name="T34" fmla="*/ 64 w 153"/>
                <a:gd name="T35" fmla="*/ 31 h 111"/>
                <a:gd name="T36" fmla="*/ 24 w 153"/>
                <a:gd name="T37" fmla="*/ 16 h 111"/>
                <a:gd name="T38" fmla="*/ 0 w 153"/>
                <a:gd name="T39" fmla="*/ 75 h 11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53"/>
                <a:gd name="T61" fmla="*/ 0 h 111"/>
                <a:gd name="T62" fmla="*/ 153 w 153"/>
                <a:gd name="T63" fmla="*/ 111 h 11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53" h="111">
                  <a:moveTo>
                    <a:pt x="0" y="75"/>
                  </a:moveTo>
                  <a:lnTo>
                    <a:pt x="31" y="87"/>
                  </a:lnTo>
                  <a:lnTo>
                    <a:pt x="43" y="75"/>
                  </a:lnTo>
                  <a:lnTo>
                    <a:pt x="57" y="89"/>
                  </a:lnTo>
                  <a:lnTo>
                    <a:pt x="41" y="98"/>
                  </a:lnTo>
                  <a:lnTo>
                    <a:pt x="48" y="107"/>
                  </a:lnTo>
                  <a:lnTo>
                    <a:pt x="64" y="111"/>
                  </a:lnTo>
                  <a:lnTo>
                    <a:pt x="104" y="85"/>
                  </a:lnTo>
                  <a:lnTo>
                    <a:pt x="147" y="84"/>
                  </a:lnTo>
                  <a:lnTo>
                    <a:pt x="153" y="45"/>
                  </a:lnTo>
                  <a:lnTo>
                    <a:pt x="115" y="23"/>
                  </a:lnTo>
                  <a:lnTo>
                    <a:pt x="108" y="0"/>
                  </a:lnTo>
                  <a:lnTo>
                    <a:pt x="87" y="27"/>
                  </a:lnTo>
                  <a:lnTo>
                    <a:pt x="100" y="34"/>
                  </a:lnTo>
                  <a:lnTo>
                    <a:pt x="96" y="47"/>
                  </a:lnTo>
                  <a:lnTo>
                    <a:pt x="105" y="63"/>
                  </a:lnTo>
                  <a:lnTo>
                    <a:pt x="79" y="59"/>
                  </a:lnTo>
                  <a:lnTo>
                    <a:pt x="64" y="31"/>
                  </a:lnTo>
                  <a:lnTo>
                    <a:pt x="24" y="1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23" name="Freeform 72"/>
            <p:cNvSpPr>
              <a:spLocks/>
            </p:cNvSpPr>
            <p:nvPr/>
          </p:nvSpPr>
          <p:spPr bwMode="ltGray">
            <a:xfrm>
              <a:off x="6977974" y="2779830"/>
              <a:ext cx="165313" cy="210144"/>
            </a:xfrm>
            <a:custGeom>
              <a:avLst/>
              <a:gdLst>
                <a:gd name="T0" fmla="*/ 0 w 84"/>
                <a:gd name="T1" fmla="*/ 49 h 109"/>
                <a:gd name="T2" fmla="*/ 11 w 84"/>
                <a:gd name="T3" fmla="*/ 75 h 109"/>
                <a:gd name="T4" fmla="*/ 23 w 84"/>
                <a:gd name="T5" fmla="*/ 75 h 109"/>
                <a:gd name="T6" fmla="*/ 48 w 84"/>
                <a:gd name="T7" fmla="*/ 109 h 109"/>
                <a:gd name="T8" fmla="*/ 64 w 84"/>
                <a:gd name="T9" fmla="*/ 96 h 109"/>
                <a:gd name="T10" fmla="*/ 82 w 84"/>
                <a:gd name="T11" fmla="*/ 91 h 109"/>
                <a:gd name="T12" fmla="*/ 84 w 84"/>
                <a:gd name="T13" fmla="*/ 69 h 109"/>
                <a:gd name="T14" fmla="*/ 78 w 84"/>
                <a:gd name="T15" fmla="*/ 46 h 109"/>
                <a:gd name="T16" fmla="*/ 61 w 84"/>
                <a:gd name="T17" fmla="*/ 39 h 109"/>
                <a:gd name="T18" fmla="*/ 72 w 84"/>
                <a:gd name="T19" fmla="*/ 21 h 109"/>
                <a:gd name="T20" fmla="*/ 64 w 84"/>
                <a:gd name="T21" fmla="*/ 0 h 109"/>
                <a:gd name="T22" fmla="*/ 52 w 84"/>
                <a:gd name="T23" fmla="*/ 8 h 109"/>
                <a:gd name="T24" fmla="*/ 34 w 84"/>
                <a:gd name="T25" fmla="*/ 5 h 109"/>
                <a:gd name="T26" fmla="*/ 21 w 84"/>
                <a:gd name="T27" fmla="*/ 12 h 109"/>
                <a:gd name="T28" fmla="*/ 19 w 84"/>
                <a:gd name="T29" fmla="*/ 26 h 109"/>
                <a:gd name="T30" fmla="*/ 30 w 84"/>
                <a:gd name="T31" fmla="*/ 44 h 109"/>
                <a:gd name="T32" fmla="*/ 11 w 84"/>
                <a:gd name="T33" fmla="*/ 43 h 109"/>
                <a:gd name="T34" fmla="*/ 0 w 84"/>
                <a:gd name="T35" fmla="*/ 49 h 1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4"/>
                <a:gd name="T55" fmla="*/ 0 h 109"/>
                <a:gd name="T56" fmla="*/ 84 w 84"/>
                <a:gd name="T57" fmla="*/ 109 h 10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4" h="109">
                  <a:moveTo>
                    <a:pt x="0" y="49"/>
                  </a:moveTo>
                  <a:lnTo>
                    <a:pt x="11" y="75"/>
                  </a:lnTo>
                  <a:lnTo>
                    <a:pt x="23" y="75"/>
                  </a:lnTo>
                  <a:lnTo>
                    <a:pt x="48" y="109"/>
                  </a:lnTo>
                  <a:lnTo>
                    <a:pt x="64" y="96"/>
                  </a:lnTo>
                  <a:lnTo>
                    <a:pt x="82" y="91"/>
                  </a:lnTo>
                  <a:lnTo>
                    <a:pt x="84" y="69"/>
                  </a:lnTo>
                  <a:lnTo>
                    <a:pt x="78" y="46"/>
                  </a:lnTo>
                  <a:lnTo>
                    <a:pt x="61" y="39"/>
                  </a:lnTo>
                  <a:lnTo>
                    <a:pt x="72" y="21"/>
                  </a:lnTo>
                  <a:lnTo>
                    <a:pt x="64" y="0"/>
                  </a:lnTo>
                  <a:lnTo>
                    <a:pt x="52" y="8"/>
                  </a:lnTo>
                  <a:lnTo>
                    <a:pt x="34" y="5"/>
                  </a:lnTo>
                  <a:lnTo>
                    <a:pt x="21" y="12"/>
                  </a:lnTo>
                  <a:lnTo>
                    <a:pt x="19" y="26"/>
                  </a:lnTo>
                  <a:lnTo>
                    <a:pt x="30" y="44"/>
                  </a:lnTo>
                  <a:lnTo>
                    <a:pt x="11" y="43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24" name="Freeform 73"/>
            <p:cNvSpPr>
              <a:spLocks/>
            </p:cNvSpPr>
            <p:nvPr/>
          </p:nvSpPr>
          <p:spPr bwMode="ltGray">
            <a:xfrm>
              <a:off x="6585840" y="2811670"/>
              <a:ext cx="442114" cy="353424"/>
            </a:xfrm>
            <a:custGeom>
              <a:avLst/>
              <a:gdLst>
                <a:gd name="T0" fmla="*/ 0 w 232"/>
                <a:gd name="T1" fmla="*/ 81 h 184"/>
                <a:gd name="T2" fmla="*/ 17 w 232"/>
                <a:gd name="T3" fmla="*/ 91 h 184"/>
                <a:gd name="T4" fmla="*/ 11 w 232"/>
                <a:gd name="T5" fmla="*/ 102 h 184"/>
                <a:gd name="T6" fmla="*/ 25 w 232"/>
                <a:gd name="T7" fmla="*/ 113 h 184"/>
                <a:gd name="T8" fmla="*/ 64 w 232"/>
                <a:gd name="T9" fmla="*/ 114 h 184"/>
                <a:gd name="T10" fmla="*/ 81 w 232"/>
                <a:gd name="T11" fmla="*/ 123 h 184"/>
                <a:gd name="T12" fmla="*/ 64 w 232"/>
                <a:gd name="T13" fmla="*/ 132 h 184"/>
                <a:gd name="T14" fmla="*/ 28 w 232"/>
                <a:gd name="T15" fmla="*/ 133 h 184"/>
                <a:gd name="T16" fmla="*/ 34 w 232"/>
                <a:gd name="T17" fmla="*/ 154 h 184"/>
                <a:gd name="T18" fmla="*/ 49 w 232"/>
                <a:gd name="T19" fmla="*/ 162 h 184"/>
                <a:gd name="T20" fmla="*/ 66 w 232"/>
                <a:gd name="T21" fmla="*/ 162 h 184"/>
                <a:gd name="T22" fmla="*/ 74 w 232"/>
                <a:gd name="T23" fmla="*/ 184 h 184"/>
                <a:gd name="T24" fmla="*/ 114 w 232"/>
                <a:gd name="T25" fmla="*/ 180 h 184"/>
                <a:gd name="T26" fmla="*/ 150 w 232"/>
                <a:gd name="T27" fmla="*/ 166 h 184"/>
                <a:gd name="T28" fmla="*/ 165 w 232"/>
                <a:gd name="T29" fmla="*/ 154 h 184"/>
                <a:gd name="T30" fmla="*/ 192 w 232"/>
                <a:gd name="T31" fmla="*/ 175 h 184"/>
                <a:gd name="T32" fmla="*/ 208 w 232"/>
                <a:gd name="T33" fmla="*/ 170 h 184"/>
                <a:gd name="T34" fmla="*/ 222 w 232"/>
                <a:gd name="T35" fmla="*/ 161 h 184"/>
                <a:gd name="T36" fmla="*/ 215 w 232"/>
                <a:gd name="T37" fmla="*/ 150 h 184"/>
                <a:gd name="T38" fmla="*/ 231 w 232"/>
                <a:gd name="T39" fmla="*/ 146 h 184"/>
                <a:gd name="T40" fmla="*/ 232 w 232"/>
                <a:gd name="T41" fmla="*/ 131 h 184"/>
                <a:gd name="T42" fmla="*/ 193 w 232"/>
                <a:gd name="T43" fmla="*/ 114 h 184"/>
                <a:gd name="T44" fmla="*/ 180 w 232"/>
                <a:gd name="T45" fmla="*/ 101 h 184"/>
                <a:gd name="T46" fmla="*/ 182 w 232"/>
                <a:gd name="T47" fmla="*/ 81 h 184"/>
                <a:gd name="T48" fmla="*/ 171 w 232"/>
                <a:gd name="T49" fmla="*/ 44 h 184"/>
                <a:gd name="T50" fmla="*/ 190 w 232"/>
                <a:gd name="T51" fmla="*/ 12 h 184"/>
                <a:gd name="T52" fmla="*/ 178 w 232"/>
                <a:gd name="T53" fmla="*/ 0 h 184"/>
                <a:gd name="T54" fmla="*/ 157 w 232"/>
                <a:gd name="T55" fmla="*/ 2 h 184"/>
                <a:gd name="T56" fmla="*/ 139 w 232"/>
                <a:gd name="T57" fmla="*/ 41 h 184"/>
                <a:gd name="T58" fmla="*/ 120 w 232"/>
                <a:gd name="T59" fmla="*/ 28 h 184"/>
                <a:gd name="T60" fmla="*/ 103 w 232"/>
                <a:gd name="T61" fmla="*/ 34 h 184"/>
                <a:gd name="T62" fmla="*/ 90 w 232"/>
                <a:gd name="T63" fmla="*/ 25 h 184"/>
                <a:gd name="T64" fmla="*/ 73 w 232"/>
                <a:gd name="T65" fmla="*/ 40 h 184"/>
                <a:gd name="T66" fmla="*/ 67 w 232"/>
                <a:gd name="T67" fmla="*/ 17 h 184"/>
                <a:gd name="T68" fmla="*/ 54 w 232"/>
                <a:gd name="T69" fmla="*/ 17 h 184"/>
                <a:gd name="T70" fmla="*/ 13 w 232"/>
                <a:gd name="T71" fmla="*/ 44 h 184"/>
                <a:gd name="T72" fmla="*/ 13 w 232"/>
                <a:gd name="T73" fmla="*/ 56 h 184"/>
                <a:gd name="T74" fmla="*/ 2 w 232"/>
                <a:gd name="T75" fmla="*/ 65 h 184"/>
                <a:gd name="T76" fmla="*/ 0 w 232"/>
                <a:gd name="T77" fmla="*/ 8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32"/>
                <a:gd name="T118" fmla="*/ 0 h 184"/>
                <a:gd name="T119" fmla="*/ 232 w 232"/>
                <a:gd name="T120" fmla="*/ 184 h 1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32" h="184">
                  <a:moveTo>
                    <a:pt x="0" y="81"/>
                  </a:moveTo>
                  <a:lnTo>
                    <a:pt x="17" y="91"/>
                  </a:lnTo>
                  <a:lnTo>
                    <a:pt x="11" y="102"/>
                  </a:lnTo>
                  <a:lnTo>
                    <a:pt x="25" y="113"/>
                  </a:lnTo>
                  <a:lnTo>
                    <a:pt x="64" y="114"/>
                  </a:lnTo>
                  <a:lnTo>
                    <a:pt x="81" y="123"/>
                  </a:lnTo>
                  <a:lnTo>
                    <a:pt x="64" y="132"/>
                  </a:lnTo>
                  <a:lnTo>
                    <a:pt x="28" y="133"/>
                  </a:lnTo>
                  <a:lnTo>
                    <a:pt x="34" y="154"/>
                  </a:lnTo>
                  <a:lnTo>
                    <a:pt x="49" y="162"/>
                  </a:lnTo>
                  <a:lnTo>
                    <a:pt x="66" y="162"/>
                  </a:lnTo>
                  <a:lnTo>
                    <a:pt x="74" y="184"/>
                  </a:lnTo>
                  <a:lnTo>
                    <a:pt x="114" y="180"/>
                  </a:lnTo>
                  <a:lnTo>
                    <a:pt x="150" y="166"/>
                  </a:lnTo>
                  <a:lnTo>
                    <a:pt x="165" y="154"/>
                  </a:lnTo>
                  <a:lnTo>
                    <a:pt x="192" y="175"/>
                  </a:lnTo>
                  <a:lnTo>
                    <a:pt x="208" y="170"/>
                  </a:lnTo>
                  <a:lnTo>
                    <a:pt x="222" y="161"/>
                  </a:lnTo>
                  <a:lnTo>
                    <a:pt x="215" y="150"/>
                  </a:lnTo>
                  <a:lnTo>
                    <a:pt x="231" y="146"/>
                  </a:lnTo>
                  <a:lnTo>
                    <a:pt x="232" y="131"/>
                  </a:lnTo>
                  <a:lnTo>
                    <a:pt x="193" y="114"/>
                  </a:lnTo>
                  <a:lnTo>
                    <a:pt x="180" y="101"/>
                  </a:lnTo>
                  <a:lnTo>
                    <a:pt x="182" y="81"/>
                  </a:lnTo>
                  <a:lnTo>
                    <a:pt x="171" y="44"/>
                  </a:lnTo>
                  <a:lnTo>
                    <a:pt x="190" y="12"/>
                  </a:lnTo>
                  <a:lnTo>
                    <a:pt x="178" y="0"/>
                  </a:lnTo>
                  <a:lnTo>
                    <a:pt x="157" y="2"/>
                  </a:lnTo>
                  <a:lnTo>
                    <a:pt x="139" y="41"/>
                  </a:lnTo>
                  <a:lnTo>
                    <a:pt x="120" y="28"/>
                  </a:lnTo>
                  <a:lnTo>
                    <a:pt x="103" y="34"/>
                  </a:lnTo>
                  <a:lnTo>
                    <a:pt x="90" y="25"/>
                  </a:lnTo>
                  <a:lnTo>
                    <a:pt x="73" y="40"/>
                  </a:lnTo>
                  <a:lnTo>
                    <a:pt x="67" y="17"/>
                  </a:lnTo>
                  <a:lnTo>
                    <a:pt x="54" y="17"/>
                  </a:lnTo>
                  <a:lnTo>
                    <a:pt x="13" y="44"/>
                  </a:lnTo>
                  <a:lnTo>
                    <a:pt x="13" y="56"/>
                  </a:lnTo>
                  <a:lnTo>
                    <a:pt x="2" y="65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25" name="Freeform 74"/>
            <p:cNvSpPr>
              <a:spLocks/>
            </p:cNvSpPr>
            <p:nvPr/>
          </p:nvSpPr>
          <p:spPr bwMode="ltGray">
            <a:xfrm>
              <a:off x="6443596" y="2751173"/>
              <a:ext cx="242200" cy="257905"/>
            </a:xfrm>
            <a:custGeom>
              <a:avLst/>
              <a:gdLst>
                <a:gd name="T0" fmla="*/ 0 w 128"/>
                <a:gd name="T1" fmla="*/ 95 h 133"/>
                <a:gd name="T2" fmla="*/ 17 w 128"/>
                <a:gd name="T3" fmla="*/ 112 h 133"/>
                <a:gd name="T4" fmla="*/ 27 w 128"/>
                <a:gd name="T5" fmla="*/ 133 h 133"/>
                <a:gd name="T6" fmla="*/ 58 w 128"/>
                <a:gd name="T7" fmla="*/ 120 h 133"/>
                <a:gd name="T8" fmla="*/ 70 w 128"/>
                <a:gd name="T9" fmla="*/ 102 h 133"/>
                <a:gd name="T10" fmla="*/ 76 w 128"/>
                <a:gd name="T11" fmla="*/ 76 h 133"/>
                <a:gd name="T12" fmla="*/ 128 w 128"/>
                <a:gd name="T13" fmla="*/ 40 h 133"/>
                <a:gd name="T14" fmla="*/ 109 w 128"/>
                <a:gd name="T15" fmla="*/ 27 h 133"/>
                <a:gd name="T16" fmla="*/ 96 w 128"/>
                <a:gd name="T17" fmla="*/ 10 h 133"/>
                <a:gd name="T18" fmla="*/ 72 w 128"/>
                <a:gd name="T19" fmla="*/ 10 h 133"/>
                <a:gd name="T20" fmla="*/ 51 w 128"/>
                <a:gd name="T21" fmla="*/ 0 h 133"/>
                <a:gd name="T22" fmla="*/ 10 w 128"/>
                <a:gd name="T23" fmla="*/ 16 h 133"/>
                <a:gd name="T24" fmla="*/ 19 w 128"/>
                <a:gd name="T25" fmla="*/ 40 h 133"/>
                <a:gd name="T26" fmla="*/ 15 w 128"/>
                <a:gd name="T27" fmla="*/ 60 h 133"/>
                <a:gd name="T28" fmla="*/ 0 w 128"/>
                <a:gd name="T29" fmla="*/ 95 h 13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8"/>
                <a:gd name="T46" fmla="*/ 0 h 133"/>
                <a:gd name="T47" fmla="*/ 128 w 128"/>
                <a:gd name="T48" fmla="*/ 133 h 13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8" h="133">
                  <a:moveTo>
                    <a:pt x="0" y="95"/>
                  </a:moveTo>
                  <a:lnTo>
                    <a:pt x="17" y="112"/>
                  </a:lnTo>
                  <a:lnTo>
                    <a:pt x="27" y="133"/>
                  </a:lnTo>
                  <a:lnTo>
                    <a:pt x="58" y="120"/>
                  </a:lnTo>
                  <a:lnTo>
                    <a:pt x="70" y="102"/>
                  </a:lnTo>
                  <a:lnTo>
                    <a:pt x="76" y="76"/>
                  </a:lnTo>
                  <a:lnTo>
                    <a:pt x="128" y="40"/>
                  </a:lnTo>
                  <a:lnTo>
                    <a:pt x="109" y="27"/>
                  </a:lnTo>
                  <a:lnTo>
                    <a:pt x="96" y="10"/>
                  </a:lnTo>
                  <a:lnTo>
                    <a:pt x="72" y="10"/>
                  </a:lnTo>
                  <a:lnTo>
                    <a:pt x="51" y="0"/>
                  </a:lnTo>
                  <a:lnTo>
                    <a:pt x="10" y="16"/>
                  </a:lnTo>
                  <a:lnTo>
                    <a:pt x="19" y="40"/>
                  </a:lnTo>
                  <a:lnTo>
                    <a:pt x="15" y="6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26" name="Freeform 75"/>
            <p:cNvSpPr>
              <a:spLocks/>
            </p:cNvSpPr>
            <p:nvPr/>
          </p:nvSpPr>
          <p:spPr bwMode="ltGray">
            <a:xfrm>
              <a:off x="5405593" y="3582200"/>
              <a:ext cx="49977" cy="38208"/>
            </a:xfrm>
            <a:custGeom>
              <a:avLst/>
              <a:gdLst>
                <a:gd name="T0" fmla="*/ 0 w 24"/>
                <a:gd name="T1" fmla="*/ 8 h 20"/>
                <a:gd name="T2" fmla="*/ 16 w 24"/>
                <a:gd name="T3" fmla="*/ 20 h 20"/>
                <a:gd name="T4" fmla="*/ 24 w 24"/>
                <a:gd name="T5" fmla="*/ 15 h 20"/>
                <a:gd name="T6" fmla="*/ 24 w 24"/>
                <a:gd name="T7" fmla="*/ 4 h 20"/>
                <a:gd name="T8" fmla="*/ 18 w 24"/>
                <a:gd name="T9" fmla="*/ 0 h 20"/>
                <a:gd name="T10" fmla="*/ 0 w 24"/>
                <a:gd name="T11" fmla="*/ 8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20"/>
                <a:gd name="T20" fmla="*/ 24 w 24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20">
                  <a:moveTo>
                    <a:pt x="0" y="8"/>
                  </a:moveTo>
                  <a:lnTo>
                    <a:pt x="16" y="20"/>
                  </a:lnTo>
                  <a:lnTo>
                    <a:pt x="24" y="15"/>
                  </a:lnTo>
                  <a:lnTo>
                    <a:pt x="24" y="4"/>
                  </a:lnTo>
                  <a:lnTo>
                    <a:pt x="1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27" name="Freeform 76"/>
            <p:cNvSpPr>
              <a:spLocks/>
            </p:cNvSpPr>
            <p:nvPr/>
          </p:nvSpPr>
          <p:spPr bwMode="ltGray">
            <a:xfrm>
              <a:off x="5405593" y="3582200"/>
              <a:ext cx="49977" cy="38208"/>
            </a:xfrm>
            <a:custGeom>
              <a:avLst/>
              <a:gdLst>
                <a:gd name="T0" fmla="*/ 0 w 24"/>
                <a:gd name="T1" fmla="*/ 8 h 20"/>
                <a:gd name="T2" fmla="*/ 16 w 24"/>
                <a:gd name="T3" fmla="*/ 20 h 20"/>
                <a:gd name="T4" fmla="*/ 24 w 24"/>
                <a:gd name="T5" fmla="*/ 15 h 20"/>
                <a:gd name="T6" fmla="*/ 24 w 24"/>
                <a:gd name="T7" fmla="*/ 4 h 20"/>
                <a:gd name="T8" fmla="*/ 18 w 24"/>
                <a:gd name="T9" fmla="*/ 0 h 20"/>
                <a:gd name="T10" fmla="*/ 0 w 24"/>
                <a:gd name="T11" fmla="*/ 8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20"/>
                <a:gd name="T20" fmla="*/ 24 w 24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20">
                  <a:moveTo>
                    <a:pt x="0" y="8"/>
                  </a:moveTo>
                  <a:lnTo>
                    <a:pt x="16" y="20"/>
                  </a:lnTo>
                  <a:lnTo>
                    <a:pt x="24" y="15"/>
                  </a:lnTo>
                  <a:lnTo>
                    <a:pt x="24" y="4"/>
                  </a:lnTo>
                  <a:lnTo>
                    <a:pt x="18" y="0"/>
                  </a:lnTo>
                  <a:lnTo>
                    <a:pt x="0" y="8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28" name="Freeform 77"/>
            <p:cNvSpPr>
              <a:spLocks/>
            </p:cNvSpPr>
            <p:nvPr/>
          </p:nvSpPr>
          <p:spPr bwMode="ltGray">
            <a:xfrm>
              <a:off x="5720838" y="3674535"/>
              <a:ext cx="65355" cy="63680"/>
            </a:xfrm>
            <a:custGeom>
              <a:avLst/>
              <a:gdLst>
                <a:gd name="T0" fmla="*/ 0 w 34"/>
                <a:gd name="T1" fmla="*/ 24 h 34"/>
                <a:gd name="T2" fmla="*/ 8 w 34"/>
                <a:gd name="T3" fmla="*/ 34 h 34"/>
                <a:gd name="T4" fmla="*/ 22 w 34"/>
                <a:gd name="T5" fmla="*/ 23 h 34"/>
                <a:gd name="T6" fmla="*/ 31 w 34"/>
                <a:gd name="T7" fmla="*/ 19 h 34"/>
                <a:gd name="T8" fmla="*/ 27 w 34"/>
                <a:gd name="T9" fmla="*/ 12 h 34"/>
                <a:gd name="T10" fmla="*/ 22 w 34"/>
                <a:gd name="T11" fmla="*/ 10 h 34"/>
                <a:gd name="T12" fmla="*/ 34 w 34"/>
                <a:gd name="T13" fmla="*/ 5 h 34"/>
                <a:gd name="T14" fmla="*/ 27 w 34"/>
                <a:gd name="T15" fmla="*/ 0 h 34"/>
                <a:gd name="T16" fmla="*/ 0 w 34"/>
                <a:gd name="T17" fmla="*/ 24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34"/>
                <a:gd name="T29" fmla="*/ 34 w 34"/>
                <a:gd name="T30" fmla="*/ 34 h 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34">
                  <a:moveTo>
                    <a:pt x="0" y="24"/>
                  </a:moveTo>
                  <a:lnTo>
                    <a:pt x="8" y="34"/>
                  </a:lnTo>
                  <a:lnTo>
                    <a:pt x="22" y="23"/>
                  </a:lnTo>
                  <a:lnTo>
                    <a:pt x="31" y="19"/>
                  </a:lnTo>
                  <a:lnTo>
                    <a:pt x="27" y="12"/>
                  </a:lnTo>
                  <a:lnTo>
                    <a:pt x="22" y="10"/>
                  </a:lnTo>
                  <a:lnTo>
                    <a:pt x="34" y="5"/>
                  </a:lnTo>
                  <a:lnTo>
                    <a:pt x="27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29" name="Freeform 78"/>
            <p:cNvSpPr>
              <a:spLocks/>
            </p:cNvSpPr>
            <p:nvPr/>
          </p:nvSpPr>
          <p:spPr bwMode="ltGray">
            <a:xfrm>
              <a:off x="6247528" y="3843288"/>
              <a:ext cx="49979" cy="79599"/>
            </a:xfrm>
            <a:custGeom>
              <a:avLst/>
              <a:gdLst>
                <a:gd name="T0" fmla="*/ 0 w 26"/>
                <a:gd name="T1" fmla="*/ 0 h 42"/>
                <a:gd name="T2" fmla="*/ 0 w 26"/>
                <a:gd name="T3" fmla="*/ 12 h 42"/>
                <a:gd name="T4" fmla="*/ 14 w 26"/>
                <a:gd name="T5" fmla="*/ 34 h 42"/>
                <a:gd name="T6" fmla="*/ 26 w 26"/>
                <a:gd name="T7" fmla="*/ 42 h 42"/>
                <a:gd name="T8" fmla="*/ 14 w 26"/>
                <a:gd name="T9" fmla="*/ 27 h 42"/>
                <a:gd name="T10" fmla="*/ 17 w 26"/>
                <a:gd name="T11" fmla="*/ 21 h 42"/>
                <a:gd name="T12" fmla="*/ 13 w 26"/>
                <a:gd name="T13" fmla="*/ 12 h 42"/>
                <a:gd name="T14" fmla="*/ 17 w 26"/>
                <a:gd name="T15" fmla="*/ 1 h 42"/>
                <a:gd name="T16" fmla="*/ 0 w 26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42"/>
                <a:gd name="T29" fmla="*/ 26 w 26"/>
                <a:gd name="T30" fmla="*/ 42 h 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42">
                  <a:moveTo>
                    <a:pt x="0" y="0"/>
                  </a:moveTo>
                  <a:lnTo>
                    <a:pt x="0" y="12"/>
                  </a:lnTo>
                  <a:lnTo>
                    <a:pt x="14" y="34"/>
                  </a:lnTo>
                  <a:lnTo>
                    <a:pt x="26" y="42"/>
                  </a:lnTo>
                  <a:lnTo>
                    <a:pt x="14" y="27"/>
                  </a:lnTo>
                  <a:lnTo>
                    <a:pt x="17" y="21"/>
                  </a:lnTo>
                  <a:lnTo>
                    <a:pt x="13" y="12"/>
                  </a:lnTo>
                  <a:lnTo>
                    <a:pt x="1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30" name="Freeform 79"/>
            <p:cNvSpPr>
              <a:spLocks/>
            </p:cNvSpPr>
            <p:nvPr/>
          </p:nvSpPr>
          <p:spPr bwMode="ltGray">
            <a:xfrm>
              <a:off x="6362861" y="3967463"/>
              <a:ext cx="126868" cy="85969"/>
            </a:xfrm>
            <a:custGeom>
              <a:avLst/>
              <a:gdLst>
                <a:gd name="T0" fmla="*/ 0 w 66"/>
                <a:gd name="T1" fmla="*/ 3 h 43"/>
                <a:gd name="T2" fmla="*/ 6 w 66"/>
                <a:gd name="T3" fmla="*/ 12 h 43"/>
                <a:gd name="T4" fmla="*/ 24 w 66"/>
                <a:gd name="T5" fmla="*/ 20 h 43"/>
                <a:gd name="T6" fmla="*/ 24 w 66"/>
                <a:gd name="T7" fmla="*/ 23 h 43"/>
                <a:gd name="T8" fmla="*/ 41 w 66"/>
                <a:gd name="T9" fmla="*/ 31 h 43"/>
                <a:gd name="T10" fmla="*/ 41 w 66"/>
                <a:gd name="T11" fmla="*/ 35 h 43"/>
                <a:gd name="T12" fmla="*/ 59 w 66"/>
                <a:gd name="T13" fmla="*/ 43 h 43"/>
                <a:gd name="T14" fmla="*/ 66 w 66"/>
                <a:gd name="T15" fmla="*/ 39 h 43"/>
                <a:gd name="T16" fmla="*/ 34 w 66"/>
                <a:gd name="T17" fmla="*/ 9 h 43"/>
                <a:gd name="T18" fmla="*/ 5 w 66"/>
                <a:gd name="T19" fmla="*/ 0 h 43"/>
                <a:gd name="T20" fmla="*/ 0 w 66"/>
                <a:gd name="T21" fmla="*/ 3 h 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43"/>
                <a:gd name="T35" fmla="*/ 66 w 66"/>
                <a:gd name="T36" fmla="*/ 43 h 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43">
                  <a:moveTo>
                    <a:pt x="0" y="3"/>
                  </a:moveTo>
                  <a:lnTo>
                    <a:pt x="6" y="12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41" y="31"/>
                  </a:lnTo>
                  <a:lnTo>
                    <a:pt x="41" y="35"/>
                  </a:lnTo>
                  <a:lnTo>
                    <a:pt x="59" y="43"/>
                  </a:lnTo>
                  <a:lnTo>
                    <a:pt x="66" y="39"/>
                  </a:lnTo>
                  <a:lnTo>
                    <a:pt x="34" y="9"/>
                  </a:lnTo>
                  <a:lnTo>
                    <a:pt x="5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31" name="Freeform 80"/>
            <p:cNvSpPr>
              <a:spLocks/>
            </p:cNvSpPr>
            <p:nvPr/>
          </p:nvSpPr>
          <p:spPr bwMode="ltGray">
            <a:xfrm>
              <a:off x="5370992" y="3862392"/>
              <a:ext cx="34601" cy="35023"/>
            </a:xfrm>
            <a:custGeom>
              <a:avLst/>
              <a:gdLst>
                <a:gd name="T0" fmla="*/ 0 w 20"/>
                <a:gd name="T1" fmla="*/ 20 h 20"/>
                <a:gd name="T2" fmla="*/ 20 w 20"/>
                <a:gd name="T3" fmla="*/ 6 h 20"/>
                <a:gd name="T4" fmla="*/ 20 w 20"/>
                <a:gd name="T5" fmla="*/ 0 h 20"/>
                <a:gd name="T6" fmla="*/ 11 w 20"/>
                <a:gd name="T7" fmla="*/ 3 h 20"/>
                <a:gd name="T8" fmla="*/ 0 w 20"/>
                <a:gd name="T9" fmla="*/ 18 h 20"/>
                <a:gd name="T10" fmla="*/ 0 w 20"/>
                <a:gd name="T11" fmla="*/ 2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0"/>
                <a:gd name="T20" fmla="*/ 20 w 2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0">
                  <a:moveTo>
                    <a:pt x="0" y="20"/>
                  </a:moveTo>
                  <a:lnTo>
                    <a:pt x="20" y="6"/>
                  </a:lnTo>
                  <a:lnTo>
                    <a:pt x="20" y="0"/>
                  </a:lnTo>
                  <a:lnTo>
                    <a:pt x="11" y="3"/>
                  </a:lnTo>
                  <a:lnTo>
                    <a:pt x="0" y="18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32" name="Freeform 81"/>
            <p:cNvSpPr>
              <a:spLocks/>
            </p:cNvSpPr>
            <p:nvPr/>
          </p:nvSpPr>
          <p:spPr bwMode="ltGray">
            <a:xfrm>
              <a:off x="5370992" y="3862392"/>
              <a:ext cx="34601" cy="35023"/>
            </a:xfrm>
            <a:custGeom>
              <a:avLst/>
              <a:gdLst>
                <a:gd name="T0" fmla="*/ 0 w 20"/>
                <a:gd name="T1" fmla="*/ 20 h 20"/>
                <a:gd name="T2" fmla="*/ 20 w 20"/>
                <a:gd name="T3" fmla="*/ 6 h 20"/>
                <a:gd name="T4" fmla="*/ 20 w 20"/>
                <a:gd name="T5" fmla="*/ 0 h 20"/>
                <a:gd name="T6" fmla="*/ 11 w 20"/>
                <a:gd name="T7" fmla="*/ 3 h 20"/>
                <a:gd name="T8" fmla="*/ 0 w 20"/>
                <a:gd name="T9" fmla="*/ 18 h 20"/>
                <a:gd name="T10" fmla="*/ 0 w 20"/>
                <a:gd name="T11" fmla="*/ 2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0"/>
                <a:gd name="T20" fmla="*/ 20 w 2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0">
                  <a:moveTo>
                    <a:pt x="0" y="20"/>
                  </a:moveTo>
                  <a:lnTo>
                    <a:pt x="20" y="6"/>
                  </a:lnTo>
                  <a:lnTo>
                    <a:pt x="20" y="0"/>
                  </a:lnTo>
                  <a:lnTo>
                    <a:pt x="11" y="3"/>
                  </a:lnTo>
                  <a:lnTo>
                    <a:pt x="0" y="18"/>
                  </a:lnTo>
                  <a:lnTo>
                    <a:pt x="0" y="20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33" name="Freeform 82"/>
            <p:cNvSpPr>
              <a:spLocks/>
            </p:cNvSpPr>
            <p:nvPr/>
          </p:nvSpPr>
          <p:spPr bwMode="ltGray">
            <a:xfrm>
              <a:off x="5405593" y="3849656"/>
              <a:ext cx="34599" cy="38208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7 h 20"/>
                <a:gd name="T4" fmla="*/ 18 w 18"/>
                <a:gd name="T5" fmla="*/ 0 h 20"/>
                <a:gd name="T6" fmla="*/ 7 w 18"/>
                <a:gd name="T7" fmla="*/ 0 h 20"/>
                <a:gd name="T8" fmla="*/ 7 w 18"/>
                <a:gd name="T9" fmla="*/ 11 h 20"/>
                <a:gd name="T10" fmla="*/ 0 w 18"/>
                <a:gd name="T11" fmla="*/ 2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20"/>
                <a:gd name="T20" fmla="*/ 18 w 18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20">
                  <a:moveTo>
                    <a:pt x="0" y="20"/>
                  </a:moveTo>
                  <a:lnTo>
                    <a:pt x="18" y="7"/>
                  </a:lnTo>
                  <a:lnTo>
                    <a:pt x="18" y="0"/>
                  </a:lnTo>
                  <a:lnTo>
                    <a:pt x="7" y="0"/>
                  </a:lnTo>
                  <a:lnTo>
                    <a:pt x="7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34" name="Freeform 83"/>
            <p:cNvSpPr>
              <a:spLocks/>
            </p:cNvSpPr>
            <p:nvPr/>
          </p:nvSpPr>
          <p:spPr bwMode="ltGray">
            <a:xfrm>
              <a:off x="5405593" y="3849656"/>
              <a:ext cx="34599" cy="38208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7 h 20"/>
                <a:gd name="T4" fmla="*/ 18 w 18"/>
                <a:gd name="T5" fmla="*/ 0 h 20"/>
                <a:gd name="T6" fmla="*/ 7 w 18"/>
                <a:gd name="T7" fmla="*/ 0 h 20"/>
                <a:gd name="T8" fmla="*/ 7 w 18"/>
                <a:gd name="T9" fmla="*/ 11 h 20"/>
                <a:gd name="T10" fmla="*/ 0 w 18"/>
                <a:gd name="T11" fmla="*/ 2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20"/>
                <a:gd name="T20" fmla="*/ 18 w 18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20">
                  <a:moveTo>
                    <a:pt x="0" y="20"/>
                  </a:moveTo>
                  <a:lnTo>
                    <a:pt x="18" y="7"/>
                  </a:lnTo>
                  <a:lnTo>
                    <a:pt x="18" y="0"/>
                  </a:lnTo>
                  <a:lnTo>
                    <a:pt x="7" y="0"/>
                  </a:lnTo>
                  <a:lnTo>
                    <a:pt x="7" y="11"/>
                  </a:lnTo>
                  <a:lnTo>
                    <a:pt x="0" y="20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35" name="Freeform 84"/>
            <p:cNvSpPr>
              <a:spLocks/>
            </p:cNvSpPr>
            <p:nvPr/>
          </p:nvSpPr>
          <p:spPr bwMode="ltGray">
            <a:xfrm>
              <a:off x="1634180" y="4390937"/>
              <a:ext cx="173002" cy="127360"/>
            </a:xfrm>
            <a:custGeom>
              <a:avLst/>
              <a:gdLst>
                <a:gd name="T0" fmla="*/ 0 w 90"/>
                <a:gd name="T1" fmla="*/ 62 h 67"/>
                <a:gd name="T2" fmla="*/ 0 w 90"/>
                <a:gd name="T3" fmla="*/ 55 h 67"/>
                <a:gd name="T4" fmla="*/ 15 w 90"/>
                <a:gd name="T5" fmla="*/ 40 h 67"/>
                <a:gd name="T6" fmla="*/ 6 w 90"/>
                <a:gd name="T7" fmla="*/ 34 h 67"/>
                <a:gd name="T8" fmla="*/ 6 w 90"/>
                <a:gd name="T9" fmla="*/ 17 h 67"/>
                <a:gd name="T10" fmla="*/ 15 w 90"/>
                <a:gd name="T11" fmla="*/ 12 h 67"/>
                <a:gd name="T12" fmla="*/ 15 w 90"/>
                <a:gd name="T13" fmla="*/ 4 h 67"/>
                <a:gd name="T14" fmla="*/ 36 w 90"/>
                <a:gd name="T15" fmla="*/ 4 h 67"/>
                <a:gd name="T16" fmla="*/ 48 w 90"/>
                <a:gd name="T17" fmla="*/ 6 h 67"/>
                <a:gd name="T18" fmla="*/ 69 w 90"/>
                <a:gd name="T19" fmla="*/ 0 h 67"/>
                <a:gd name="T20" fmla="*/ 90 w 90"/>
                <a:gd name="T21" fmla="*/ 0 h 67"/>
                <a:gd name="T22" fmla="*/ 75 w 90"/>
                <a:gd name="T23" fmla="*/ 10 h 67"/>
                <a:gd name="T24" fmla="*/ 70 w 90"/>
                <a:gd name="T25" fmla="*/ 37 h 67"/>
                <a:gd name="T26" fmla="*/ 40 w 90"/>
                <a:gd name="T27" fmla="*/ 52 h 67"/>
                <a:gd name="T28" fmla="*/ 40 w 90"/>
                <a:gd name="T29" fmla="*/ 54 h 67"/>
                <a:gd name="T30" fmla="*/ 10 w 90"/>
                <a:gd name="T31" fmla="*/ 67 h 67"/>
                <a:gd name="T32" fmla="*/ 0 w 90"/>
                <a:gd name="T33" fmla="*/ 62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0"/>
                <a:gd name="T52" fmla="*/ 0 h 67"/>
                <a:gd name="T53" fmla="*/ 90 w 90"/>
                <a:gd name="T54" fmla="*/ 67 h 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0" h="67">
                  <a:moveTo>
                    <a:pt x="0" y="62"/>
                  </a:moveTo>
                  <a:lnTo>
                    <a:pt x="0" y="55"/>
                  </a:lnTo>
                  <a:lnTo>
                    <a:pt x="15" y="40"/>
                  </a:lnTo>
                  <a:lnTo>
                    <a:pt x="6" y="34"/>
                  </a:lnTo>
                  <a:lnTo>
                    <a:pt x="6" y="17"/>
                  </a:lnTo>
                  <a:lnTo>
                    <a:pt x="15" y="12"/>
                  </a:lnTo>
                  <a:lnTo>
                    <a:pt x="15" y="4"/>
                  </a:lnTo>
                  <a:lnTo>
                    <a:pt x="36" y="4"/>
                  </a:lnTo>
                  <a:lnTo>
                    <a:pt x="48" y="6"/>
                  </a:lnTo>
                  <a:lnTo>
                    <a:pt x="69" y="0"/>
                  </a:lnTo>
                  <a:lnTo>
                    <a:pt x="90" y="0"/>
                  </a:lnTo>
                  <a:lnTo>
                    <a:pt x="75" y="10"/>
                  </a:lnTo>
                  <a:lnTo>
                    <a:pt x="70" y="37"/>
                  </a:lnTo>
                  <a:lnTo>
                    <a:pt x="40" y="52"/>
                  </a:lnTo>
                  <a:lnTo>
                    <a:pt x="40" y="54"/>
                  </a:lnTo>
                  <a:lnTo>
                    <a:pt x="10" y="67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36" name="Freeform 85"/>
            <p:cNvSpPr>
              <a:spLocks/>
            </p:cNvSpPr>
            <p:nvPr/>
          </p:nvSpPr>
          <p:spPr bwMode="ltGray">
            <a:xfrm>
              <a:off x="1622648" y="4492825"/>
              <a:ext cx="103799" cy="101888"/>
            </a:xfrm>
            <a:custGeom>
              <a:avLst/>
              <a:gdLst>
                <a:gd name="T0" fmla="*/ 55 w 55"/>
                <a:gd name="T1" fmla="*/ 16 h 54"/>
                <a:gd name="T2" fmla="*/ 49 w 55"/>
                <a:gd name="T3" fmla="*/ 0 h 54"/>
                <a:gd name="T4" fmla="*/ 48 w 55"/>
                <a:gd name="T5" fmla="*/ 0 h 54"/>
                <a:gd name="T6" fmla="*/ 18 w 55"/>
                <a:gd name="T7" fmla="*/ 13 h 54"/>
                <a:gd name="T8" fmla="*/ 7 w 55"/>
                <a:gd name="T9" fmla="*/ 8 h 54"/>
                <a:gd name="T10" fmla="*/ 5 w 55"/>
                <a:gd name="T11" fmla="*/ 17 h 54"/>
                <a:gd name="T12" fmla="*/ 5 w 55"/>
                <a:gd name="T13" fmla="*/ 33 h 54"/>
                <a:gd name="T14" fmla="*/ 0 w 55"/>
                <a:gd name="T15" fmla="*/ 54 h 54"/>
                <a:gd name="T16" fmla="*/ 14 w 55"/>
                <a:gd name="T17" fmla="*/ 54 h 54"/>
                <a:gd name="T18" fmla="*/ 23 w 55"/>
                <a:gd name="T19" fmla="*/ 45 h 54"/>
                <a:gd name="T20" fmla="*/ 29 w 55"/>
                <a:gd name="T21" fmla="*/ 45 h 54"/>
                <a:gd name="T22" fmla="*/ 39 w 55"/>
                <a:gd name="T23" fmla="*/ 36 h 54"/>
                <a:gd name="T24" fmla="*/ 27 w 55"/>
                <a:gd name="T25" fmla="*/ 24 h 54"/>
                <a:gd name="T26" fmla="*/ 55 w 55"/>
                <a:gd name="T27" fmla="*/ 16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5"/>
                <a:gd name="T43" fmla="*/ 0 h 54"/>
                <a:gd name="T44" fmla="*/ 55 w 55"/>
                <a:gd name="T45" fmla="*/ 54 h 5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5" h="54">
                  <a:moveTo>
                    <a:pt x="55" y="16"/>
                  </a:moveTo>
                  <a:lnTo>
                    <a:pt x="49" y="0"/>
                  </a:lnTo>
                  <a:lnTo>
                    <a:pt x="48" y="0"/>
                  </a:lnTo>
                  <a:lnTo>
                    <a:pt x="18" y="13"/>
                  </a:lnTo>
                  <a:lnTo>
                    <a:pt x="7" y="8"/>
                  </a:lnTo>
                  <a:lnTo>
                    <a:pt x="5" y="17"/>
                  </a:lnTo>
                  <a:lnTo>
                    <a:pt x="5" y="33"/>
                  </a:lnTo>
                  <a:lnTo>
                    <a:pt x="0" y="54"/>
                  </a:lnTo>
                  <a:lnTo>
                    <a:pt x="14" y="54"/>
                  </a:lnTo>
                  <a:lnTo>
                    <a:pt x="23" y="45"/>
                  </a:lnTo>
                  <a:lnTo>
                    <a:pt x="29" y="45"/>
                  </a:lnTo>
                  <a:lnTo>
                    <a:pt x="39" y="36"/>
                  </a:lnTo>
                  <a:lnTo>
                    <a:pt x="27" y="24"/>
                  </a:lnTo>
                  <a:lnTo>
                    <a:pt x="55" y="1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37" name="Freeform 86"/>
            <p:cNvSpPr>
              <a:spLocks/>
            </p:cNvSpPr>
            <p:nvPr/>
          </p:nvSpPr>
          <p:spPr bwMode="ltGray">
            <a:xfrm>
              <a:off x="1622648" y="4460985"/>
              <a:ext cx="46133" cy="41391"/>
            </a:xfrm>
            <a:custGeom>
              <a:avLst/>
              <a:gdLst>
                <a:gd name="T0" fmla="*/ 6 w 22"/>
                <a:gd name="T1" fmla="*/ 19 h 21"/>
                <a:gd name="T2" fmla="*/ 0 w 22"/>
                <a:gd name="T3" fmla="*/ 21 h 21"/>
                <a:gd name="T4" fmla="*/ 11 w 22"/>
                <a:gd name="T5" fmla="*/ 3 h 21"/>
                <a:gd name="T6" fmla="*/ 13 w 22"/>
                <a:gd name="T7" fmla="*/ 0 h 21"/>
                <a:gd name="T8" fmla="*/ 22 w 22"/>
                <a:gd name="T9" fmla="*/ 6 h 21"/>
                <a:gd name="T10" fmla="*/ 6 w 22"/>
                <a:gd name="T11" fmla="*/ 19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"/>
                <a:gd name="T19" fmla="*/ 0 h 21"/>
                <a:gd name="T20" fmla="*/ 22 w 22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" h="21">
                  <a:moveTo>
                    <a:pt x="6" y="19"/>
                  </a:moveTo>
                  <a:lnTo>
                    <a:pt x="0" y="21"/>
                  </a:lnTo>
                  <a:lnTo>
                    <a:pt x="11" y="3"/>
                  </a:lnTo>
                  <a:lnTo>
                    <a:pt x="13" y="0"/>
                  </a:lnTo>
                  <a:lnTo>
                    <a:pt x="22" y="6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38" name="Freeform 87"/>
            <p:cNvSpPr>
              <a:spLocks/>
            </p:cNvSpPr>
            <p:nvPr/>
          </p:nvSpPr>
          <p:spPr bwMode="ltGray">
            <a:xfrm>
              <a:off x="1599581" y="4505561"/>
              <a:ext cx="38445" cy="95520"/>
            </a:xfrm>
            <a:custGeom>
              <a:avLst/>
              <a:gdLst>
                <a:gd name="T0" fmla="*/ 20 w 21"/>
                <a:gd name="T1" fmla="*/ 5 h 51"/>
                <a:gd name="T2" fmla="*/ 16 w 21"/>
                <a:gd name="T3" fmla="*/ 14 h 51"/>
                <a:gd name="T4" fmla="*/ 16 w 21"/>
                <a:gd name="T5" fmla="*/ 29 h 51"/>
                <a:gd name="T6" fmla="*/ 11 w 21"/>
                <a:gd name="T7" fmla="*/ 51 h 51"/>
                <a:gd name="T8" fmla="*/ 0 w 21"/>
                <a:gd name="T9" fmla="*/ 26 h 51"/>
                <a:gd name="T10" fmla="*/ 8 w 21"/>
                <a:gd name="T11" fmla="*/ 14 h 51"/>
                <a:gd name="T12" fmla="*/ 14 w 21"/>
                <a:gd name="T13" fmla="*/ 1 h 51"/>
                <a:gd name="T14" fmla="*/ 21 w 21"/>
                <a:gd name="T15" fmla="*/ 0 h 51"/>
                <a:gd name="T16" fmla="*/ 20 w 21"/>
                <a:gd name="T17" fmla="*/ 5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51"/>
                <a:gd name="T29" fmla="*/ 21 w 21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51">
                  <a:moveTo>
                    <a:pt x="20" y="5"/>
                  </a:moveTo>
                  <a:lnTo>
                    <a:pt x="16" y="14"/>
                  </a:lnTo>
                  <a:lnTo>
                    <a:pt x="16" y="29"/>
                  </a:lnTo>
                  <a:lnTo>
                    <a:pt x="11" y="51"/>
                  </a:lnTo>
                  <a:lnTo>
                    <a:pt x="0" y="26"/>
                  </a:lnTo>
                  <a:lnTo>
                    <a:pt x="8" y="14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39" name="Freeform 88"/>
            <p:cNvSpPr>
              <a:spLocks/>
            </p:cNvSpPr>
            <p:nvPr/>
          </p:nvSpPr>
          <p:spPr bwMode="ltGray">
            <a:xfrm>
              <a:off x="1714915" y="4381384"/>
              <a:ext cx="242200" cy="213329"/>
            </a:xfrm>
            <a:custGeom>
              <a:avLst/>
              <a:gdLst>
                <a:gd name="T0" fmla="*/ 78 w 127"/>
                <a:gd name="T1" fmla="*/ 2 h 113"/>
                <a:gd name="T2" fmla="*/ 85 w 127"/>
                <a:gd name="T3" fmla="*/ 20 h 113"/>
                <a:gd name="T4" fmla="*/ 93 w 127"/>
                <a:gd name="T5" fmla="*/ 23 h 113"/>
                <a:gd name="T6" fmla="*/ 94 w 127"/>
                <a:gd name="T7" fmla="*/ 31 h 113"/>
                <a:gd name="T8" fmla="*/ 84 w 127"/>
                <a:gd name="T9" fmla="*/ 49 h 113"/>
                <a:gd name="T10" fmla="*/ 93 w 127"/>
                <a:gd name="T11" fmla="*/ 62 h 113"/>
                <a:gd name="T12" fmla="*/ 109 w 127"/>
                <a:gd name="T13" fmla="*/ 71 h 113"/>
                <a:gd name="T14" fmla="*/ 113 w 127"/>
                <a:gd name="T15" fmla="*/ 89 h 113"/>
                <a:gd name="T16" fmla="*/ 126 w 127"/>
                <a:gd name="T17" fmla="*/ 101 h 113"/>
                <a:gd name="T18" fmla="*/ 127 w 127"/>
                <a:gd name="T19" fmla="*/ 102 h 113"/>
                <a:gd name="T20" fmla="*/ 126 w 127"/>
                <a:gd name="T21" fmla="*/ 104 h 113"/>
                <a:gd name="T22" fmla="*/ 111 w 127"/>
                <a:gd name="T23" fmla="*/ 103 h 113"/>
                <a:gd name="T24" fmla="*/ 101 w 127"/>
                <a:gd name="T25" fmla="*/ 113 h 113"/>
                <a:gd name="T26" fmla="*/ 86 w 127"/>
                <a:gd name="T27" fmla="*/ 109 h 113"/>
                <a:gd name="T28" fmla="*/ 77 w 127"/>
                <a:gd name="T29" fmla="*/ 112 h 113"/>
                <a:gd name="T30" fmla="*/ 62 w 127"/>
                <a:gd name="T31" fmla="*/ 105 h 113"/>
                <a:gd name="T32" fmla="*/ 61 w 127"/>
                <a:gd name="T33" fmla="*/ 96 h 113"/>
                <a:gd name="T34" fmla="*/ 52 w 127"/>
                <a:gd name="T35" fmla="*/ 92 h 113"/>
                <a:gd name="T36" fmla="*/ 24 w 127"/>
                <a:gd name="T37" fmla="*/ 78 h 113"/>
                <a:gd name="T38" fmla="*/ 5 w 127"/>
                <a:gd name="T39" fmla="*/ 73 h 113"/>
                <a:gd name="T40" fmla="*/ 0 w 127"/>
                <a:gd name="T41" fmla="*/ 57 h 113"/>
                <a:gd name="T42" fmla="*/ 29 w 127"/>
                <a:gd name="T43" fmla="*/ 42 h 113"/>
                <a:gd name="T44" fmla="*/ 34 w 127"/>
                <a:gd name="T45" fmla="*/ 13 h 113"/>
                <a:gd name="T46" fmla="*/ 49 w 127"/>
                <a:gd name="T47" fmla="*/ 4 h 113"/>
                <a:gd name="T48" fmla="*/ 54 w 127"/>
                <a:gd name="T49" fmla="*/ 0 h 113"/>
                <a:gd name="T50" fmla="*/ 78 w 127"/>
                <a:gd name="T51" fmla="*/ 2 h 1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7"/>
                <a:gd name="T79" fmla="*/ 0 h 113"/>
                <a:gd name="T80" fmla="*/ 127 w 127"/>
                <a:gd name="T81" fmla="*/ 113 h 11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7" h="113">
                  <a:moveTo>
                    <a:pt x="78" y="2"/>
                  </a:moveTo>
                  <a:lnTo>
                    <a:pt x="85" y="20"/>
                  </a:lnTo>
                  <a:lnTo>
                    <a:pt x="93" y="23"/>
                  </a:lnTo>
                  <a:lnTo>
                    <a:pt x="94" y="31"/>
                  </a:lnTo>
                  <a:lnTo>
                    <a:pt x="84" y="49"/>
                  </a:lnTo>
                  <a:lnTo>
                    <a:pt x="93" y="62"/>
                  </a:lnTo>
                  <a:lnTo>
                    <a:pt x="109" y="71"/>
                  </a:lnTo>
                  <a:lnTo>
                    <a:pt x="113" y="89"/>
                  </a:lnTo>
                  <a:lnTo>
                    <a:pt x="126" y="101"/>
                  </a:lnTo>
                  <a:lnTo>
                    <a:pt x="127" y="102"/>
                  </a:lnTo>
                  <a:lnTo>
                    <a:pt x="126" y="104"/>
                  </a:lnTo>
                  <a:lnTo>
                    <a:pt x="111" y="103"/>
                  </a:lnTo>
                  <a:lnTo>
                    <a:pt x="101" y="113"/>
                  </a:lnTo>
                  <a:lnTo>
                    <a:pt x="86" y="109"/>
                  </a:lnTo>
                  <a:lnTo>
                    <a:pt x="77" y="112"/>
                  </a:lnTo>
                  <a:lnTo>
                    <a:pt x="62" y="105"/>
                  </a:lnTo>
                  <a:lnTo>
                    <a:pt x="61" y="96"/>
                  </a:lnTo>
                  <a:lnTo>
                    <a:pt x="52" y="92"/>
                  </a:lnTo>
                  <a:lnTo>
                    <a:pt x="24" y="78"/>
                  </a:lnTo>
                  <a:lnTo>
                    <a:pt x="5" y="73"/>
                  </a:lnTo>
                  <a:lnTo>
                    <a:pt x="0" y="57"/>
                  </a:lnTo>
                  <a:lnTo>
                    <a:pt x="29" y="42"/>
                  </a:lnTo>
                  <a:lnTo>
                    <a:pt x="34" y="13"/>
                  </a:lnTo>
                  <a:lnTo>
                    <a:pt x="49" y="4"/>
                  </a:lnTo>
                  <a:lnTo>
                    <a:pt x="54" y="0"/>
                  </a:lnTo>
                  <a:lnTo>
                    <a:pt x="78" y="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40" name="Freeform 89"/>
            <p:cNvSpPr>
              <a:spLocks/>
            </p:cNvSpPr>
            <p:nvPr/>
          </p:nvSpPr>
          <p:spPr bwMode="ltGray">
            <a:xfrm>
              <a:off x="1861004" y="4585160"/>
              <a:ext cx="42288" cy="38208"/>
            </a:xfrm>
            <a:custGeom>
              <a:avLst/>
              <a:gdLst>
                <a:gd name="T0" fmla="*/ 0 w 22"/>
                <a:gd name="T1" fmla="*/ 6 h 19"/>
                <a:gd name="T2" fmla="*/ 9 w 22"/>
                <a:gd name="T3" fmla="*/ 0 h 19"/>
                <a:gd name="T4" fmla="*/ 22 w 22"/>
                <a:gd name="T5" fmla="*/ 7 h 19"/>
                <a:gd name="T6" fmla="*/ 9 w 22"/>
                <a:gd name="T7" fmla="*/ 19 h 19"/>
                <a:gd name="T8" fmla="*/ 0 w 22"/>
                <a:gd name="T9" fmla="*/ 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9"/>
                <a:gd name="T17" fmla="*/ 22 w 2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9">
                  <a:moveTo>
                    <a:pt x="0" y="6"/>
                  </a:moveTo>
                  <a:lnTo>
                    <a:pt x="9" y="0"/>
                  </a:lnTo>
                  <a:lnTo>
                    <a:pt x="22" y="7"/>
                  </a:lnTo>
                  <a:lnTo>
                    <a:pt x="9" y="1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41" name="Freeform 90"/>
            <p:cNvSpPr>
              <a:spLocks/>
            </p:cNvSpPr>
            <p:nvPr/>
          </p:nvSpPr>
          <p:spPr bwMode="ltGray">
            <a:xfrm>
              <a:off x="1861004" y="4585160"/>
              <a:ext cx="42288" cy="38208"/>
            </a:xfrm>
            <a:custGeom>
              <a:avLst/>
              <a:gdLst>
                <a:gd name="T0" fmla="*/ 0 w 22"/>
                <a:gd name="T1" fmla="*/ 6 h 19"/>
                <a:gd name="T2" fmla="*/ 9 w 22"/>
                <a:gd name="T3" fmla="*/ 0 h 19"/>
                <a:gd name="T4" fmla="*/ 22 w 22"/>
                <a:gd name="T5" fmla="*/ 7 h 19"/>
                <a:gd name="T6" fmla="*/ 9 w 22"/>
                <a:gd name="T7" fmla="*/ 19 h 19"/>
                <a:gd name="T8" fmla="*/ 0 w 22"/>
                <a:gd name="T9" fmla="*/ 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9"/>
                <a:gd name="T17" fmla="*/ 22 w 2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9">
                  <a:moveTo>
                    <a:pt x="0" y="6"/>
                  </a:moveTo>
                  <a:lnTo>
                    <a:pt x="9" y="0"/>
                  </a:lnTo>
                  <a:lnTo>
                    <a:pt x="22" y="7"/>
                  </a:lnTo>
                  <a:lnTo>
                    <a:pt x="9" y="19"/>
                  </a:lnTo>
                  <a:lnTo>
                    <a:pt x="0" y="6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42" name="Freeform 91"/>
            <p:cNvSpPr>
              <a:spLocks/>
            </p:cNvSpPr>
            <p:nvPr/>
          </p:nvSpPr>
          <p:spPr bwMode="ltGray">
            <a:xfrm>
              <a:off x="1903292" y="4575609"/>
              <a:ext cx="46133" cy="38208"/>
            </a:xfrm>
            <a:custGeom>
              <a:avLst/>
              <a:gdLst>
                <a:gd name="T0" fmla="*/ 0 w 25"/>
                <a:gd name="T1" fmla="*/ 10 h 20"/>
                <a:gd name="T2" fmla="*/ 9 w 25"/>
                <a:gd name="T3" fmla="*/ 0 h 20"/>
                <a:gd name="T4" fmla="*/ 25 w 25"/>
                <a:gd name="T5" fmla="*/ 0 h 20"/>
                <a:gd name="T6" fmla="*/ 22 w 25"/>
                <a:gd name="T7" fmla="*/ 5 h 20"/>
                <a:gd name="T8" fmla="*/ 15 w 25"/>
                <a:gd name="T9" fmla="*/ 6 h 20"/>
                <a:gd name="T10" fmla="*/ 22 w 25"/>
                <a:gd name="T11" fmla="*/ 20 h 20"/>
                <a:gd name="T12" fmla="*/ 22 w 25"/>
                <a:gd name="T13" fmla="*/ 17 h 20"/>
                <a:gd name="T14" fmla="*/ 0 w 25"/>
                <a:gd name="T15" fmla="*/ 10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0"/>
                <a:gd name="T26" fmla="*/ 25 w 25"/>
                <a:gd name="T27" fmla="*/ 20 h 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0">
                  <a:moveTo>
                    <a:pt x="0" y="10"/>
                  </a:moveTo>
                  <a:lnTo>
                    <a:pt x="9" y="0"/>
                  </a:lnTo>
                  <a:lnTo>
                    <a:pt x="25" y="0"/>
                  </a:lnTo>
                  <a:lnTo>
                    <a:pt x="22" y="5"/>
                  </a:lnTo>
                  <a:lnTo>
                    <a:pt x="15" y="6"/>
                  </a:lnTo>
                  <a:lnTo>
                    <a:pt x="22" y="20"/>
                  </a:lnTo>
                  <a:lnTo>
                    <a:pt x="22" y="1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43" name="Freeform 92"/>
            <p:cNvSpPr>
              <a:spLocks/>
            </p:cNvSpPr>
            <p:nvPr/>
          </p:nvSpPr>
          <p:spPr bwMode="ltGray">
            <a:xfrm>
              <a:off x="1618803" y="4521480"/>
              <a:ext cx="530535" cy="442578"/>
            </a:xfrm>
            <a:custGeom>
              <a:avLst/>
              <a:gdLst>
                <a:gd name="T0" fmla="*/ 237 w 277"/>
                <a:gd name="T1" fmla="*/ 184 h 229"/>
                <a:gd name="T2" fmla="*/ 249 w 277"/>
                <a:gd name="T3" fmla="*/ 170 h 229"/>
                <a:gd name="T4" fmla="*/ 258 w 277"/>
                <a:gd name="T5" fmla="*/ 161 h 229"/>
                <a:gd name="T6" fmla="*/ 264 w 277"/>
                <a:gd name="T7" fmla="*/ 156 h 229"/>
                <a:gd name="T8" fmla="*/ 272 w 277"/>
                <a:gd name="T9" fmla="*/ 149 h 229"/>
                <a:gd name="T10" fmla="*/ 275 w 277"/>
                <a:gd name="T11" fmla="*/ 145 h 229"/>
                <a:gd name="T12" fmla="*/ 277 w 277"/>
                <a:gd name="T13" fmla="*/ 140 h 229"/>
                <a:gd name="T14" fmla="*/ 275 w 277"/>
                <a:gd name="T15" fmla="*/ 129 h 229"/>
                <a:gd name="T16" fmla="*/ 272 w 277"/>
                <a:gd name="T17" fmla="*/ 126 h 229"/>
                <a:gd name="T18" fmla="*/ 270 w 277"/>
                <a:gd name="T19" fmla="*/ 122 h 229"/>
                <a:gd name="T20" fmla="*/ 269 w 277"/>
                <a:gd name="T21" fmla="*/ 119 h 229"/>
                <a:gd name="T22" fmla="*/ 263 w 277"/>
                <a:gd name="T23" fmla="*/ 113 h 229"/>
                <a:gd name="T24" fmla="*/ 258 w 277"/>
                <a:gd name="T25" fmla="*/ 113 h 229"/>
                <a:gd name="T26" fmla="*/ 255 w 277"/>
                <a:gd name="T27" fmla="*/ 113 h 229"/>
                <a:gd name="T28" fmla="*/ 242 w 277"/>
                <a:gd name="T29" fmla="*/ 119 h 229"/>
                <a:gd name="T30" fmla="*/ 236 w 277"/>
                <a:gd name="T31" fmla="*/ 120 h 229"/>
                <a:gd name="T32" fmla="*/ 229 w 277"/>
                <a:gd name="T33" fmla="*/ 122 h 229"/>
                <a:gd name="T34" fmla="*/ 224 w 277"/>
                <a:gd name="T35" fmla="*/ 123 h 229"/>
                <a:gd name="T36" fmla="*/ 218 w 277"/>
                <a:gd name="T37" fmla="*/ 123 h 229"/>
                <a:gd name="T38" fmla="*/ 212 w 277"/>
                <a:gd name="T39" fmla="*/ 122 h 229"/>
                <a:gd name="T40" fmla="*/ 205 w 277"/>
                <a:gd name="T41" fmla="*/ 120 h 229"/>
                <a:gd name="T42" fmla="*/ 204 w 277"/>
                <a:gd name="T43" fmla="*/ 117 h 229"/>
                <a:gd name="T44" fmla="*/ 200 w 277"/>
                <a:gd name="T45" fmla="*/ 115 h 229"/>
                <a:gd name="T46" fmla="*/ 209 w 277"/>
                <a:gd name="T47" fmla="*/ 103 h 229"/>
                <a:gd name="T48" fmla="*/ 193 w 277"/>
                <a:gd name="T49" fmla="*/ 72 h 229"/>
                <a:gd name="T50" fmla="*/ 171 w 277"/>
                <a:gd name="T51" fmla="*/ 47 h 229"/>
                <a:gd name="T52" fmla="*/ 136 w 277"/>
                <a:gd name="T53" fmla="*/ 44 h 229"/>
                <a:gd name="T54" fmla="*/ 111 w 277"/>
                <a:gd name="T55" fmla="*/ 32 h 229"/>
                <a:gd name="T56" fmla="*/ 102 w 277"/>
                <a:gd name="T57" fmla="*/ 17 h 229"/>
                <a:gd name="T58" fmla="*/ 56 w 277"/>
                <a:gd name="T59" fmla="*/ 0 h 229"/>
                <a:gd name="T60" fmla="*/ 41 w 277"/>
                <a:gd name="T61" fmla="*/ 21 h 229"/>
                <a:gd name="T62" fmla="*/ 24 w 277"/>
                <a:gd name="T63" fmla="*/ 30 h 229"/>
                <a:gd name="T64" fmla="*/ 2 w 277"/>
                <a:gd name="T65" fmla="*/ 39 h 229"/>
                <a:gd name="T66" fmla="*/ 6 w 277"/>
                <a:gd name="T67" fmla="*/ 54 h 229"/>
                <a:gd name="T68" fmla="*/ 47 w 277"/>
                <a:gd name="T69" fmla="*/ 110 h 229"/>
                <a:gd name="T70" fmla="*/ 56 w 277"/>
                <a:gd name="T71" fmla="*/ 145 h 229"/>
                <a:gd name="T72" fmla="*/ 97 w 277"/>
                <a:gd name="T73" fmla="*/ 193 h 229"/>
                <a:gd name="T74" fmla="*/ 101 w 277"/>
                <a:gd name="T75" fmla="*/ 200 h 229"/>
                <a:gd name="T76" fmla="*/ 138 w 277"/>
                <a:gd name="T77" fmla="*/ 217 h 229"/>
                <a:gd name="T78" fmla="*/ 142 w 277"/>
                <a:gd name="T79" fmla="*/ 229 h 229"/>
                <a:gd name="T80" fmla="*/ 228 w 277"/>
                <a:gd name="T81" fmla="*/ 190 h 2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77"/>
                <a:gd name="T124" fmla="*/ 0 h 229"/>
                <a:gd name="T125" fmla="*/ 277 w 277"/>
                <a:gd name="T126" fmla="*/ 229 h 2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77" h="229">
                  <a:moveTo>
                    <a:pt x="228" y="190"/>
                  </a:moveTo>
                  <a:lnTo>
                    <a:pt x="237" y="184"/>
                  </a:lnTo>
                  <a:lnTo>
                    <a:pt x="247" y="171"/>
                  </a:lnTo>
                  <a:lnTo>
                    <a:pt x="249" y="170"/>
                  </a:lnTo>
                  <a:lnTo>
                    <a:pt x="254" y="165"/>
                  </a:lnTo>
                  <a:lnTo>
                    <a:pt x="258" y="161"/>
                  </a:lnTo>
                  <a:lnTo>
                    <a:pt x="261" y="158"/>
                  </a:lnTo>
                  <a:lnTo>
                    <a:pt x="264" y="156"/>
                  </a:lnTo>
                  <a:lnTo>
                    <a:pt x="268" y="154"/>
                  </a:lnTo>
                  <a:lnTo>
                    <a:pt x="272" y="149"/>
                  </a:lnTo>
                  <a:lnTo>
                    <a:pt x="273" y="148"/>
                  </a:lnTo>
                  <a:lnTo>
                    <a:pt x="275" y="145"/>
                  </a:lnTo>
                  <a:lnTo>
                    <a:pt x="276" y="142"/>
                  </a:lnTo>
                  <a:lnTo>
                    <a:pt x="277" y="140"/>
                  </a:lnTo>
                  <a:lnTo>
                    <a:pt x="276" y="131"/>
                  </a:lnTo>
                  <a:lnTo>
                    <a:pt x="275" y="129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1" y="123"/>
                  </a:lnTo>
                  <a:lnTo>
                    <a:pt x="270" y="122"/>
                  </a:lnTo>
                  <a:lnTo>
                    <a:pt x="269" y="120"/>
                  </a:lnTo>
                  <a:lnTo>
                    <a:pt x="269" y="119"/>
                  </a:lnTo>
                  <a:lnTo>
                    <a:pt x="268" y="119"/>
                  </a:lnTo>
                  <a:lnTo>
                    <a:pt x="263" y="113"/>
                  </a:lnTo>
                  <a:lnTo>
                    <a:pt x="261" y="113"/>
                  </a:lnTo>
                  <a:lnTo>
                    <a:pt x="258" y="113"/>
                  </a:lnTo>
                  <a:lnTo>
                    <a:pt x="256" y="113"/>
                  </a:lnTo>
                  <a:lnTo>
                    <a:pt x="255" y="113"/>
                  </a:lnTo>
                  <a:lnTo>
                    <a:pt x="246" y="117"/>
                  </a:lnTo>
                  <a:lnTo>
                    <a:pt x="242" y="119"/>
                  </a:lnTo>
                  <a:lnTo>
                    <a:pt x="239" y="119"/>
                  </a:lnTo>
                  <a:lnTo>
                    <a:pt x="236" y="120"/>
                  </a:lnTo>
                  <a:lnTo>
                    <a:pt x="233" y="120"/>
                  </a:lnTo>
                  <a:lnTo>
                    <a:pt x="229" y="122"/>
                  </a:lnTo>
                  <a:lnTo>
                    <a:pt x="228" y="123"/>
                  </a:lnTo>
                  <a:lnTo>
                    <a:pt x="224" y="123"/>
                  </a:lnTo>
                  <a:lnTo>
                    <a:pt x="219" y="123"/>
                  </a:lnTo>
                  <a:lnTo>
                    <a:pt x="218" y="123"/>
                  </a:lnTo>
                  <a:lnTo>
                    <a:pt x="215" y="122"/>
                  </a:lnTo>
                  <a:lnTo>
                    <a:pt x="212" y="122"/>
                  </a:lnTo>
                  <a:lnTo>
                    <a:pt x="209" y="120"/>
                  </a:lnTo>
                  <a:lnTo>
                    <a:pt x="205" y="120"/>
                  </a:lnTo>
                  <a:lnTo>
                    <a:pt x="205" y="119"/>
                  </a:lnTo>
                  <a:lnTo>
                    <a:pt x="204" y="117"/>
                  </a:lnTo>
                  <a:lnTo>
                    <a:pt x="202" y="115"/>
                  </a:lnTo>
                  <a:lnTo>
                    <a:pt x="200" y="115"/>
                  </a:lnTo>
                  <a:lnTo>
                    <a:pt x="204" y="108"/>
                  </a:lnTo>
                  <a:lnTo>
                    <a:pt x="209" y="103"/>
                  </a:lnTo>
                  <a:lnTo>
                    <a:pt x="200" y="92"/>
                  </a:lnTo>
                  <a:lnTo>
                    <a:pt x="193" y="72"/>
                  </a:lnTo>
                  <a:lnTo>
                    <a:pt x="173" y="47"/>
                  </a:lnTo>
                  <a:lnTo>
                    <a:pt x="171" y="47"/>
                  </a:lnTo>
                  <a:lnTo>
                    <a:pt x="151" y="39"/>
                  </a:lnTo>
                  <a:lnTo>
                    <a:pt x="136" y="44"/>
                  </a:lnTo>
                  <a:lnTo>
                    <a:pt x="126" y="39"/>
                  </a:lnTo>
                  <a:lnTo>
                    <a:pt x="111" y="32"/>
                  </a:lnTo>
                  <a:lnTo>
                    <a:pt x="110" y="23"/>
                  </a:lnTo>
                  <a:lnTo>
                    <a:pt x="102" y="17"/>
                  </a:lnTo>
                  <a:lnTo>
                    <a:pt x="75" y="4"/>
                  </a:lnTo>
                  <a:lnTo>
                    <a:pt x="56" y="0"/>
                  </a:lnTo>
                  <a:lnTo>
                    <a:pt x="29" y="8"/>
                  </a:lnTo>
                  <a:lnTo>
                    <a:pt x="41" y="21"/>
                  </a:lnTo>
                  <a:lnTo>
                    <a:pt x="31" y="30"/>
                  </a:lnTo>
                  <a:lnTo>
                    <a:pt x="24" y="30"/>
                  </a:lnTo>
                  <a:lnTo>
                    <a:pt x="16" y="39"/>
                  </a:lnTo>
                  <a:lnTo>
                    <a:pt x="2" y="39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35" y="101"/>
                  </a:lnTo>
                  <a:lnTo>
                    <a:pt x="47" y="110"/>
                  </a:lnTo>
                  <a:lnTo>
                    <a:pt x="54" y="123"/>
                  </a:lnTo>
                  <a:lnTo>
                    <a:pt x="56" y="145"/>
                  </a:lnTo>
                  <a:lnTo>
                    <a:pt x="76" y="161"/>
                  </a:lnTo>
                  <a:lnTo>
                    <a:pt x="97" y="193"/>
                  </a:lnTo>
                  <a:lnTo>
                    <a:pt x="101" y="201"/>
                  </a:lnTo>
                  <a:lnTo>
                    <a:pt x="101" y="200"/>
                  </a:lnTo>
                  <a:lnTo>
                    <a:pt x="114" y="191"/>
                  </a:lnTo>
                  <a:lnTo>
                    <a:pt x="138" y="217"/>
                  </a:lnTo>
                  <a:lnTo>
                    <a:pt x="142" y="228"/>
                  </a:lnTo>
                  <a:lnTo>
                    <a:pt x="142" y="229"/>
                  </a:lnTo>
                  <a:lnTo>
                    <a:pt x="198" y="194"/>
                  </a:lnTo>
                  <a:lnTo>
                    <a:pt x="228" y="19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44" name="Freeform 93"/>
            <p:cNvSpPr>
              <a:spLocks/>
            </p:cNvSpPr>
            <p:nvPr/>
          </p:nvSpPr>
          <p:spPr bwMode="ltGray">
            <a:xfrm>
              <a:off x="2003248" y="4674312"/>
              <a:ext cx="38445" cy="41393"/>
            </a:xfrm>
            <a:custGeom>
              <a:avLst/>
              <a:gdLst>
                <a:gd name="T0" fmla="*/ 11 w 21"/>
                <a:gd name="T1" fmla="*/ 21 h 21"/>
                <a:gd name="T2" fmla="*/ 0 w 21"/>
                <a:gd name="T3" fmla="*/ 11 h 21"/>
                <a:gd name="T4" fmla="*/ 8 w 21"/>
                <a:gd name="T5" fmla="*/ 0 h 21"/>
                <a:gd name="T6" fmla="*/ 21 w 21"/>
                <a:gd name="T7" fmla="*/ 3 h 21"/>
                <a:gd name="T8" fmla="*/ 11 w 21"/>
                <a:gd name="T9" fmla="*/ 21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"/>
                <a:gd name="T16" fmla="*/ 0 h 21"/>
                <a:gd name="T17" fmla="*/ 21 w 21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" h="21">
                  <a:moveTo>
                    <a:pt x="11" y="21"/>
                  </a:moveTo>
                  <a:lnTo>
                    <a:pt x="0" y="11"/>
                  </a:lnTo>
                  <a:lnTo>
                    <a:pt x="8" y="0"/>
                  </a:lnTo>
                  <a:lnTo>
                    <a:pt x="21" y="3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45" name="Freeform 94"/>
            <p:cNvSpPr>
              <a:spLocks/>
            </p:cNvSpPr>
            <p:nvPr/>
          </p:nvSpPr>
          <p:spPr bwMode="ltGray">
            <a:xfrm>
              <a:off x="2003248" y="4680680"/>
              <a:ext cx="138400" cy="73233"/>
            </a:xfrm>
            <a:custGeom>
              <a:avLst/>
              <a:gdLst>
                <a:gd name="T0" fmla="*/ 61 w 72"/>
                <a:gd name="T1" fmla="*/ 28 h 39"/>
                <a:gd name="T2" fmla="*/ 72 w 72"/>
                <a:gd name="T3" fmla="*/ 14 h 39"/>
                <a:gd name="T4" fmla="*/ 72 w 72"/>
                <a:gd name="T5" fmla="*/ 13 h 39"/>
                <a:gd name="T6" fmla="*/ 72 w 72"/>
                <a:gd name="T7" fmla="*/ 8 h 39"/>
                <a:gd name="T8" fmla="*/ 72 w 72"/>
                <a:gd name="T9" fmla="*/ 9 h 39"/>
                <a:gd name="T10" fmla="*/ 67 w 72"/>
                <a:gd name="T11" fmla="*/ 0 h 39"/>
                <a:gd name="T12" fmla="*/ 65 w 72"/>
                <a:gd name="T13" fmla="*/ 0 h 39"/>
                <a:gd name="T14" fmla="*/ 44 w 72"/>
                <a:gd name="T15" fmla="*/ 20 h 39"/>
                <a:gd name="T16" fmla="*/ 23 w 72"/>
                <a:gd name="T17" fmla="*/ 24 h 39"/>
                <a:gd name="T18" fmla="*/ 5 w 72"/>
                <a:gd name="T19" fmla="*/ 20 h 39"/>
                <a:gd name="T20" fmla="*/ 1 w 72"/>
                <a:gd name="T21" fmla="*/ 24 h 39"/>
                <a:gd name="T22" fmla="*/ 0 w 72"/>
                <a:gd name="T23" fmla="*/ 31 h 39"/>
                <a:gd name="T24" fmla="*/ 1 w 72"/>
                <a:gd name="T25" fmla="*/ 33 h 39"/>
                <a:gd name="T26" fmla="*/ 3 w 72"/>
                <a:gd name="T27" fmla="*/ 35 h 39"/>
                <a:gd name="T28" fmla="*/ 3 w 72"/>
                <a:gd name="T29" fmla="*/ 36 h 39"/>
                <a:gd name="T30" fmla="*/ 5 w 72"/>
                <a:gd name="T31" fmla="*/ 36 h 39"/>
                <a:gd name="T32" fmla="*/ 9 w 72"/>
                <a:gd name="T33" fmla="*/ 38 h 39"/>
                <a:gd name="T34" fmla="*/ 14 w 72"/>
                <a:gd name="T35" fmla="*/ 38 h 39"/>
                <a:gd name="T36" fmla="*/ 15 w 72"/>
                <a:gd name="T37" fmla="*/ 39 h 39"/>
                <a:gd name="T38" fmla="*/ 16 w 72"/>
                <a:gd name="T39" fmla="*/ 39 h 39"/>
                <a:gd name="T40" fmla="*/ 22 w 72"/>
                <a:gd name="T41" fmla="*/ 39 h 39"/>
                <a:gd name="T42" fmla="*/ 25 w 72"/>
                <a:gd name="T43" fmla="*/ 39 h 39"/>
                <a:gd name="T44" fmla="*/ 27 w 72"/>
                <a:gd name="T45" fmla="*/ 39 h 39"/>
                <a:gd name="T46" fmla="*/ 29 w 72"/>
                <a:gd name="T47" fmla="*/ 38 h 39"/>
                <a:gd name="T48" fmla="*/ 32 w 72"/>
                <a:gd name="T49" fmla="*/ 36 h 39"/>
                <a:gd name="T50" fmla="*/ 34 w 72"/>
                <a:gd name="T51" fmla="*/ 35 h 39"/>
                <a:gd name="T52" fmla="*/ 35 w 72"/>
                <a:gd name="T53" fmla="*/ 35 h 39"/>
                <a:gd name="T54" fmla="*/ 37 w 72"/>
                <a:gd name="T55" fmla="*/ 35 h 39"/>
                <a:gd name="T56" fmla="*/ 40 w 72"/>
                <a:gd name="T57" fmla="*/ 34 h 39"/>
                <a:gd name="T58" fmla="*/ 43 w 72"/>
                <a:gd name="T59" fmla="*/ 33 h 39"/>
                <a:gd name="T60" fmla="*/ 44 w 72"/>
                <a:gd name="T61" fmla="*/ 33 h 39"/>
                <a:gd name="T62" fmla="*/ 54 w 72"/>
                <a:gd name="T63" fmla="*/ 28 h 39"/>
                <a:gd name="T64" fmla="*/ 55 w 72"/>
                <a:gd name="T65" fmla="*/ 28 h 39"/>
                <a:gd name="T66" fmla="*/ 56 w 72"/>
                <a:gd name="T67" fmla="*/ 28 h 39"/>
                <a:gd name="T68" fmla="*/ 59 w 72"/>
                <a:gd name="T69" fmla="*/ 28 h 39"/>
                <a:gd name="T70" fmla="*/ 61 w 72"/>
                <a:gd name="T71" fmla="*/ 28 h 3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2"/>
                <a:gd name="T109" fmla="*/ 0 h 39"/>
                <a:gd name="T110" fmla="*/ 72 w 72"/>
                <a:gd name="T111" fmla="*/ 39 h 3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2" h="39">
                  <a:moveTo>
                    <a:pt x="61" y="28"/>
                  </a:moveTo>
                  <a:lnTo>
                    <a:pt x="72" y="14"/>
                  </a:lnTo>
                  <a:lnTo>
                    <a:pt x="72" y="13"/>
                  </a:lnTo>
                  <a:lnTo>
                    <a:pt x="72" y="8"/>
                  </a:lnTo>
                  <a:lnTo>
                    <a:pt x="72" y="9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44" y="20"/>
                  </a:lnTo>
                  <a:lnTo>
                    <a:pt x="23" y="24"/>
                  </a:lnTo>
                  <a:lnTo>
                    <a:pt x="5" y="20"/>
                  </a:lnTo>
                  <a:lnTo>
                    <a:pt x="1" y="24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3" y="35"/>
                  </a:lnTo>
                  <a:lnTo>
                    <a:pt x="3" y="36"/>
                  </a:lnTo>
                  <a:lnTo>
                    <a:pt x="5" y="36"/>
                  </a:lnTo>
                  <a:lnTo>
                    <a:pt x="9" y="38"/>
                  </a:lnTo>
                  <a:lnTo>
                    <a:pt x="14" y="38"/>
                  </a:lnTo>
                  <a:lnTo>
                    <a:pt x="15" y="39"/>
                  </a:lnTo>
                  <a:lnTo>
                    <a:pt x="16" y="39"/>
                  </a:lnTo>
                  <a:lnTo>
                    <a:pt x="22" y="39"/>
                  </a:lnTo>
                  <a:lnTo>
                    <a:pt x="25" y="39"/>
                  </a:lnTo>
                  <a:lnTo>
                    <a:pt x="27" y="39"/>
                  </a:lnTo>
                  <a:lnTo>
                    <a:pt x="29" y="38"/>
                  </a:lnTo>
                  <a:lnTo>
                    <a:pt x="32" y="36"/>
                  </a:lnTo>
                  <a:lnTo>
                    <a:pt x="34" y="35"/>
                  </a:lnTo>
                  <a:lnTo>
                    <a:pt x="35" y="35"/>
                  </a:lnTo>
                  <a:lnTo>
                    <a:pt x="37" y="35"/>
                  </a:lnTo>
                  <a:lnTo>
                    <a:pt x="40" y="34"/>
                  </a:lnTo>
                  <a:lnTo>
                    <a:pt x="43" y="33"/>
                  </a:lnTo>
                  <a:lnTo>
                    <a:pt x="44" y="33"/>
                  </a:lnTo>
                  <a:lnTo>
                    <a:pt x="54" y="28"/>
                  </a:lnTo>
                  <a:lnTo>
                    <a:pt x="55" y="28"/>
                  </a:lnTo>
                  <a:lnTo>
                    <a:pt x="56" y="28"/>
                  </a:lnTo>
                  <a:lnTo>
                    <a:pt x="59" y="28"/>
                  </a:lnTo>
                  <a:lnTo>
                    <a:pt x="61" y="2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46" name="Freeform 95"/>
            <p:cNvSpPr>
              <a:spLocks/>
            </p:cNvSpPr>
            <p:nvPr/>
          </p:nvSpPr>
          <p:spPr bwMode="ltGray">
            <a:xfrm>
              <a:off x="2130116" y="4680680"/>
              <a:ext cx="38445" cy="41393"/>
            </a:xfrm>
            <a:custGeom>
              <a:avLst/>
              <a:gdLst>
                <a:gd name="T0" fmla="*/ 15 w 19"/>
                <a:gd name="T1" fmla="*/ 21 h 21"/>
                <a:gd name="T2" fmla="*/ 3 w 19"/>
                <a:gd name="T3" fmla="*/ 6 h 21"/>
                <a:gd name="T4" fmla="*/ 0 w 19"/>
                <a:gd name="T5" fmla="*/ 6 h 21"/>
                <a:gd name="T6" fmla="*/ 11 w 19"/>
                <a:gd name="T7" fmla="*/ 0 h 21"/>
                <a:gd name="T8" fmla="*/ 19 w 19"/>
                <a:gd name="T9" fmla="*/ 0 h 21"/>
                <a:gd name="T10" fmla="*/ 15 w 19"/>
                <a:gd name="T11" fmla="*/ 21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21"/>
                <a:gd name="T20" fmla="*/ 19 w 19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21">
                  <a:moveTo>
                    <a:pt x="15" y="21"/>
                  </a:moveTo>
                  <a:lnTo>
                    <a:pt x="3" y="6"/>
                  </a:lnTo>
                  <a:lnTo>
                    <a:pt x="0" y="6"/>
                  </a:lnTo>
                  <a:lnTo>
                    <a:pt x="11" y="0"/>
                  </a:lnTo>
                  <a:lnTo>
                    <a:pt x="19" y="0"/>
                  </a:lnTo>
                  <a:lnTo>
                    <a:pt x="15" y="2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47" name="Freeform 96"/>
            <p:cNvSpPr>
              <a:spLocks/>
            </p:cNvSpPr>
            <p:nvPr/>
          </p:nvSpPr>
          <p:spPr bwMode="ltGray">
            <a:xfrm>
              <a:off x="2057071" y="4712521"/>
              <a:ext cx="173002" cy="187857"/>
            </a:xfrm>
            <a:custGeom>
              <a:avLst/>
              <a:gdLst>
                <a:gd name="T0" fmla="*/ 1 w 89"/>
                <a:gd name="T1" fmla="*/ 98 h 98"/>
                <a:gd name="T2" fmla="*/ 25 w 89"/>
                <a:gd name="T3" fmla="*/ 95 h 98"/>
                <a:gd name="T4" fmla="*/ 32 w 89"/>
                <a:gd name="T5" fmla="*/ 86 h 98"/>
                <a:gd name="T6" fmla="*/ 44 w 89"/>
                <a:gd name="T7" fmla="*/ 82 h 98"/>
                <a:gd name="T8" fmla="*/ 53 w 89"/>
                <a:gd name="T9" fmla="*/ 72 h 98"/>
                <a:gd name="T10" fmla="*/ 63 w 89"/>
                <a:gd name="T11" fmla="*/ 67 h 98"/>
                <a:gd name="T12" fmla="*/ 63 w 89"/>
                <a:gd name="T13" fmla="*/ 58 h 98"/>
                <a:gd name="T14" fmla="*/ 81 w 89"/>
                <a:gd name="T15" fmla="*/ 41 h 98"/>
                <a:gd name="T16" fmla="*/ 89 w 89"/>
                <a:gd name="T17" fmla="*/ 28 h 98"/>
                <a:gd name="T18" fmla="*/ 75 w 89"/>
                <a:gd name="T19" fmla="*/ 15 h 98"/>
                <a:gd name="T20" fmla="*/ 55 w 89"/>
                <a:gd name="T21" fmla="*/ 8 h 98"/>
                <a:gd name="T22" fmla="*/ 45 w 89"/>
                <a:gd name="T23" fmla="*/ 0 h 98"/>
                <a:gd name="T24" fmla="*/ 33 w 89"/>
                <a:gd name="T25" fmla="*/ 15 h 98"/>
                <a:gd name="T26" fmla="*/ 38 w 89"/>
                <a:gd name="T27" fmla="*/ 21 h 98"/>
                <a:gd name="T28" fmla="*/ 39 w 89"/>
                <a:gd name="T29" fmla="*/ 21 h 98"/>
                <a:gd name="T30" fmla="*/ 40 w 89"/>
                <a:gd name="T31" fmla="*/ 23 h 98"/>
                <a:gd name="T32" fmla="*/ 42 w 89"/>
                <a:gd name="T33" fmla="*/ 24 h 98"/>
                <a:gd name="T34" fmla="*/ 43 w 89"/>
                <a:gd name="T35" fmla="*/ 25 h 98"/>
                <a:gd name="T36" fmla="*/ 44 w 89"/>
                <a:gd name="T37" fmla="*/ 27 h 98"/>
                <a:gd name="T38" fmla="*/ 45 w 89"/>
                <a:gd name="T39" fmla="*/ 29 h 98"/>
                <a:gd name="T40" fmla="*/ 46 w 89"/>
                <a:gd name="T41" fmla="*/ 32 h 98"/>
                <a:gd name="T42" fmla="*/ 46 w 89"/>
                <a:gd name="T43" fmla="*/ 33 h 98"/>
                <a:gd name="T44" fmla="*/ 47 w 89"/>
                <a:gd name="T45" fmla="*/ 41 h 98"/>
                <a:gd name="T46" fmla="*/ 46 w 89"/>
                <a:gd name="T47" fmla="*/ 43 h 98"/>
                <a:gd name="T48" fmla="*/ 45 w 89"/>
                <a:gd name="T49" fmla="*/ 47 h 98"/>
                <a:gd name="T50" fmla="*/ 45 w 89"/>
                <a:gd name="T51" fmla="*/ 49 h 98"/>
                <a:gd name="T52" fmla="*/ 43 w 89"/>
                <a:gd name="T53" fmla="*/ 51 h 98"/>
                <a:gd name="T54" fmla="*/ 38 w 89"/>
                <a:gd name="T55" fmla="*/ 55 h 98"/>
                <a:gd name="T56" fmla="*/ 35 w 89"/>
                <a:gd name="T57" fmla="*/ 58 h 98"/>
                <a:gd name="T58" fmla="*/ 32 w 89"/>
                <a:gd name="T59" fmla="*/ 59 h 98"/>
                <a:gd name="T60" fmla="*/ 30 w 89"/>
                <a:gd name="T61" fmla="*/ 62 h 98"/>
                <a:gd name="T62" fmla="*/ 25 w 89"/>
                <a:gd name="T63" fmla="*/ 66 h 98"/>
                <a:gd name="T64" fmla="*/ 21 w 89"/>
                <a:gd name="T65" fmla="*/ 71 h 98"/>
                <a:gd name="T66" fmla="*/ 17 w 89"/>
                <a:gd name="T67" fmla="*/ 72 h 98"/>
                <a:gd name="T68" fmla="*/ 8 w 89"/>
                <a:gd name="T69" fmla="*/ 85 h 98"/>
                <a:gd name="T70" fmla="*/ 0 w 89"/>
                <a:gd name="T71" fmla="*/ 92 h 98"/>
                <a:gd name="T72" fmla="*/ 1 w 89"/>
                <a:gd name="T73" fmla="*/ 98 h 9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9"/>
                <a:gd name="T112" fmla="*/ 0 h 98"/>
                <a:gd name="T113" fmla="*/ 89 w 89"/>
                <a:gd name="T114" fmla="*/ 98 h 9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9" h="98">
                  <a:moveTo>
                    <a:pt x="1" y="98"/>
                  </a:moveTo>
                  <a:lnTo>
                    <a:pt x="25" y="95"/>
                  </a:lnTo>
                  <a:lnTo>
                    <a:pt x="32" y="86"/>
                  </a:lnTo>
                  <a:lnTo>
                    <a:pt x="44" y="82"/>
                  </a:lnTo>
                  <a:lnTo>
                    <a:pt x="53" y="72"/>
                  </a:lnTo>
                  <a:lnTo>
                    <a:pt x="63" y="67"/>
                  </a:lnTo>
                  <a:lnTo>
                    <a:pt x="63" y="58"/>
                  </a:lnTo>
                  <a:lnTo>
                    <a:pt x="81" y="41"/>
                  </a:lnTo>
                  <a:lnTo>
                    <a:pt x="89" y="28"/>
                  </a:lnTo>
                  <a:lnTo>
                    <a:pt x="75" y="15"/>
                  </a:lnTo>
                  <a:lnTo>
                    <a:pt x="55" y="8"/>
                  </a:lnTo>
                  <a:lnTo>
                    <a:pt x="45" y="0"/>
                  </a:lnTo>
                  <a:lnTo>
                    <a:pt x="33" y="15"/>
                  </a:lnTo>
                  <a:lnTo>
                    <a:pt x="38" y="21"/>
                  </a:lnTo>
                  <a:lnTo>
                    <a:pt x="39" y="21"/>
                  </a:lnTo>
                  <a:lnTo>
                    <a:pt x="40" y="23"/>
                  </a:lnTo>
                  <a:lnTo>
                    <a:pt x="42" y="24"/>
                  </a:lnTo>
                  <a:lnTo>
                    <a:pt x="43" y="25"/>
                  </a:lnTo>
                  <a:lnTo>
                    <a:pt x="44" y="27"/>
                  </a:lnTo>
                  <a:lnTo>
                    <a:pt x="45" y="29"/>
                  </a:lnTo>
                  <a:lnTo>
                    <a:pt x="46" y="32"/>
                  </a:lnTo>
                  <a:lnTo>
                    <a:pt x="46" y="33"/>
                  </a:lnTo>
                  <a:lnTo>
                    <a:pt x="47" y="41"/>
                  </a:lnTo>
                  <a:lnTo>
                    <a:pt x="46" y="43"/>
                  </a:lnTo>
                  <a:lnTo>
                    <a:pt x="45" y="47"/>
                  </a:lnTo>
                  <a:lnTo>
                    <a:pt x="45" y="49"/>
                  </a:lnTo>
                  <a:lnTo>
                    <a:pt x="43" y="51"/>
                  </a:lnTo>
                  <a:lnTo>
                    <a:pt x="38" y="55"/>
                  </a:lnTo>
                  <a:lnTo>
                    <a:pt x="35" y="58"/>
                  </a:lnTo>
                  <a:lnTo>
                    <a:pt x="32" y="59"/>
                  </a:lnTo>
                  <a:lnTo>
                    <a:pt x="30" y="62"/>
                  </a:lnTo>
                  <a:lnTo>
                    <a:pt x="25" y="66"/>
                  </a:lnTo>
                  <a:lnTo>
                    <a:pt x="21" y="71"/>
                  </a:lnTo>
                  <a:lnTo>
                    <a:pt x="17" y="72"/>
                  </a:lnTo>
                  <a:lnTo>
                    <a:pt x="8" y="85"/>
                  </a:lnTo>
                  <a:lnTo>
                    <a:pt x="0" y="92"/>
                  </a:lnTo>
                  <a:lnTo>
                    <a:pt x="1" y="9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48" name="Freeform 97"/>
            <p:cNvSpPr>
              <a:spLocks/>
            </p:cNvSpPr>
            <p:nvPr/>
          </p:nvSpPr>
          <p:spPr bwMode="ltGray">
            <a:xfrm>
              <a:off x="1811025" y="4887642"/>
              <a:ext cx="253734" cy="101888"/>
            </a:xfrm>
            <a:custGeom>
              <a:avLst/>
              <a:gdLst>
                <a:gd name="T0" fmla="*/ 0 w 130"/>
                <a:gd name="T1" fmla="*/ 9 h 52"/>
                <a:gd name="T2" fmla="*/ 13 w 130"/>
                <a:gd name="T3" fmla="*/ 0 h 52"/>
                <a:gd name="T4" fmla="*/ 37 w 130"/>
                <a:gd name="T5" fmla="*/ 26 h 52"/>
                <a:gd name="T6" fmla="*/ 41 w 130"/>
                <a:gd name="T7" fmla="*/ 37 h 52"/>
                <a:gd name="T8" fmla="*/ 42 w 130"/>
                <a:gd name="T9" fmla="*/ 37 h 52"/>
                <a:gd name="T10" fmla="*/ 97 w 130"/>
                <a:gd name="T11" fmla="*/ 4 h 52"/>
                <a:gd name="T12" fmla="*/ 128 w 130"/>
                <a:gd name="T13" fmla="*/ 0 h 52"/>
                <a:gd name="T14" fmla="*/ 130 w 130"/>
                <a:gd name="T15" fmla="*/ 6 h 52"/>
                <a:gd name="T16" fmla="*/ 123 w 130"/>
                <a:gd name="T17" fmla="*/ 11 h 52"/>
                <a:gd name="T18" fmla="*/ 121 w 130"/>
                <a:gd name="T19" fmla="*/ 19 h 52"/>
                <a:gd name="T20" fmla="*/ 89 w 130"/>
                <a:gd name="T21" fmla="*/ 28 h 52"/>
                <a:gd name="T22" fmla="*/ 56 w 130"/>
                <a:gd name="T23" fmla="*/ 46 h 52"/>
                <a:gd name="T24" fmla="*/ 37 w 130"/>
                <a:gd name="T25" fmla="*/ 46 h 52"/>
                <a:gd name="T26" fmla="*/ 28 w 130"/>
                <a:gd name="T27" fmla="*/ 51 h 52"/>
                <a:gd name="T28" fmla="*/ 11 w 130"/>
                <a:gd name="T29" fmla="*/ 52 h 52"/>
                <a:gd name="T30" fmla="*/ 0 w 130"/>
                <a:gd name="T31" fmla="*/ 10 h 52"/>
                <a:gd name="T32" fmla="*/ 0 w 130"/>
                <a:gd name="T33" fmla="*/ 9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0"/>
                <a:gd name="T52" fmla="*/ 0 h 52"/>
                <a:gd name="T53" fmla="*/ 130 w 130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0" h="52">
                  <a:moveTo>
                    <a:pt x="0" y="9"/>
                  </a:moveTo>
                  <a:lnTo>
                    <a:pt x="13" y="0"/>
                  </a:lnTo>
                  <a:lnTo>
                    <a:pt x="37" y="26"/>
                  </a:lnTo>
                  <a:lnTo>
                    <a:pt x="41" y="37"/>
                  </a:lnTo>
                  <a:lnTo>
                    <a:pt x="42" y="37"/>
                  </a:lnTo>
                  <a:lnTo>
                    <a:pt x="97" y="4"/>
                  </a:lnTo>
                  <a:lnTo>
                    <a:pt x="128" y="0"/>
                  </a:lnTo>
                  <a:lnTo>
                    <a:pt x="130" y="6"/>
                  </a:lnTo>
                  <a:lnTo>
                    <a:pt x="123" y="11"/>
                  </a:lnTo>
                  <a:lnTo>
                    <a:pt x="121" y="19"/>
                  </a:lnTo>
                  <a:lnTo>
                    <a:pt x="89" y="28"/>
                  </a:lnTo>
                  <a:lnTo>
                    <a:pt x="56" y="46"/>
                  </a:lnTo>
                  <a:lnTo>
                    <a:pt x="37" y="46"/>
                  </a:lnTo>
                  <a:lnTo>
                    <a:pt x="28" y="51"/>
                  </a:lnTo>
                  <a:lnTo>
                    <a:pt x="11" y="52"/>
                  </a:lnTo>
                  <a:lnTo>
                    <a:pt x="0" y="1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49" name="Freeform 98"/>
            <p:cNvSpPr>
              <a:spLocks/>
            </p:cNvSpPr>
            <p:nvPr/>
          </p:nvSpPr>
          <p:spPr bwMode="ltGray">
            <a:xfrm>
              <a:off x="1845627" y="4311336"/>
              <a:ext cx="469024" cy="382081"/>
            </a:xfrm>
            <a:custGeom>
              <a:avLst/>
              <a:gdLst>
                <a:gd name="T0" fmla="*/ 221 w 243"/>
                <a:gd name="T1" fmla="*/ 200 h 200"/>
                <a:gd name="T2" fmla="*/ 167 w 243"/>
                <a:gd name="T3" fmla="*/ 193 h 200"/>
                <a:gd name="T4" fmla="*/ 160 w 243"/>
                <a:gd name="T5" fmla="*/ 177 h 200"/>
                <a:gd name="T6" fmla="*/ 135 w 243"/>
                <a:gd name="T7" fmla="*/ 184 h 200"/>
                <a:gd name="T8" fmla="*/ 122 w 243"/>
                <a:gd name="T9" fmla="*/ 183 h 200"/>
                <a:gd name="T10" fmla="*/ 93 w 243"/>
                <a:gd name="T11" fmla="*/ 167 h 200"/>
                <a:gd name="T12" fmla="*/ 79 w 243"/>
                <a:gd name="T13" fmla="*/ 140 h 200"/>
                <a:gd name="T14" fmla="*/ 60 w 243"/>
                <a:gd name="T15" fmla="*/ 131 h 200"/>
                <a:gd name="T16" fmla="*/ 56 w 243"/>
                <a:gd name="T17" fmla="*/ 139 h 200"/>
                <a:gd name="T18" fmla="*/ 56 w 243"/>
                <a:gd name="T19" fmla="*/ 137 h 200"/>
                <a:gd name="T20" fmla="*/ 43 w 243"/>
                <a:gd name="T21" fmla="*/ 125 h 200"/>
                <a:gd name="T22" fmla="*/ 41 w 243"/>
                <a:gd name="T23" fmla="*/ 106 h 200"/>
                <a:gd name="T24" fmla="*/ 23 w 243"/>
                <a:gd name="T25" fmla="*/ 98 h 200"/>
                <a:gd name="T26" fmla="*/ 15 w 243"/>
                <a:gd name="T27" fmla="*/ 84 h 200"/>
                <a:gd name="T28" fmla="*/ 24 w 243"/>
                <a:gd name="T29" fmla="*/ 67 h 200"/>
                <a:gd name="T30" fmla="*/ 23 w 243"/>
                <a:gd name="T31" fmla="*/ 58 h 200"/>
                <a:gd name="T32" fmla="*/ 15 w 243"/>
                <a:gd name="T33" fmla="*/ 55 h 200"/>
                <a:gd name="T34" fmla="*/ 8 w 243"/>
                <a:gd name="T35" fmla="*/ 38 h 200"/>
                <a:gd name="T36" fmla="*/ 0 w 243"/>
                <a:gd name="T37" fmla="*/ 7 h 200"/>
                <a:gd name="T38" fmla="*/ 6 w 243"/>
                <a:gd name="T39" fmla="*/ 0 h 200"/>
                <a:gd name="T40" fmla="*/ 15 w 243"/>
                <a:gd name="T41" fmla="*/ 12 h 200"/>
                <a:gd name="T42" fmla="*/ 24 w 243"/>
                <a:gd name="T43" fmla="*/ 15 h 200"/>
                <a:gd name="T44" fmla="*/ 33 w 243"/>
                <a:gd name="T45" fmla="*/ 15 h 200"/>
                <a:gd name="T46" fmla="*/ 48 w 243"/>
                <a:gd name="T47" fmla="*/ 4 h 200"/>
                <a:gd name="T48" fmla="*/ 51 w 243"/>
                <a:gd name="T49" fmla="*/ 4 h 200"/>
                <a:gd name="T50" fmla="*/ 49 w 243"/>
                <a:gd name="T51" fmla="*/ 13 h 200"/>
                <a:gd name="T52" fmla="*/ 60 w 243"/>
                <a:gd name="T53" fmla="*/ 20 h 200"/>
                <a:gd name="T54" fmla="*/ 62 w 243"/>
                <a:gd name="T55" fmla="*/ 33 h 200"/>
                <a:gd name="T56" fmla="*/ 94 w 243"/>
                <a:gd name="T57" fmla="*/ 49 h 200"/>
                <a:gd name="T58" fmla="*/ 124 w 243"/>
                <a:gd name="T59" fmla="*/ 45 h 200"/>
                <a:gd name="T60" fmla="*/ 124 w 243"/>
                <a:gd name="T61" fmla="*/ 34 h 200"/>
                <a:gd name="T62" fmla="*/ 143 w 243"/>
                <a:gd name="T63" fmla="*/ 25 h 200"/>
                <a:gd name="T64" fmla="*/ 164 w 243"/>
                <a:gd name="T65" fmla="*/ 23 h 200"/>
                <a:gd name="T66" fmla="*/ 217 w 243"/>
                <a:gd name="T67" fmla="*/ 50 h 200"/>
                <a:gd name="T68" fmla="*/ 217 w 243"/>
                <a:gd name="T69" fmla="*/ 58 h 200"/>
                <a:gd name="T70" fmla="*/ 217 w 243"/>
                <a:gd name="T71" fmla="*/ 60 h 200"/>
                <a:gd name="T72" fmla="*/ 215 w 243"/>
                <a:gd name="T73" fmla="*/ 71 h 200"/>
                <a:gd name="T74" fmla="*/ 208 w 243"/>
                <a:gd name="T75" fmla="*/ 84 h 200"/>
                <a:gd name="T76" fmla="*/ 208 w 243"/>
                <a:gd name="T77" fmla="*/ 85 h 200"/>
                <a:gd name="T78" fmla="*/ 210 w 243"/>
                <a:gd name="T79" fmla="*/ 115 h 200"/>
                <a:gd name="T80" fmla="*/ 221 w 243"/>
                <a:gd name="T81" fmla="*/ 120 h 200"/>
                <a:gd name="T82" fmla="*/ 222 w 243"/>
                <a:gd name="T83" fmla="*/ 127 h 200"/>
                <a:gd name="T84" fmla="*/ 213 w 243"/>
                <a:gd name="T85" fmla="*/ 140 h 200"/>
                <a:gd name="T86" fmla="*/ 225 w 243"/>
                <a:gd name="T87" fmla="*/ 158 h 200"/>
                <a:gd name="T88" fmla="*/ 235 w 243"/>
                <a:gd name="T89" fmla="*/ 161 h 200"/>
                <a:gd name="T90" fmla="*/ 243 w 243"/>
                <a:gd name="T91" fmla="*/ 176 h 200"/>
                <a:gd name="T92" fmla="*/ 225 w 243"/>
                <a:gd name="T93" fmla="*/ 189 h 200"/>
                <a:gd name="T94" fmla="*/ 221 w 243"/>
                <a:gd name="T95" fmla="*/ 200 h 2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3"/>
                <a:gd name="T145" fmla="*/ 0 h 200"/>
                <a:gd name="T146" fmla="*/ 243 w 243"/>
                <a:gd name="T147" fmla="*/ 200 h 2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3" h="200">
                  <a:moveTo>
                    <a:pt x="221" y="200"/>
                  </a:moveTo>
                  <a:lnTo>
                    <a:pt x="167" y="193"/>
                  </a:lnTo>
                  <a:lnTo>
                    <a:pt x="160" y="177"/>
                  </a:lnTo>
                  <a:lnTo>
                    <a:pt x="135" y="184"/>
                  </a:lnTo>
                  <a:lnTo>
                    <a:pt x="122" y="183"/>
                  </a:lnTo>
                  <a:lnTo>
                    <a:pt x="93" y="167"/>
                  </a:lnTo>
                  <a:lnTo>
                    <a:pt x="79" y="140"/>
                  </a:lnTo>
                  <a:lnTo>
                    <a:pt x="60" y="131"/>
                  </a:lnTo>
                  <a:lnTo>
                    <a:pt x="56" y="139"/>
                  </a:lnTo>
                  <a:lnTo>
                    <a:pt x="56" y="137"/>
                  </a:lnTo>
                  <a:lnTo>
                    <a:pt x="43" y="125"/>
                  </a:lnTo>
                  <a:lnTo>
                    <a:pt x="41" y="106"/>
                  </a:lnTo>
                  <a:lnTo>
                    <a:pt x="23" y="98"/>
                  </a:lnTo>
                  <a:lnTo>
                    <a:pt x="15" y="84"/>
                  </a:lnTo>
                  <a:lnTo>
                    <a:pt x="24" y="67"/>
                  </a:lnTo>
                  <a:lnTo>
                    <a:pt x="23" y="58"/>
                  </a:lnTo>
                  <a:lnTo>
                    <a:pt x="15" y="55"/>
                  </a:lnTo>
                  <a:lnTo>
                    <a:pt x="8" y="38"/>
                  </a:lnTo>
                  <a:lnTo>
                    <a:pt x="0" y="7"/>
                  </a:lnTo>
                  <a:lnTo>
                    <a:pt x="6" y="0"/>
                  </a:lnTo>
                  <a:lnTo>
                    <a:pt x="15" y="12"/>
                  </a:lnTo>
                  <a:lnTo>
                    <a:pt x="24" y="15"/>
                  </a:lnTo>
                  <a:lnTo>
                    <a:pt x="33" y="15"/>
                  </a:lnTo>
                  <a:lnTo>
                    <a:pt x="48" y="4"/>
                  </a:lnTo>
                  <a:lnTo>
                    <a:pt x="51" y="4"/>
                  </a:lnTo>
                  <a:lnTo>
                    <a:pt x="49" y="13"/>
                  </a:lnTo>
                  <a:lnTo>
                    <a:pt x="60" y="20"/>
                  </a:lnTo>
                  <a:lnTo>
                    <a:pt x="62" y="33"/>
                  </a:lnTo>
                  <a:lnTo>
                    <a:pt x="94" y="49"/>
                  </a:lnTo>
                  <a:lnTo>
                    <a:pt x="124" y="45"/>
                  </a:lnTo>
                  <a:lnTo>
                    <a:pt x="124" y="34"/>
                  </a:lnTo>
                  <a:lnTo>
                    <a:pt x="143" y="25"/>
                  </a:lnTo>
                  <a:lnTo>
                    <a:pt x="164" y="23"/>
                  </a:lnTo>
                  <a:lnTo>
                    <a:pt x="217" y="50"/>
                  </a:lnTo>
                  <a:lnTo>
                    <a:pt x="217" y="58"/>
                  </a:lnTo>
                  <a:lnTo>
                    <a:pt x="217" y="60"/>
                  </a:lnTo>
                  <a:lnTo>
                    <a:pt x="215" y="71"/>
                  </a:lnTo>
                  <a:lnTo>
                    <a:pt x="208" y="84"/>
                  </a:lnTo>
                  <a:lnTo>
                    <a:pt x="208" y="85"/>
                  </a:lnTo>
                  <a:lnTo>
                    <a:pt x="210" y="115"/>
                  </a:lnTo>
                  <a:lnTo>
                    <a:pt x="221" y="120"/>
                  </a:lnTo>
                  <a:lnTo>
                    <a:pt x="222" y="127"/>
                  </a:lnTo>
                  <a:lnTo>
                    <a:pt x="213" y="140"/>
                  </a:lnTo>
                  <a:lnTo>
                    <a:pt x="225" y="158"/>
                  </a:lnTo>
                  <a:lnTo>
                    <a:pt x="235" y="161"/>
                  </a:lnTo>
                  <a:lnTo>
                    <a:pt x="243" y="176"/>
                  </a:lnTo>
                  <a:lnTo>
                    <a:pt x="225" y="189"/>
                  </a:lnTo>
                  <a:lnTo>
                    <a:pt x="221" y="20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50" name="Freeform 99"/>
            <p:cNvSpPr>
              <a:spLocks/>
            </p:cNvSpPr>
            <p:nvPr/>
          </p:nvSpPr>
          <p:spPr bwMode="ltGray">
            <a:xfrm>
              <a:off x="2245450" y="4352729"/>
              <a:ext cx="346001" cy="232431"/>
            </a:xfrm>
            <a:custGeom>
              <a:avLst/>
              <a:gdLst>
                <a:gd name="T0" fmla="*/ 178 w 180"/>
                <a:gd name="T1" fmla="*/ 20 h 123"/>
                <a:gd name="T2" fmla="*/ 166 w 180"/>
                <a:gd name="T3" fmla="*/ 21 h 123"/>
                <a:gd name="T4" fmla="*/ 156 w 180"/>
                <a:gd name="T5" fmla="*/ 21 h 123"/>
                <a:gd name="T6" fmla="*/ 138 w 180"/>
                <a:gd name="T7" fmla="*/ 31 h 123"/>
                <a:gd name="T8" fmla="*/ 138 w 180"/>
                <a:gd name="T9" fmla="*/ 48 h 123"/>
                <a:gd name="T10" fmla="*/ 130 w 180"/>
                <a:gd name="T11" fmla="*/ 62 h 123"/>
                <a:gd name="T12" fmla="*/ 119 w 180"/>
                <a:gd name="T13" fmla="*/ 62 h 123"/>
                <a:gd name="T14" fmla="*/ 122 w 180"/>
                <a:gd name="T15" fmla="*/ 68 h 123"/>
                <a:gd name="T16" fmla="*/ 114 w 180"/>
                <a:gd name="T17" fmla="*/ 76 h 123"/>
                <a:gd name="T18" fmla="*/ 108 w 180"/>
                <a:gd name="T19" fmla="*/ 91 h 123"/>
                <a:gd name="T20" fmla="*/ 81 w 180"/>
                <a:gd name="T21" fmla="*/ 98 h 123"/>
                <a:gd name="T22" fmla="*/ 74 w 180"/>
                <a:gd name="T23" fmla="*/ 103 h 123"/>
                <a:gd name="T24" fmla="*/ 72 w 180"/>
                <a:gd name="T25" fmla="*/ 119 h 123"/>
                <a:gd name="T26" fmla="*/ 23 w 180"/>
                <a:gd name="T27" fmla="*/ 123 h 123"/>
                <a:gd name="T28" fmla="*/ 5 w 180"/>
                <a:gd name="T29" fmla="*/ 118 h 123"/>
                <a:gd name="T30" fmla="*/ 5 w 180"/>
                <a:gd name="T31" fmla="*/ 119 h 123"/>
                <a:gd name="T32" fmla="*/ 15 w 180"/>
                <a:gd name="T33" fmla="*/ 103 h 123"/>
                <a:gd name="T34" fmla="*/ 14 w 180"/>
                <a:gd name="T35" fmla="*/ 97 h 123"/>
                <a:gd name="T36" fmla="*/ 4 w 180"/>
                <a:gd name="T37" fmla="*/ 92 h 123"/>
                <a:gd name="T38" fmla="*/ 0 w 180"/>
                <a:gd name="T39" fmla="*/ 63 h 123"/>
                <a:gd name="T40" fmla="*/ 0 w 180"/>
                <a:gd name="T41" fmla="*/ 62 h 123"/>
                <a:gd name="T42" fmla="*/ 7 w 180"/>
                <a:gd name="T43" fmla="*/ 49 h 123"/>
                <a:gd name="T44" fmla="*/ 9 w 180"/>
                <a:gd name="T45" fmla="*/ 37 h 123"/>
                <a:gd name="T46" fmla="*/ 10 w 180"/>
                <a:gd name="T47" fmla="*/ 37 h 123"/>
                <a:gd name="T48" fmla="*/ 29 w 180"/>
                <a:gd name="T49" fmla="*/ 41 h 123"/>
                <a:gd name="T50" fmla="*/ 34 w 180"/>
                <a:gd name="T51" fmla="*/ 35 h 123"/>
                <a:gd name="T52" fmla="*/ 50 w 180"/>
                <a:gd name="T53" fmla="*/ 30 h 123"/>
                <a:gd name="T54" fmla="*/ 55 w 180"/>
                <a:gd name="T55" fmla="*/ 16 h 123"/>
                <a:gd name="T56" fmla="*/ 62 w 180"/>
                <a:gd name="T57" fmla="*/ 16 h 123"/>
                <a:gd name="T58" fmla="*/ 65 w 180"/>
                <a:gd name="T59" fmla="*/ 12 h 123"/>
                <a:gd name="T60" fmla="*/ 98 w 180"/>
                <a:gd name="T61" fmla="*/ 19 h 123"/>
                <a:gd name="T62" fmla="*/ 112 w 180"/>
                <a:gd name="T63" fmla="*/ 15 h 123"/>
                <a:gd name="T64" fmla="*/ 114 w 180"/>
                <a:gd name="T65" fmla="*/ 11 h 123"/>
                <a:gd name="T66" fmla="*/ 120 w 180"/>
                <a:gd name="T67" fmla="*/ 12 h 123"/>
                <a:gd name="T68" fmla="*/ 130 w 180"/>
                <a:gd name="T69" fmla="*/ 0 h 123"/>
                <a:gd name="T70" fmla="*/ 138 w 180"/>
                <a:gd name="T71" fmla="*/ 8 h 123"/>
                <a:gd name="T72" fmla="*/ 140 w 180"/>
                <a:gd name="T73" fmla="*/ 24 h 123"/>
                <a:gd name="T74" fmla="*/ 161 w 180"/>
                <a:gd name="T75" fmla="*/ 13 h 123"/>
                <a:gd name="T76" fmla="*/ 180 w 180"/>
                <a:gd name="T77" fmla="*/ 16 h 123"/>
                <a:gd name="T78" fmla="*/ 176 w 180"/>
                <a:gd name="T79" fmla="*/ 16 h 123"/>
                <a:gd name="T80" fmla="*/ 178 w 180"/>
                <a:gd name="T81" fmla="*/ 20 h 12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0"/>
                <a:gd name="T124" fmla="*/ 0 h 123"/>
                <a:gd name="T125" fmla="*/ 180 w 180"/>
                <a:gd name="T126" fmla="*/ 123 h 12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0" h="123">
                  <a:moveTo>
                    <a:pt x="178" y="20"/>
                  </a:moveTo>
                  <a:lnTo>
                    <a:pt x="166" y="21"/>
                  </a:lnTo>
                  <a:lnTo>
                    <a:pt x="156" y="21"/>
                  </a:lnTo>
                  <a:lnTo>
                    <a:pt x="138" y="31"/>
                  </a:lnTo>
                  <a:lnTo>
                    <a:pt x="138" y="48"/>
                  </a:lnTo>
                  <a:lnTo>
                    <a:pt x="130" y="62"/>
                  </a:lnTo>
                  <a:lnTo>
                    <a:pt x="119" y="62"/>
                  </a:lnTo>
                  <a:lnTo>
                    <a:pt x="122" y="68"/>
                  </a:lnTo>
                  <a:lnTo>
                    <a:pt x="114" y="76"/>
                  </a:lnTo>
                  <a:lnTo>
                    <a:pt x="108" y="91"/>
                  </a:lnTo>
                  <a:lnTo>
                    <a:pt x="81" y="98"/>
                  </a:lnTo>
                  <a:lnTo>
                    <a:pt x="74" y="103"/>
                  </a:lnTo>
                  <a:lnTo>
                    <a:pt x="72" y="119"/>
                  </a:lnTo>
                  <a:lnTo>
                    <a:pt x="23" y="123"/>
                  </a:lnTo>
                  <a:lnTo>
                    <a:pt x="5" y="118"/>
                  </a:lnTo>
                  <a:lnTo>
                    <a:pt x="5" y="119"/>
                  </a:lnTo>
                  <a:lnTo>
                    <a:pt x="15" y="103"/>
                  </a:lnTo>
                  <a:lnTo>
                    <a:pt x="14" y="97"/>
                  </a:lnTo>
                  <a:lnTo>
                    <a:pt x="4" y="92"/>
                  </a:lnTo>
                  <a:lnTo>
                    <a:pt x="0" y="63"/>
                  </a:lnTo>
                  <a:lnTo>
                    <a:pt x="0" y="62"/>
                  </a:lnTo>
                  <a:lnTo>
                    <a:pt x="7" y="49"/>
                  </a:lnTo>
                  <a:lnTo>
                    <a:pt x="9" y="37"/>
                  </a:lnTo>
                  <a:lnTo>
                    <a:pt x="10" y="37"/>
                  </a:lnTo>
                  <a:lnTo>
                    <a:pt x="29" y="41"/>
                  </a:lnTo>
                  <a:lnTo>
                    <a:pt x="34" y="35"/>
                  </a:lnTo>
                  <a:lnTo>
                    <a:pt x="50" y="30"/>
                  </a:lnTo>
                  <a:lnTo>
                    <a:pt x="55" y="16"/>
                  </a:lnTo>
                  <a:lnTo>
                    <a:pt x="62" y="16"/>
                  </a:lnTo>
                  <a:lnTo>
                    <a:pt x="65" y="12"/>
                  </a:lnTo>
                  <a:lnTo>
                    <a:pt x="98" y="19"/>
                  </a:lnTo>
                  <a:lnTo>
                    <a:pt x="112" y="15"/>
                  </a:lnTo>
                  <a:lnTo>
                    <a:pt x="114" y="11"/>
                  </a:lnTo>
                  <a:lnTo>
                    <a:pt x="120" y="12"/>
                  </a:lnTo>
                  <a:lnTo>
                    <a:pt x="130" y="0"/>
                  </a:lnTo>
                  <a:lnTo>
                    <a:pt x="138" y="8"/>
                  </a:lnTo>
                  <a:lnTo>
                    <a:pt x="140" y="24"/>
                  </a:lnTo>
                  <a:lnTo>
                    <a:pt x="161" y="13"/>
                  </a:lnTo>
                  <a:lnTo>
                    <a:pt x="180" y="16"/>
                  </a:lnTo>
                  <a:lnTo>
                    <a:pt x="176" y="16"/>
                  </a:lnTo>
                  <a:lnTo>
                    <a:pt x="178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51" name="Freeform 100"/>
            <p:cNvSpPr>
              <a:spLocks/>
            </p:cNvSpPr>
            <p:nvPr/>
          </p:nvSpPr>
          <p:spPr bwMode="ltGray">
            <a:xfrm>
              <a:off x="2256982" y="4390937"/>
              <a:ext cx="403669" cy="340688"/>
            </a:xfrm>
            <a:custGeom>
              <a:avLst/>
              <a:gdLst>
                <a:gd name="T0" fmla="*/ 8 w 213"/>
                <a:gd name="T1" fmla="*/ 159 h 177"/>
                <a:gd name="T2" fmla="*/ 11 w 213"/>
                <a:gd name="T3" fmla="*/ 147 h 177"/>
                <a:gd name="T4" fmla="*/ 28 w 213"/>
                <a:gd name="T5" fmla="*/ 133 h 177"/>
                <a:gd name="T6" fmla="*/ 20 w 213"/>
                <a:gd name="T7" fmla="*/ 119 h 177"/>
                <a:gd name="T8" fmla="*/ 11 w 213"/>
                <a:gd name="T9" fmla="*/ 115 h 177"/>
                <a:gd name="T10" fmla="*/ 0 w 213"/>
                <a:gd name="T11" fmla="*/ 98 h 177"/>
                <a:gd name="T12" fmla="*/ 17 w 213"/>
                <a:gd name="T13" fmla="*/ 104 h 177"/>
                <a:gd name="T14" fmla="*/ 65 w 213"/>
                <a:gd name="T15" fmla="*/ 98 h 177"/>
                <a:gd name="T16" fmla="*/ 70 w 213"/>
                <a:gd name="T17" fmla="*/ 84 h 177"/>
                <a:gd name="T18" fmla="*/ 76 w 213"/>
                <a:gd name="T19" fmla="*/ 77 h 177"/>
                <a:gd name="T20" fmla="*/ 104 w 213"/>
                <a:gd name="T21" fmla="*/ 72 h 177"/>
                <a:gd name="T22" fmla="*/ 109 w 213"/>
                <a:gd name="T23" fmla="*/ 55 h 177"/>
                <a:gd name="T24" fmla="*/ 117 w 213"/>
                <a:gd name="T25" fmla="*/ 48 h 177"/>
                <a:gd name="T26" fmla="*/ 115 w 213"/>
                <a:gd name="T27" fmla="*/ 43 h 177"/>
                <a:gd name="T28" fmla="*/ 127 w 213"/>
                <a:gd name="T29" fmla="*/ 43 h 177"/>
                <a:gd name="T30" fmla="*/ 134 w 213"/>
                <a:gd name="T31" fmla="*/ 27 h 177"/>
                <a:gd name="T32" fmla="*/ 132 w 213"/>
                <a:gd name="T33" fmla="*/ 10 h 177"/>
                <a:gd name="T34" fmla="*/ 151 w 213"/>
                <a:gd name="T35" fmla="*/ 1 h 177"/>
                <a:gd name="T36" fmla="*/ 161 w 213"/>
                <a:gd name="T37" fmla="*/ 1 h 177"/>
                <a:gd name="T38" fmla="*/ 174 w 213"/>
                <a:gd name="T39" fmla="*/ 0 h 177"/>
                <a:gd name="T40" fmla="*/ 188 w 213"/>
                <a:gd name="T41" fmla="*/ 3 h 177"/>
                <a:gd name="T42" fmla="*/ 194 w 213"/>
                <a:gd name="T43" fmla="*/ 15 h 177"/>
                <a:gd name="T44" fmla="*/ 213 w 213"/>
                <a:gd name="T45" fmla="*/ 20 h 177"/>
                <a:gd name="T46" fmla="*/ 204 w 213"/>
                <a:gd name="T47" fmla="*/ 30 h 177"/>
                <a:gd name="T48" fmla="*/ 189 w 213"/>
                <a:gd name="T49" fmla="*/ 34 h 177"/>
                <a:gd name="T50" fmla="*/ 171 w 213"/>
                <a:gd name="T51" fmla="*/ 30 h 177"/>
                <a:gd name="T52" fmla="*/ 164 w 213"/>
                <a:gd name="T53" fmla="*/ 34 h 177"/>
                <a:gd name="T54" fmla="*/ 168 w 213"/>
                <a:gd name="T55" fmla="*/ 40 h 177"/>
                <a:gd name="T56" fmla="*/ 168 w 213"/>
                <a:gd name="T57" fmla="*/ 54 h 177"/>
                <a:gd name="T58" fmla="*/ 182 w 213"/>
                <a:gd name="T59" fmla="*/ 65 h 177"/>
                <a:gd name="T60" fmla="*/ 182 w 213"/>
                <a:gd name="T61" fmla="*/ 68 h 177"/>
                <a:gd name="T62" fmla="*/ 175 w 213"/>
                <a:gd name="T63" fmla="*/ 70 h 177"/>
                <a:gd name="T64" fmla="*/ 176 w 213"/>
                <a:gd name="T65" fmla="*/ 82 h 177"/>
                <a:gd name="T66" fmla="*/ 137 w 213"/>
                <a:gd name="T67" fmla="*/ 124 h 177"/>
                <a:gd name="T68" fmla="*/ 125 w 213"/>
                <a:gd name="T69" fmla="*/ 126 h 177"/>
                <a:gd name="T70" fmla="*/ 120 w 213"/>
                <a:gd name="T71" fmla="*/ 124 h 177"/>
                <a:gd name="T72" fmla="*/ 112 w 213"/>
                <a:gd name="T73" fmla="*/ 133 h 177"/>
                <a:gd name="T74" fmla="*/ 109 w 213"/>
                <a:gd name="T75" fmla="*/ 141 h 177"/>
                <a:gd name="T76" fmla="*/ 115 w 213"/>
                <a:gd name="T77" fmla="*/ 142 h 177"/>
                <a:gd name="T78" fmla="*/ 115 w 213"/>
                <a:gd name="T79" fmla="*/ 149 h 177"/>
                <a:gd name="T80" fmla="*/ 122 w 213"/>
                <a:gd name="T81" fmla="*/ 153 h 177"/>
                <a:gd name="T82" fmla="*/ 127 w 213"/>
                <a:gd name="T83" fmla="*/ 163 h 177"/>
                <a:gd name="T84" fmla="*/ 125 w 213"/>
                <a:gd name="T85" fmla="*/ 170 h 177"/>
                <a:gd name="T86" fmla="*/ 101 w 213"/>
                <a:gd name="T87" fmla="*/ 172 h 177"/>
                <a:gd name="T88" fmla="*/ 90 w 213"/>
                <a:gd name="T89" fmla="*/ 177 h 177"/>
                <a:gd name="T90" fmla="*/ 91 w 213"/>
                <a:gd name="T91" fmla="*/ 177 h 177"/>
                <a:gd name="T92" fmla="*/ 82 w 213"/>
                <a:gd name="T93" fmla="*/ 175 h 177"/>
                <a:gd name="T94" fmla="*/ 71 w 213"/>
                <a:gd name="T95" fmla="*/ 156 h 177"/>
                <a:gd name="T96" fmla="*/ 46 w 213"/>
                <a:gd name="T97" fmla="*/ 160 h 177"/>
                <a:gd name="T98" fmla="*/ 35 w 213"/>
                <a:gd name="T99" fmla="*/ 155 h 177"/>
                <a:gd name="T100" fmla="*/ 8 w 213"/>
                <a:gd name="T101" fmla="*/ 159 h 17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3"/>
                <a:gd name="T154" fmla="*/ 0 h 177"/>
                <a:gd name="T155" fmla="*/ 213 w 213"/>
                <a:gd name="T156" fmla="*/ 177 h 17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3" h="177">
                  <a:moveTo>
                    <a:pt x="8" y="159"/>
                  </a:moveTo>
                  <a:lnTo>
                    <a:pt x="11" y="147"/>
                  </a:lnTo>
                  <a:lnTo>
                    <a:pt x="28" y="133"/>
                  </a:lnTo>
                  <a:lnTo>
                    <a:pt x="20" y="119"/>
                  </a:lnTo>
                  <a:lnTo>
                    <a:pt x="11" y="115"/>
                  </a:lnTo>
                  <a:lnTo>
                    <a:pt x="0" y="98"/>
                  </a:lnTo>
                  <a:lnTo>
                    <a:pt x="17" y="104"/>
                  </a:lnTo>
                  <a:lnTo>
                    <a:pt x="65" y="98"/>
                  </a:lnTo>
                  <a:lnTo>
                    <a:pt x="70" y="84"/>
                  </a:lnTo>
                  <a:lnTo>
                    <a:pt x="76" y="77"/>
                  </a:lnTo>
                  <a:lnTo>
                    <a:pt x="104" y="72"/>
                  </a:lnTo>
                  <a:lnTo>
                    <a:pt x="109" y="55"/>
                  </a:lnTo>
                  <a:lnTo>
                    <a:pt x="117" y="48"/>
                  </a:lnTo>
                  <a:lnTo>
                    <a:pt x="115" y="43"/>
                  </a:lnTo>
                  <a:lnTo>
                    <a:pt x="127" y="43"/>
                  </a:lnTo>
                  <a:lnTo>
                    <a:pt x="134" y="27"/>
                  </a:lnTo>
                  <a:lnTo>
                    <a:pt x="132" y="10"/>
                  </a:lnTo>
                  <a:lnTo>
                    <a:pt x="151" y="1"/>
                  </a:lnTo>
                  <a:lnTo>
                    <a:pt x="161" y="1"/>
                  </a:lnTo>
                  <a:lnTo>
                    <a:pt x="174" y="0"/>
                  </a:lnTo>
                  <a:lnTo>
                    <a:pt x="188" y="3"/>
                  </a:lnTo>
                  <a:lnTo>
                    <a:pt x="194" y="15"/>
                  </a:lnTo>
                  <a:lnTo>
                    <a:pt x="213" y="20"/>
                  </a:lnTo>
                  <a:lnTo>
                    <a:pt x="204" y="30"/>
                  </a:lnTo>
                  <a:lnTo>
                    <a:pt x="189" y="34"/>
                  </a:lnTo>
                  <a:lnTo>
                    <a:pt x="171" y="30"/>
                  </a:lnTo>
                  <a:lnTo>
                    <a:pt x="164" y="34"/>
                  </a:lnTo>
                  <a:lnTo>
                    <a:pt x="168" y="40"/>
                  </a:lnTo>
                  <a:lnTo>
                    <a:pt x="168" y="54"/>
                  </a:lnTo>
                  <a:lnTo>
                    <a:pt x="182" y="65"/>
                  </a:lnTo>
                  <a:lnTo>
                    <a:pt x="182" y="68"/>
                  </a:lnTo>
                  <a:lnTo>
                    <a:pt x="175" y="70"/>
                  </a:lnTo>
                  <a:lnTo>
                    <a:pt x="176" y="82"/>
                  </a:lnTo>
                  <a:lnTo>
                    <a:pt x="137" y="124"/>
                  </a:lnTo>
                  <a:lnTo>
                    <a:pt x="125" y="126"/>
                  </a:lnTo>
                  <a:lnTo>
                    <a:pt x="120" y="124"/>
                  </a:lnTo>
                  <a:lnTo>
                    <a:pt x="112" y="133"/>
                  </a:lnTo>
                  <a:lnTo>
                    <a:pt x="109" y="141"/>
                  </a:lnTo>
                  <a:lnTo>
                    <a:pt x="115" y="142"/>
                  </a:lnTo>
                  <a:lnTo>
                    <a:pt x="115" y="149"/>
                  </a:lnTo>
                  <a:lnTo>
                    <a:pt x="122" y="153"/>
                  </a:lnTo>
                  <a:lnTo>
                    <a:pt x="127" y="163"/>
                  </a:lnTo>
                  <a:lnTo>
                    <a:pt x="125" y="170"/>
                  </a:lnTo>
                  <a:lnTo>
                    <a:pt x="101" y="172"/>
                  </a:lnTo>
                  <a:lnTo>
                    <a:pt x="90" y="177"/>
                  </a:lnTo>
                  <a:lnTo>
                    <a:pt x="91" y="177"/>
                  </a:lnTo>
                  <a:lnTo>
                    <a:pt x="82" y="175"/>
                  </a:lnTo>
                  <a:lnTo>
                    <a:pt x="71" y="156"/>
                  </a:lnTo>
                  <a:lnTo>
                    <a:pt x="46" y="160"/>
                  </a:lnTo>
                  <a:lnTo>
                    <a:pt x="35" y="155"/>
                  </a:lnTo>
                  <a:lnTo>
                    <a:pt x="8" y="15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52" name="Freeform 101"/>
            <p:cNvSpPr>
              <a:spLocks/>
            </p:cNvSpPr>
            <p:nvPr/>
          </p:nvSpPr>
          <p:spPr bwMode="ltGray">
            <a:xfrm>
              <a:off x="2718317" y="4572424"/>
              <a:ext cx="188380" cy="95520"/>
            </a:xfrm>
            <a:custGeom>
              <a:avLst/>
              <a:gdLst>
                <a:gd name="T0" fmla="*/ 11 w 99"/>
                <a:gd name="T1" fmla="*/ 0 h 50"/>
                <a:gd name="T2" fmla="*/ 0 w 99"/>
                <a:gd name="T3" fmla="*/ 20 h 50"/>
                <a:gd name="T4" fmla="*/ 21 w 99"/>
                <a:gd name="T5" fmla="*/ 31 h 50"/>
                <a:gd name="T6" fmla="*/ 87 w 99"/>
                <a:gd name="T7" fmla="*/ 49 h 50"/>
                <a:gd name="T8" fmla="*/ 99 w 99"/>
                <a:gd name="T9" fmla="*/ 50 h 50"/>
                <a:gd name="T10" fmla="*/ 98 w 99"/>
                <a:gd name="T11" fmla="*/ 40 h 50"/>
                <a:gd name="T12" fmla="*/ 99 w 99"/>
                <a:gd name="T13" fmla="*/ 31 h 50"/>
                <a:gd name="T14" fmla="*/ 73 w 99"/>
                <a:gd name="T15" fmla="*/ 30 h 50"/>
                <a:gd name="T16" fmla="*/ 52 w 99"/>
                <a:gd name="T17" fmla="*/ 20 h 50"/>
                <a:gd name="T18" fmla="*/ 50 w 99"/>
                <a:gd name="T19" fmla="*/ 12 h 50"/>
                <a:gd name="T20" fmla="*/ 41 w 99"/>
                <a:gd name="T21" fmla="*/ 13 h 50"/>
                <a:gd name="T22" fmla="*/ 28 w 99"/>
                <a:gd name="T23" fmla="*/ 1 h 50"/>
                <a:gd name="T24" fmla="*/ 11 w 99"/>
                <a:gd name="T25" fmla="*/ 0 h 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9"/>
                <a:gd name="T40" fmla="*/ 0 h 50"/>
                <a:gd name="T41" fmla="*/ 99 w 99"/>
                <a:gd name="T42" fmla="*/ 50 h 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9" h="50">
                  <a:moveTo>
                    <a:pt x="11" y="0"/>
                  </a:moveTo>
                  <a:lnTo>
                    <a:pt x="0" y="20"/>
                  </a:lnTo>
                  <a:lnTo>
                    <a:pt x="21" y="31"/>
                  </a:lnTo>
                  <a:lnTo>
                    <a:pt x="87" y="49"/>
                  </a:lnTo>
                  <a:lnTo>
                    <a:pt x="99" y="50"/>
                  </a:lnTo>
                  <a:lnTo>
                    <a:pt x="98" y="40"/>
                  </a:lnTo>
                  <a:lnTo>
                    <a:pt x="99" y="31"/>
                  </a:lnTo>
                  <a:lnTo>
                    <a:pt x="73" y="30"/>
                  </a:lnTo>
                  <a:lnTo>
                    <a:pt x="52" y="20"/>
                  </a:lnTo>
                  <a:lnTo>
                    <a:pt x="50" y="12"/>
                  </a:lnTo>
                  <a:lnTo>
                    <a:pt x="41" y="13"/>
                  </a:lnTo>
                  <a:lnTo>
                    <a:pt x="2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53" name="Freeform 102"/>
            <p:cNvSpPr>
              <a:spLocks/>
            </p:cNvSpPr>
            <p:nvPr/>
          </p:nvSpPr>
          <p:spPr bwMode="ltGray">
            <a:xfrm>
              <a:off x="2906697" y="4664761"/>
              <a:ext cx="115334" cy="136911"/>
            </a:xfrm>
            <a:custGeom>
              <a:avLst/>
              <a:gdLst>
                <a:gd name="T0" fmla="*/ 59 w 59"/>
                <a:gd name="T1" fmla="*/ 56 h 70"/>
                <a:gd name="T2" fmla="*/ 55 w 59"/>
                <a:gd name="T3" fmla="*/ 35 h 70"/>
                <a:gd name="T4" fmla="*/ 51 w 59"/>
                <a:gd name="T5" fmla="*/ 33 h 70"/>
                <a:gd name="T6" fmla="*/ 48 w 59"/>
                <a:gd name="T7" fmla="*/ 41 h 70"/>
                <a:gd name="T8" fmla="*/ 38 w 59"/>
                <a:gd name="T9" fmla="*/ 35 h 70"/>
                <a:gd name="T10" fmla="*/ 38 w 59"/>
                <a:gd name="T11" fmla="*/ 29 h 70"/>
                <a:gd name="T12" fmla="*/ 53 w 59"/>
                <a:gd name="T13" fmla="*/ 18 h 70"/>
                <a:gd name="T14" fmla="*/ 25 w 59"/>
                <a:gd name="T15" fmla="*/ 14 h 70"/>
                <a:gd name="T16" fmla="*/ 21 w 59"/>
                <a:gd name="T17" fmla="*/ 2 h 70"/>
                <a:gd name="T18" fmla="*/ 12 w 59"/>
                <a:gd name="T19" fmla="*/ 0 h 70"/>
                <a:gd name="T20" fmla="*/ 10 w 59"/>
                <a:gd name="T21" fmla="*/ 4 h 70"/>
                <a:gd name="T22" fmla="*/ 7 w 59"/>
                <a:gd name="T23" fmla="*/ 0 h 70"/>
                <a:gd name="T24" fmla="*/ 3 w 59"/>
                <a:gd name="T25" fmla="*/ 4 h 70"/>
                <a:gd name="T26" fmla="*/ 3 w 59"/>
                <a:gd name="T27" fmla="*/ 9 h 70"/>
                <a:gd name="T28" fmla="*/ 7 w 59"/>
                <a:gd name="T29" fmla="*/ 11 h 70"/>
                <a:gd name="T30" fmla="*/ 0 w 59"/>
                <a:gd name="T31" fmla="*/ 21 h 70"/>
                <a:gd name="T32" fmla="*/ 7 w 59"/>
                <a:gd name="T33" fmla="*/ 26 h 70"/>
                <a:gd name="T34" fmla="*/ 12 w 59"/>
                <a:gd name="T35" fmla="*/ 61 h 70"/>
                <a:gd name="T36" fmla="*/ 12 w 59"/>
                <a:gd name="T37" fmla="*/ 62 h 70"/>
                <a:gd name="T38" fmla="*/ 30 w 59"/>
                <a:gd name="T39" fmla="*/ 57 h 70"/>
                <a:gd name="T40" fmla="*/ 44 w 59"/>
                <a:gd name="T41" fmla="*/ 45 h 70"/>
                <a:gd name="T42" fmla="*/ 55 w 59"/>
                <a:gd name="T43" fmla="*/ 70 h 70"/>
                <a:gd name="T44" fmla="*/ 59 w 59"/>
                <a:gd name="T45" fmla="*/ 56 h 7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9"/>
                <a:gd name="T70" fmla="*/ 0 h 70"/>
                <a:gd name="T71" fmla="*/ 59 w 59"/>
                <a:gd name="T72" fmla="*/ 70 h 7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9" h="70">
                  <a:moveTo>
                    <a:pt x="59" y="56"/>
                  </a:moveTo>
                  <a:lnTo>
                    <a:pt x="55" y="35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38" y="35"/>
                  </a:lnTo>
                  <a:lnTo>
                    <a:pt x="38" y="29"/>
                  </a:lnTo>
                  <a:lnTo>
                    <a:pt x="53" y="18"/>
                  </a:lnTo>
                  <a:lnTo>
                    <a:pt x="25" y="14"/>
                  </a:lnTo>
                  <a:lnTo>
                    <a:pt x="21" y="2"/>
                  </a:lnTo>
                  <a:lnTo>
                    <a:pt x="12" y="0"/>
                  </a:lnTo>
                  <a:lnTo>
                    <a:pt x="10" y="4"/>
                  </a:lnTo>
                  <a:lnTo>
                    <a:pt x="7" y="0"/>
                  </a:lnTo>
                  <a:lnTo>
                    <a:pt x="3" y="4"/>
                  </a:lnTo>
                  <a:lnTo>
                    <a:pt x="3" y="9"/>
                  </a:lnTo>
                  <a:lnTo>
                    <a:pt x="7" y="11"/>
                  </a:lnTo>
                  <a:lnTo>
                    <a:pt x="0" y="21"/>
                  </a:lnTo>
                  <a:lnTo>
                    <a:pt x="7" y="26"/>
                  </a:lnTo>
                  <a:lnTo>
                    <a:pt x="12" y="61"/>
                  </a:lnTo>
                  <a:lnTo>
                    <a:pt x="12" y="62"/>
                  </a:lnTo>
                  <a:lnTo>
                    <a:pt x="30" y="57"/>
                  </a:lnTo>
                  <a:lnTo>
                    <a:pt x="44" y="45"/>
                  </a:lnTo>
                  <a:lnTo>
                    <a:pt x="55" y="70"/>
                  </a:lnTo>
                  <a:lnTo>
                    <a:pt x="59" y="5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54" name="Freeform 103"/>
            <p:cNvSpPr>
              <a:spLocks/>
            </p:cNvSpPr>
            <p:nvPr/>
          </p:nvSpPr>
          <p:spPr bwMode="ltGray">
            <a:xfrm>
              <a:off x="3018185" y="4617000"/>
              <a:ext cx="215290" cy="436210"/>
            </a:xfrm>
            <a:custGeom>
              <a:avLst/>
              <a:gdLst>
                <a:gd name="T0" fmla="*/ 76 w 113"/>
                <a:gd name="T1" fmla="*/ 226 h 227"/>
                <a:gd name="T2" fmla="*/ 94 w 113"/>
                <a:gd name="T3" fmla="*/ 196 h 227"/>
                <a:gd name="T4" fmla="*/ 84 w 113"/>
                <a:gd name="T5" fmla="*/ 174 h 227"/>
                <a:gd name="T6" fmla="*/ 76 w 113"/>
                <a:gd name="T7" fmla="*/ 165 h 227"/>
                <a:gd name="T8" fmla="*/ 83 w 113"/>
                <a:gd name="T9" fmla="*/ 148 h 227"/>
                <a:gd name="T10" fmla="*/ 67 w 113"/>
                <a:gd name="T11" fmla="*/ 123 h 227"/>
                <a:gd name="T12" fmla="*/ 71 w 113"/>
                <a:gd name="T13" fmla="*/ 111 h 227"/>
                <a:gd name="T14" fmla="*/ 100 w 113"/>
                <a:gd name="T15" fmla="*/ 92 h 227"/>
                <a:gd name="T16" fmla="*/ 113 w 113"/>
                <a:gd name="T17" fmla="*/ 82 h 227"/>
                <a:gd name="T18" fmla="*/ 100 w 113"/>
                <a:gd name="T19" fmla="*/ 83 h 227"/>
                <a:gd name="T20" fmla="*/ 90 w 113"/>
                <a:gd name="T21" fmla="*/ 75 h 227"/>
                <a:gd name="T22" fmla="*/ 91 w 113"/>
                <a:gd name="T23" fmla="*/ 64 h 227"/>
                <a:gd name="T24" fmla="*/ 84 w 113"/>
                <a:gd name="T25" fmla="*/ 62 h 227"/>
                <a:gd name="T26" fmla="*/ 83 w 113"/>
                <a:gd name="T27" fmla="*/ 52 h 227"/>
                <a:gd name="T28" fmla="*/ 67 w 113"/>
                <a:gd name="T29" fmla="*/ 55 h 227"/>
                <a:gd name="T30" fmla="*/ 80 w 113"/>
                <a:gd name="T31" fmla="*/ 19 h 227"/>
                <a:gd name="T32" fmla="*/ 73 w 113"/>
                <a:gd name="T33" fmla="*/ 3 h 227"/>
                <a:gd name="T34" fmla="*/ 64 w 113"/>
                <a:gd name="T35" fmla="*/ 0 h 227"/>
                <a:gd name="T36" fmla="*/ 59 w 113"/>
                <a:gd name="T37" fmla="*/ 12 h 227"/>
                <a:gd name="T38" fmla="*/ 48 w 113"/>
                <a:gd name="T39" fmla="*/ 12 h 227"/>
                <a:gd name="T40" fmla="*/ 38 w 113"/>
                <a:gd name="T41" fmla="*/ 21 h 227"/>
                <a:gd name="T42" fmla="*/ 23 w 113"/>
                <a:gd name="T43" fmla="*/ 53 h 227"/>
                <a:gd name="T44" fmla="*/ 14 w 113"/>
                <a:gd name="T45" fmla="*/ 56 h 227"/>
                <a:gd name="T46" fmla="*/ 9 w 113"/>
                <a:gd name="T47" fmla="*/ 74 h 227"/>
                <a:gd name="T48" fmla="*/ 5 w 113"/>
                <a:gd name="T49" fmla="*/ 78 h 227"/>
                <a:gd name="T50" fmla="*/ 0 w 113"/>
                <a:gd name="T51" fmla="*/ 91 h 227"/>
                <a:gd name="T52" fmla="*/ 15 w 113"/>
                <a:gd name="T53" fmla="*/ 102 h 227"/>
                <a:gd name="T54" fmla="*/ 20 w 113"/>
                <a:gd name="T55" fmla="*/ 116 h 227"/>
                <a:gd name="T56" fmla="*/ 23 w 113"/>
                <a:gd name="T57" fmla="*/ 116 h 227"/>
                <a:gd name="T58" fmla="*/ 29 w 113"/>
                <a:gd name="T59" fmla="*/ 136 h 227"/>
                <a:gd name="T60" fmla="*/ 23 w 113"/>
                <a:gd name="T61" fmla="*/ 149 h 227"/>
                <a:gd name="T62" fmla="*/ 40 w 113"/>
                <a:gd name="T63" fmla="*/ 153 h 227"/>
                <a:gd name="T64" fmla="*/ 59 w 113"/>
                <a:gd name="T65" fmla="*/ 139 h 227"/>
                <a:gd name="T66" fmla="*/ 67 w 113"/>
                <a:gd name="T67" fmla="*/ 146 h 227"/>
                <a:gd name="T68" fmla="*/ 80 w 113"/>
                <a:gd name="T69" fmla="*/ 191 h 227"/>
                <a:gd name="T70" fmla="*/ 77 w 113"/>
                <a:gd name="T71" fmla="*/ 227 h 227"/>
                <a:gd name="T72" fmla="*/ 76 w 113"/>
                <a:gd name="T73" fmla="*/ 226 h 22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3"/>
                <a:gd name="T112" fmla="*/ 0 h 227"/>
                <a:gd name="T113" fmla="*/ 113 w 113"/>
                <a:gd name="T114" fmla="*/ 227 h 22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3" h="227">
                  <a:moveTo>
                    <a:pt x="76" y="226"/>
                  </a:moveTo>
                  <a:lnTo>
                    <a:pt x="94" y="196"/>
                  </a:lnTo>
                  <a:lnTo>
                    <a:pt x="84" y="174"/>
                  </a:lnTo>
                  <a:lnTo>
                    <a:pt x="76" y="165"/>
                  </a:lnTo>
                  <a:lnTo>
                    <a:pt x="83" y="148"/>
                  </a:lnTo>
                  <a:lnTo>
                    <a:pt x="67" y="123"/>
                  </a:lnTo>
                  <a:lnTo>
                    <a:pt x="71" y="111"/>
                  </a:lnTo>
                  <a:lnTo>
                    <a:pt x="100" y="92"/>
                  </a:lnTo>
                  <a:lnTo>
                    <a:pt x="113" y="82"/>
                  </a:lnTo>
                  <a:lnTo>
                    <a:pt x="100" y="83"/>
                  </a:lnTo>
                  <a:lnTo>
                    <a:pt x="90" y="75"/>
                  </a:lnTo>
                  <a:lnTo>
                    <a:pt x="91" y="64"/>
                  </a:lnTo>
                  <a:lnTo>
                    <a:pt x="84" y="62"/>
                  </a:lnTo>
                  <a:lnTo>
                    <a:pt x="83" y="52"/>
                  </a:lnTo>
                  <a:lnTo>
                    <a:pt x="67" y="55"/>
                  </a:lnTo>
                  <a:lnTo>
                    <a:pt x="80" y="19"/>
                  </a:lnTo>
                  <a:lnTo>
                    <a:pt x="73" y="3"/>
                  </a:lnTo>
                  <a:lnTo>
                    <a:pt x="64" y="0"/>
                  </a:lnTo>
                  <a:lnTo>
                    <a:pt x="59" y="12"/>
                  </a:lnTo>
                  <a:lnTo>
                    <a:pt x="48" y="12"/>
                  </a:lnTo>
                  <a:lnTo>
                    <a:pt x="38" y="21"/>
                  </a:lnTo>
                  <a:lnTo>
                    <a:pt x="23" y="53"/>
                  </a:lnTo>
                  <a:lnTo>
                    <a:pt x="14" y="56"/>
                  </a:lnTo>
                  <a:lnTo>
                    <a:pt x="9" y="74"/>
                  </a:lnTo>
                  <a:lnTo>
                    <a:pt x="5" y="78"/>
                  </a:lnTo>
                  <a:lnTo>
                    <a:pt x="0" y="91"/>
                  </a:lnTo>
                  <a:lnTo>
                    <a:pt x="15" y="102"/>
                  </a:lnTo>
                  <a:lnTo>
                    <a:pt x="20" y="116"/>
                  </a:lnTo>
                  <a:lnTo>
                    <a:pt x="23" y="116"/>
                  </a:lnTo>
                  <a:lnTo>
                    <a:pt x="29" y="136"/>
                  </a:lnTo>
                  <a:lnTo>
                    <a:pt x="23" y="149"/>
                  </a:lnTo>
                  <a:lnTo>
                    <a:pt x="40" y="153"/>
                  </a:lnTo>
                  <a:lnTo>
                    <a:pt x="59" y="139"/>
                  </a:lnTo>
                  <a:lnTo>
                    <a:pt x="67" y="146"/>
                  </a:lnTo>
                  <a:lnTo>
                    <a:pt x="80" y="191"/>
                  </a:lnTo>
                  <a:lnTo>
                    <a:pt x="77" y="227"/>
                  </a:lnTo>
                  <a:lnTo>
                    <a:pt x="76" y="22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55" name="Freeform 104"/>
            <p:cNvSpPr>
              <a:spLocks/>
            </p:cNvSpPr>
            <p:nvPr/>
          </p:nvSpPr>
          <p:spPr bwMode="ltGray">
            <a:xfrm>
              <a:off x="3148896" y="4795305"/>
              <a:ext cx="184534" cy="334322"/>
            </a:xfrm>
            <a:custGeom>
              <a:avLst/>
              <a:gdLst>
                <a:gd name="T0" fmla="*/ 31 w 96"/>
                <a:gd name="T1" fmla="*/ 0 h 174"/>
                <a:gd name="T2" fmla="*/ 3 w 96"/>
                <a:gd name="T3" fmla="*/ 16 h 174"/>
                <a:gd name="T4" fmla="*/ 0 w 96"/>
                <a:gd name="T5" fmla="*/ 30 h 174"/>
                <a:gd name="T6" fmla="*/ 14 w 96"/>
                <a:gd name="T7" fmla="*/ 53 h 174"/>
                <a:gd name="T8" fmla="*/ 7 w 96"/>
                <a:gd name="T9" fmla="*/ 70 h 174"/>
                <a:gd name="T10" fmla="*/ 15 w 96"/>
                <a:gd name="T11" fmla="*/ 79 h 174"/>
                <a:gd name="T12" fmla="*/ 25 w 96"/>
                <a:gd name="T13" fmla="*/ 103 h 174"/>
                <a:gd name="T14" fmla="*/ 7 w 96"/>
                <a:gd name="T15" fmla="*/ 132 h 174"/>
                <a:gd name="T16" fmla="*/ 8 w 96"/>
                <a:gd name="T17" fmla="*/ 133 h 174"/>
                <a:gd name="T18" fmla="*/ 7 w 96"/>
                <a:gd name="T19" fmla="*/ 138 h 174"/>
                <a:gd name="T20" fmla="*/ 9 w 96"/>
                <a:gd name="T21" fmla="*/ 150 h 174"/>
                <a:gd name="T22" fmla="*/ 13 w 96"/>
                <a:gd name="T23" fmla="*/ 147 h 174"/>
                <a:gd name="T24" fmla="*/ 32 w 96"/>
                <a:gd name="T25" fmla="*/ 167 h 174"/>
                <a:gd name="T26" fmla="*/ 32 w 96"/>
                <a:gd name="T27" fmla="*/ 163 h 174"/>
                <a:gd name="T28" fmla="*/ 42 w 96"/>
                <a:gd name="T29" fmla="*/ 167 h 174"/>
                <a:gd name="T30" fmla="*/ 48 w 96"/>
                <a:gd name="T31" fmla="*/ 174 h 174"/>
                <a:gd name="T32" fmla="*/ 56 w 96"/>
                <a:gd name="T33" fmla="*/ 170 h 174"/>
                <a:gd name="T34" fmla="*/ 57 w 96"/>
                <a:gd name="T35" fmla="*/ 170 h 174"/>
                <a:gd name="T36" fmla="*/ 48 w 96"/>
                <a:gd name="T37" fmla="*/ 162 h 174"/>
                <a:gd name="T38" fmla="*/ 37 w 96"/>
                <a:gd name="T39" fmla="*/ 159 h 174"/>
                <a:gd name="T40" fmla="*/ 27 w 96"/>
                <a:gd name="T41" fmla="*/ 133 h 174"/>
                <a:gd name="T42" fmla="*/ 22 w 96"/>
                <a:gd name="T43" fmla="*/ 136 h 174"/>
                <a:gd name="T44" fmla="*/ 18 w 96"/>
                <a:gd name="T45" fmla="*/ 124 h 174"/>
                <a:gd name="T46" fmla="*/ 27 w 96"/>
                <a:gd name="T47" fmla="*/ 102 h 174"/>
                <a:gd name="T48" fmla="*/ 29 w 96"/>
                <a:gd name="T49" fmla="*/ 87 h 174"/>
                <a:gd name="T50" fmla="*/ 40 w 96"/>
                <a:gd name="T51" fmla="*/ 87 h 174"/>
                <a:gd name="T52" fmla="*/ 40 w 96"/>
                <a:gd name="T53" fmla="*/ 95 h 174"/>
                <a:gd name="T54" fmla="*/ 51 w 96"/>
                <a:gd name="T55" fmla="*/ 95 h 174"/>
                <a:gd name="T56" fmla="*/ 66 w 96"/>
                <a:gd name="T57" fmla="*/ 108 h 174"/>
                <a:gd name="T58" fmla="*/ 57 w 96"/>
                <a:gd name="T59" fmla="*/ 89 h 174"/>
                <a:gd name="T60" fmla="*/ 66 w 96"/>
                <a:gd name="T61" fmla="*/ 78 h 174"/>
                <a:gd name="T62" fmla="*/ 94 w 96"/>
                <a:gd name="T63" fmla="*/ 77 h 174"/>
                <a:gd name="T64" fmla="*/ 96 w 96"/>
                <a:gd name="T65" fmla="*/ 63 h 174"/>
                <a:gd name="T66" fmla="*/ 88 w 96"/>
                <a:gd name="T67" fmla="*/ 51 h 174"/>
                <a:gd name="T68" fmla="*/ 85 w 96"/>
                <a:gd name="T69" fmla="*/ 37 h 174"/>
                <a:gd name="T70" fmla="*/ 72 w 96"/>
                <a:gd name="T71" fmla="*/ 27 h 174"/>
                <a:gd name="T72" fmla="*/ 59 w 96"/>
                <a:gd name="T73" fmla="*/ 33 h 174"/>
                <a:gd name="T74" fmla="*/ 54 w 96"/>
                <a:gd name="T75" fmla="*/ 30 h 174"/>
                <a:gd name="T76" fmla="*/ 41 w 96"/>
                <a:gd name="T77" fmla="*/ 35 h 174"/>
                <a:gd name="T78" fmla="*/ 43 w 96"/>
                <a:gd name="T79" fmla="*/ 14 h 174"/>
                <a:gd name="T80" fmla="*/ 37 w 96"/>
                <a:gd name="T81" fmla="*/ 11 h 174"/>
                <a:gd name="T82" fmla="*/ 31 w 96"/>
                <a:gd name="T83" fmla="*/ 0 h 1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6"/>
                <a:gd name="T127" fmla="*/ 0 h 174"/>
                <a:gd name="T128" fmla="*/ 96 w 96"/>
                <a:gd name="T129" fmla="*/ 174 h 17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6" h="174">
                  <a:moveTo>
                    <a:pt x="31" y="0"/>
                  </a:moveTo>
                  <a:lnTo>
                    <a:pt x="3" y="16"/>
                  </a:lnTo>
                  <a:lnTo>
                    <a:pt x="0" y="30"/>
                  </a:lnTo>
                  <a:lnTo>
                    <a:pt x="14" y="53"/>
                  </a:lnTo>
                  <a:lnTo>
                    <a:pt x="7" y="70"/>
                  </a:lnTo>
                  <a:lnTo>
                    <a:pt x="15" y="79"/>
                  </a:lnTo>
                  <a:lnTo>
                    <a:pt x="25" y="103"/>
                  </a:lnTo>
                  <a:lnTo>
                    <a:pt x="7" y="132"/>
                  </a:lnTo>
                  <a:lnTo>
                    <a:pt x="8" y="133"/>
                  </a:lnTo>
                  <a:lnTo>
                    <a:pt x="7" y="138"/>
                  </a:lnTo>
                  <a:lnTo>
                    <a:pt x="9" y="150"/>
                  </a:lnTo>
                  <a:lnTo>
                    <a:pt x="13" y="147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42" y="167"/>
                  </a:lnTo>
                  <a:lnTo>
                    <a:pt x="48" y="174"/>
                  </a:lnTo>
                  <a:lnTo>
                    <a:pt x="56" y="170"/>
                  </a:lnTo>
                  <a:lnTo>
                    <a:pt x="57" y="170"/>
                  </a:lnTo>
                  <a:lnTo>
                    <a:pt x="48" y="162"/>
                  </a:lnTo>
                  <a:lnTo>
                    <a:pt x="37" y="159"/>
                  </a:lnTo>
                  <a:lnTo>
                    <a:pt x="27" y="133"/>
                  </a:lnTo>
                  <a:lnTo>
                    <a:pt x="22" y="136"/>
                  </a:lnTo>
                  <a:lnTo>
                    <a:pt x="18" y="124"/>
                  </a:lnTo>
                  <a:lnTo>
                    <a:pt x="27" y="102"/>
                  </a:lnTo>
                  <a:lnTo>
                    <a:pt x="29" y="87"/>
                  </a:lnTo>
                  <a:lnTo>
                    <a:pt x="40" y="87"/>
                  </a:lnTo>
                  <a:lnTo>
                    <a:pt x="40" y="95"/>
                  </a:lnTo>
                  <a:lnTo>
                    <a:pt x="51" y="95"/>
                  </a:lnTo>
                  <a:lnTo>
                    <a:pt x="66" y="108"/>
                  </a:lnTo>
                  <a:lnTo>
                    <a:pt x="57" y="89"/>
                  </a:lnTo>
                  <a:lnTo>
                    <a:pt x="66" y="78"/>
                  </a:lnTo>
                  <a:lnTo>
                    <a:pt x="94" y="77"/>
                  </a:lnTo>
                  <a:lnTo>
                    <a:pt x="96" y="63"/>
                  </a:lnTo>
                  <a:lnTo>
                    <a:pt x="88" y="51"/>
                  </a:lnTo>
                  <a:lnTo>
                    <a:pt x="85" y="37"/>
                  </a:lnTo>
                  <a:lnTo>
                    <a:pt x="72" y="27"/>
                  </a:lnTo>
                  <a:lnTo>
                    <a:pt x="59" y="33"/>
                  </a:lnTo>
                  <a:lnTo>
                    <a:pt x="54" y="30"/>
                  </a:lnTo>
                  <a:lnTo>
                    <a:pt x="41" y="35"/>
                  </a:lnTo>
                  <a:lnTo>
                    <a:pt x="43" y="14"/>
                  </a:lnTo>
                  <a:lnTo>
                    <a:pt x="37" y="1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03673">
                <a:lumMod val="40000"/>
                <a:lumOff val="60000"/>
              </a:srgbClr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56" name="Freeform 105"/>
            <p:cNvSpPr>
              <a:spLocks/>
            </p:cNvSpPr>
            <p:nvPr/>
          </p:nvSpPr>
          <p:spPr bwMode="ltGray">
            <a:xfrm>
              <a:off x="3210407" y="4750729"/>
              <a:ext cx="176845" cy="200593"/>
            </a:xfrm>
            <a:custGeom>
              <a:avLst/>
              <a:gdLst>
                <a:gd name="T0" fmla="*/ 92 w 92"/>
                <a:gd name="T1" fmla="*/ 95 h 104"/>
                <a:gd name="T2" fmla="*/ 90 w 92"/>
                <a:gd name="T3" fmla="*/ 85 h 104"/>
                <a:gd name="T4" fmla="*/ 80 w 92"/>
                <a:gd name="T5" fmla="*/ 71 h 104"/>
                <a:gd name="T6" fmla="*/ 77 w 92"/>
                <a:gd name="T7" fmla="*/ 64 h 104"/>
                <a:gd name="T8" fmla="*/ 46 w 92"/>
                <a:gd name="T9" fmla="*/ 39 h 104"/>
                <a:gd name="T10" fmla="*/ 55 w 92"/>
                <a:gd name="T11" fmla="*/ 33 h 104"/>
                <a:gd name="T12" fmla="*/ 52 w 92"/>
                <a:gd name="T13" fmla="*/ 23 h 104"/>
                <a:gd name="T14" fmla="*/ 37 w 92"/>
                <a:gd name="T15" fmla="*/ 21 h 104"/>
                <a:gd name="T16" fmla="*/ 25 w 92"/>
                <a:gd name="T17" fmla="*/ 2 h 104"/>
                <a:gd name="T18" fmla="*/ 18 w 92"/>
                <a:gd name="T19" fmla="*/ 0 h 104"/>
                <a:gd name="T20" fmla="*/ 18 w 92"/>
                <a:gd name="T21" fmla="*/ 14 h 104"/>
                <a:gd name="T22" fmla="*/ 12 w 92"/>
                <a:gd name="T23" fmla="*/ 16 h 104"/>
                <a:gd name="T24" fmla="*/ 11 w 92"/>
                <a:gd name="T25" fmla="*/ 10 h 104"/>
                <a:gd name="T26" fmla="*/ 0 w 92"/>
                <a:gd name="T27" fmla="*/ 23 h 104"/>
                <a:gd name="T28" fmla="*/ 3 w 92"/>
                <a:gd name="T29" fmla="*/ 33 h 104"/>
                <a:gd name="T30" fmla="*/ 11 w 92"/>
                <a:gd name="T31" fmla="*/ 37 h 104"/>
                <a:gd name="T32" fmla="*/ 9 w 92"/>
                <a:gd name="T33" fmla="*/ 59 h 104"/>
                <a:gd name="T34" fmla="*/ 23 w 92"/>
                <a:gd name="T35" fmla="*/ 52 h 104"/>
                <a:gd name="T36" fmla="*/ 29 w 92"/>
                <a:gd name="T37" fmla="*/ 57 h 104"/>
                <a:gd name="T38" fmla="*/ 41 w 92"/>
                <a:gd name="T39" fmla="*/ 51 h 104"/>
                <a:gd name="T40" fmla="*/ 55 w 92"/>
                <a:gd name="T41" fmla="*/ 61 h 104"/>
                <a:gd name="T42" fmla="*/ 56 w 92"/>
                <a:gd name="T43" fmla="*/ 75 h 104"/>
                <a:gd name="T44" fmla="*/ 66 w 92"/>
                <a:gd name="T45" fmla="*/ 87 h 104"/>
                <a:gd name="T46" fmla="*/ 63 w 92"/>
                <a:gd name="T47" fmla="*/ 101 h 104"/>
                <a:gd name="T48" fmla="*/ 74 w 92"/>
                <a:gd name="T49" fmla="*/ 104 h 104"/>
                <a:gd name="T50" fmla="*/ 75 w 92"/>
                <a:gd name="T51" fmla="*/ 101 h 104"/>
                <a:gd name="T52" fmla="*/ 92 w 92"/>
                <a:gd name="T53" fmla="*/ 95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2"/>
                <a:gd name="T82" fmla="*/ 0 h 104"/>
                <a:gd name="T83" fmla="*/ 92 w 92"/>
                <a:gd name="T84" fmla="*/ 104 h 10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2" h="104">
                  <a:moveTo>
                    <a:pt x="92" y="95"/>
                  </a:moveTo>
                  <a:lnTo>
                    <a:pt x="90" y="85"/>
                  </a:lnTo>
                  <a:lnTo>
                    <a:pt x="80" y="71"/>
                  </a:lnTo>
                  <a:lnTo>
                    <a:pt x="77" y="64"/>
                  </a:lnTo>
                  <a:lnTo>
                    <a:pt x="46" y="39"/>
                  </a:lnTo>
                  <a:lnTo>
                    <a:pt x="55" y="33"/>
                  </a:lnTo>
                  <a:lnTo>
                    <a:pt x="52" y="23"/>
                  </a:lnTo>
                  <a:lnTo>
                    <a:pt x="37" y="21"/>
                  </a:lnTo>
                  <a:lnTo>
                    <a:pt x="25" y="2"/>
                  </a:lnTo>
                  <a:lnTo>
                    <a:pt x="18" y="0"/>
                  </a:lnTo>
                  <a:lnTo>
                    <a:pt x="18" y="14"/>
                  </a:lnTo>
                  <a:lnTo>
                    <a:pt x="12" y="16"/>
                  </a:lnTo>
                  <a:lnTo>
                    <a:pt x="11" y="10"/>
                  </a:lnTo>
                  <a:lnTo>
                    <a:pt x="0" y="23"/>
                  </a:lnTo>
                  <a:lnTo>
                    <a:pt x="3" y="33"/>
                  </a:lnTo>
                  <a:lnTo>
                    <a:pt x="11" y="37"/>
                  </a:lnTo>
                  <a:lnTo>
                    <a:pt x="9" y="59"/>
                  </a:lnTo>
                  <a:lnTo>
                    <a:pt x="23" y="52"/>
                  </a:lnTo>
                  <a:lnTo>
                    <a:pt x="29" y="57"/>
                  </a:lnTo>
                  <a:lnTo>
                    <a:pt x="41" y="51"/>
                  </a:lnTo>
                  <a:lnTo>
                    <a:pt x="55" y="61"/>
                  </a:lnTo>
                  <a:lnTo>
                    <a:pt x="56" y="75"/>
                  </a:lnTo>
                  <a:lnTo>
                    <a:pt x="66" y="87"/>
                  </a:lnTo>
                  <a:lnTo>
                    <a:pt x="63" y="101"/>
                  </a:lnTo>
                  <a:lnTo>
                    <a:pt x="74" y="104"/>
                  </a:lnTo>
                  <a:lnTo>
                    <a:pt x="75" y="101"/>
                  </a:lnTo>
                  <a:lnTo>
                    <a:pt x="92" y="9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57" name="Freeform 106"/>
            <p:cNvSpPr>
              <a:spLocks/>
            </p:cNvSpPr>
            <p:nvPr/>
          </p:nvSpPr>
          <p:spPr bwMode="ltGray">
            <a:xfrm>
              <a:off x="3264230" y="4734810"/>
              <a:ext cx="165313" cy="334320"/>
            </a:xfrm>
            <a:custGeom>
              <a:avLst/>
              <a:gdLst>
                <a:gd name="T0" fmla="*/ 0 w 86"/>
                <a:gd name="T1" fmla="*/ 9 h 175"/>
                <a:gd name="T2" fmla="*/ 1 w 86"/>
                <a:gd name="T3" fmla="*/ 5 h 175"/>
                <a:gd name="T4" fmla="*/ 10 w 86"/>
                <a:gd name="T5" fmla="*/ 8 h 175"/>
                <a:gd name="T6" fmla="*/ 38 w 86"/>
                <a:gd name="T7" fmla="*/ 0 h 175"/>
                <a:gd name="T8" fmla="*/ 53 w 86"/>
                <a:gd name="T9" fmla="*/ 5 h 175"/>
                <a:gd name="T10" fmla="*/ 57 w 86"/>
                <a:gd name="T11" fmla="*/ 16 h 175"/>
                <a:gd name="T12" fmla="*/ 72 w 86"/>
                <a:gd name="T13" fmla="*/ 22 h 175"/>
                <a:gd name="T14" fmla="*/ 59 w 86"/>
                <a:gd name="T15" fmla="*/ 27 h 175"/>
                <a:gd name="T16" fmla="*/ 45 w 86"/>
                <a:gd name="T17" fmla="*/ 41 h 175"/>
                <a:gd name="T18" fmla="*/ 41 w 86"/>
                <a:gd name="T19" fmla="*/ 51 h 175"/>
                <a:gd name="T20" fmla="*/ 82 w 86"/>
                <a:gd name="T21" fmla="*/ 96 h 175"/>
                <a:gd name="T22" fmla="*/ 86 w 86"/>
                <a:gd name="T23" fmla="*/ 115 h 175"/>
                <a:gd name="T24" fmla="*/ 83 w 86"/>
                <a:gd name="T25" fmla="*/ 141 h 175"/>
                <a:gd name="T26" fmla="*/ 62 w 86"/>
                <a:gd name="T27" fmla="*/ 154 h 175"/>
                <a:gd name="T28" fmla="*/ 53 w 86"/>
                <a:gd name="T29" fmla="*/ 154 h 175"/>
                <a:gd name="T30" fmla="*/ 50 w 86"/>
                <a:gd name="T31" fmla="*/ 166 h 175"/>
                <a:gd name="T32" fmla="*/ 34 w 86"/>
                <a:gd name="T33" fmla="*/ 175 h 175"/>
                <a:gd name="T34" fmla="*/ 34 w 86"/>
                <a:gd name="T35" fmla="*/ 157 h 175"/>
                <a:gd name="T36" fmla="*/ 27 w 86"/>
                <a:gd name="T37" fmla="*/ 153 h 175"/>
                <a:gd name="T38" fmla="*/ 42 w 86"/>
                <a:gd name="T39" fmla="*/ 147 h 175"/>
                <a:gd name="T40" fmla="*/ 45 w 86"/>
                <a:gd name="T41" fmla="*/ 140 h 175"/>
                <a:gd name="T42" fmla="*/ 65 w 86"/>
                <a:gd name="T43" fmla="*/ 131 h 175"/>
                <a:gd name="T44" fmla="*/ 64 w 86"/>
                <a:gd name="T45" fmla="*/ 103 h 175"/>
                <a:gd name="T46" fmla="*/ 62 w 86"/>
                <a:gd name="T47" fmla="*/ 93 h 175"/>
                <a:gd name="T48" fmla="*/ 52 w 86"/>
                <a:gd name="T49" fmla="*/ 79 h 175"/>
                <a:gd name="T50" fmla="*/ 50 w 86"/>
                <a:gd name="T51" fmla="*/ 72 h 175"/>
                <a:gd name="T52" fmla="*/ 20 w 86"/>
                <a:gd name="T53" fmla="*/ 46 h 175"/>
                <a:gd name="T54" fmla="*/ 28 w 86"/>
                <a:gd name="T55" fmla="*/ 42 h 175"/>
                <a:gd name="T56" fmla="*/ 24 w 86"/>
                <a:gd name="T57" fmla="*/ 31 h 175"/>
                <a:gd name="T58" fmla="*/ 10 w 86"/>
                <a:gd name="T59" fmla="*/ 28 h 175"/>
                <a:gd name="T60" fmla="*/ 0 w 86"/>
                <a:gd name="T61" fmla="*/ 9 h 17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86"/>
                <a:gd name="T94" fmla="*/ 0 h 175"/>
                <a:gd name="T95" fmla="*/ 86 w 86"/>
                <a:gd name="T96" fmla="*/ 175 h 17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86" h="175">
                  <a:moveTo>
                    <a:pt x="0" y="9"/>
                  </a:moveTo>
                  <a:lnTo>
                    <a:pt x="1" y="5"/>
                  </a:lnTo>
                  <a:lnTo>
                    <a:pt x="10" y="8"/>
                  </a:lnTo>
                  <a:lnTo>
                    <a:pt x="38" y="0"/>
                  </a:lnTo>
                  <a:lnTo>
                    <a:pt x="53" y="5"/>
                  </a:lnTo>
                  <a:lnTo>
                    <a:pt x="57" y="16"/>
                  </a:lnTo>
                  <a:lnTo>
                    <a:pt x="72" y="22"/>
                  </a:lnTo>
                  <a:lnTo>
                    <a:pt x="59" y="27"/>
                  </a:lnTo>
                  <a:lnTo>
                    <a:pt x="45" y="41"/>
                  </a:lnTo>
                  <a:lnTo>
                    <a:pt x="41" y="51"/>
                  </a:lnTo>
                  <a:lnTo>
                    <a:pt x="82" y="96"/>
                  </a:lnTo>
                  <a:lnTo>
                    <a:pt x="86" y="115"/>
                  </a:lnTo>
                  <a:lnTo>
                    <a:pt x="83" y="141"/>
                  </a:lnTo>
                  <a:lnTo>
                    <a:pt x="62" y="154"/>
                  </a:lnTo>
                  <a:lnTo>
                    <a:pt x="53" y="154"/>
                  </a:lnTo>
                  <a:lnTo>
                    <a:pt x="50" y="166"/>
                  </a:lnTo>
                  <a:lnTo>
                    <a:pt x="34" y="175"/>
                  </a:lnTo>
                  <a:lnTo>
                    <a:pt x="34" y="157"/>
                  </a:lnTo>
                  <a:lnTo>
                    <a:pt x="27" y="153"/>
                  </a:lnTo>
                  <a:lnTo>
                    <a:pt x="42" y="147"/>
                  </a:lnTo>
                  <a:lnTo>
                    <a:pt x="45" y="140"/>
                  </a:lnTo>
                  <a:lnTo>
                    <a:pt x="65" y="131"/>
                  </a:lnTo>
                  <a:lnTo>
                    <a:pt x="64" y="103"/>
                  </a:lnTo>
                  <a:lnTo>
                    <a:pt x="62" y="93"/>
                  </a:lnTo>
                  <a:lnTo>
                    <a:pt x="52" y="79"/>
                  </a:lnTo>
                  <a:lnTo>
                    <a:pt x="50" y="72"/>
                  </a:lnTo>
                  <a:lnTo>
                    <a:pt x="20" y="46"/>
                  </a:lnTo>
                  <a:lnTo>
                    <a:pt x="28" y="42"/>
                  </a:lnTo>
                  <a:lnTo>
                    <a:pt x="24" y="31"/>
                  </a:lnTo>
                  <a:lnTo>
                    <a:pt x="10" y="28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58" name="Freeform 107"/>
            <p:cNvSpPr>
              <a:spLocks/>
            </p:cNvSpPr>
            <p:nvPr/>
          </p:nvSpPr>
          <p:spPr bwMode="ltGray">
            <a:xfrm>
              <a:off x="3264230" y="4935401"/>
              <a:ext cx="123023" cy="92337"/>
            </a:xfrm>
            <a:custGeom>
              <a:avLst/>
              <a:gdLst>
                <a:gd name="T0" fmla="*/ 26 w 65"/>
                <a:gd name="T1" fmla="*/ 49 h 49"/>
                <a:gd name="T2" fmla="*/ 41 w 65"/>
                <a:gd name="T3" fmla="*/ 42 h 49"/>
                <a:gd name="T4" fmla="*/ 44 w 65"/>
                <a:gd name="T5" fmla="*/ 35 h 49"/>
                <a:gd name="T6" fmla="*/ 65 w 65"/>
                <a:gd name="T7" fmla="*/ 26 h 49"/>
                <a:gd name="T8" fmla="*/ 64 w 65"/>
                <a:gd name="T9" fmla="*/ 0 h 49"/>
                <a:gd name="T10" fmla="*/ 49 w 65"/>
                <a:gd name="T11" fmla="*/ 5 h 49"/>
                <a:gd name="T12" fmla="*/ 47 w 65"/>
                <a:gd name="T13" fmla="*/ 8 h 49"/>
                <a:gd name="T14" fmla="*/ 36 w 65"/>
                <a:gd name="T15" fmla="*/ 5 h 49"/>
                <a:gd name="T16" fmla="*/ 8 w 65"/>
                <a:gd name="T17" fmla="*/ 5 h 49"/>
                <a:gd name="T18" fmla="*/ 0 w 65"/>
                <a:gd name="T19" fmla="*/ 16 h 49"/>
                <a:gd name="T20" fmla="*/ 8 w 65"/>
                <a:gd name="T21" fmla="*/ 35 h 49"/>
                <a:gd name="T22" fmla="*/ 11 w 65"/>
                <a:gd name="T23" fmla="*/ 43 h 49"/>
                <a:gd name="T24" fmla="*/ 26 w 65"/>
                <a:gd name="T25" fmla="*/ 49 h 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5"/>
                <a:gd name="T40" fmla="*/ 0 h 49"/>
                <a:gd name="T41" fmla="*/ 65 w 65"/>
                <a:gd name="T42" fmla="*/ 49 h 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5" h="49">
                  <a:moveTo>
                    <a:pt x="26" y="49"/>
                  </a:moveTo>
                  <a:lnTo>
                    <a:pt x="41" y="42"/>
                  </a:lnTo>
                  <a:lnTo>
                    <a:pt x="44" y="35"/>
                  </a:lnTo>
                  <a:lnTo>
                    <a:pt x="65" y="26"/>
                  </a:lnTo>
                  <a:lnTo>
                    <a:pt x="64" y="0"/>
                  </a:lnTo>
                  <a:lnTo>
                    <a:pt x="49" y="5"/>
                  </a:lnTo>
                  <a:lnTo>
                    <a:pt x="47" y="8"/>
                  </a:lnTo>
                  <a:lnTo>
                    <a:pt x="36" y="5"/>
                  </a:lnTo>
                  <a:lnTo>
                    <a:pt x="8" y="5"/>
                  </a:lnTo>
                  <a:lnTo>
                    <a:pt x="0" y="16"/>
                  </a:lnTo>
                  <a:lnTo>
                    <a:pt x="8" y="35"/>
                  </a:lnTo>
                  <a:lnTo>
                    <a:pt x="11" y="43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59" name="Freeform 108"/>
            <p:cNvSpPr>
              <a:spLocks/>
            </p:cNvSpPr>
            <p:nvPr/>
          </p:nvSpPr>
          <p:spPr bwMode="ltGray">
            <a:xfrm>
              <a:off x="3214253" y="5113705"/>
              <a:ext cx="92267" cy="117809"/>
            </a:xfrm>
            <a:custGeom>
              <a:avLst/>
              <a:gdLst>
                <a:gd name="T0" fmla="*/ 24 w 49"/>
                <a:gd name="T1" fmla="*/ 6 h 61"/>
                <a:gd name="T2" fmla="*/ 15 w 49"/>
                <a:gd name="T3" fmla="*/ 9 h 61"/>
                <a:gd name="T4" fmla="*/ 9 w 49"/>
                <a:gd name="T5" fmla="*/ 3 h 61"/>
                <a:gd name="T6" fmla="*/ 0 w 49"/>
                <a:gd name="T7" fmla="*/ 0 h 61"/>
                <a:gd name="T8" fmla="*/ 0 w 49"/>
                <a:gd name="T9" fmla="*/ 3 h 61"/>
                <a:gd name="T10" fmla="*/ 3 w 49"/>
                <a:gd name="T11" fmla="*/ 28 h 61"/>
                <a:gd name="T12" fmla="*/ 14 w 49"/>
                <a:gd name="T13" fmla="*/ 44 h 61"/>
                <a:gd name="T14" fmla="*/ 40 w 49"/>
                <a:gd name="T15" fmla="*/ 61 h 61"/>
                <a:gd name="T16" fmla="*/ 49 w 49"/>
                <a:gd name="T17" fmla="*/ 61 h 61"/>
                <a:gd name="T18" fmla="*/ 39 w 49"/>
                <a:gd name="T19" fmla="*/ 42 h 61"/>
                <a:gd name="T20" fmla="*/ 39 w 49"/>
                <a:gd name="T21" fmla="*/ 22 h 61"/>
                <a:gd name="T22" fmla="*/ 25 w 49"/>
                <a:gd name="T23" fmla="*/ 6 h 61"/>
                <a:gd name="T24" fmla="*/ 24 w 49"/>
                <a:gd name="T25" fmla="*/ 6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9"/>
                <a:gd name="T40" fmla="*/ 0 h 61"/>
                <a:gd name="T41" fmla="*/ 49 w 49"/>
                <a:gd name="T42" fmla="*/ 61 h 6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9" h="61">
                  <a:moveTo>
                    <a:pt x="24" y="6"/>
                  </a:moveTo>
                  <a:lnTo>
                    <a:pt x="15" y="9"/>
                  </a:lnTo>
                  <a:lnTo>
                    <a:pt x="9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3" y="28"/>
                  </a:lnTo>
                  <a:lnTo>
                    <a:pt x="14" y="44"/>
                  </a:lnTo>
                  <a:lnTo>
                    <a:pt x="40" y="61"/>
                  </a:lnTo>
                  <a:lnTo>
                    <a:pt x="49" y="61"/>
                  </a:lnTo>
                  <a:lnTo>
                    <a:pt x="39" y="42"/>
                  </a:lnTo>
                  <a:lnTo>
                    <a:pt x="39" y="22"/>
                  </a:lnTo>
                  <a:lnTo>
                    <a:pt x="25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60" name="Freeform 109"/>
            <p:cNvSpPr>
              <a:spLocks/>
            </p:cNvSpPr>
            <p:nvPr/>
          </p:nvSpPr>
          <p:spPr bwMode="ltGray">
            <a:xfrm>
              <a:off x="3437231" y="5123258"/>
              <a:ext cx="234511" cy="127360"/>
            </a:xfrm>
            <a:custGeom>
              <a:avLst/>
              <a:gdLst>
                <a:gd name="T0" fmla="*/ 71 w 123"/>
                <a:gd name="T1" fmla="*/ 23 h 66"/>
                <a:gd name="T2" fmla="*/ 72 w 123"/>
                <a:gd name="T3" fmla="*/ 24 h 66"/>
                <a:gd name="T4" fmla="*/ 71 w 123"/>
                <a:gd name="T5" fmla="*/ 27 h 66"/>
                <a:gd name="T6" fmla="*/ 65 w 123"/>
                <a:gd name="T7" fmla="*/ 26 h 66"/>
                <a:gd name="T8" fmla="*/ 62 w 123"/>
                <a:gd name="T9" fmla="*/ 32 h 66"/>
                <a:gd name="T10" fmla="*/ 55 w 123"/>
                <a:gd name="T11" fmla="*/ 26 h 66"/>
                <a:gd name="T12" fmla="*/ 38 w 123"/>
                <a:gd name="T13" fmla="*/ 43 h 66"/>
                <a:gd name="T14" fmla="*/ 24 w 123"/>
                <a:gd name="T15" fmla="*/ 45 h 66"/>
                <a:gd name="T16" fmla="*/ 19 w 123"/>
                <a:gd name="T17" fmla="*/ 60 h 66"/>
                <a:gd name="T18" fmla="*/ 0 w 123"/>
                <a:gd name="T19" fmla="*/ 55 h 66"/>
                <a:gd name="T20" fmla="*/ 10 w 123"/>
                <a:gd name="T21" fmla="*/ 66 h 66"/>
                <a:gd name="T22" fmla="*/ 30 w 123"/>
                <a:gd name="T23" fmla="*/ 66 h 66"/>
                <a:gd name="T24" fmla="*/ 34 w 123"/>
                <a:gd name="T25" fmla="*/ 60 h 66"/>
                <a:gd name="T26" fmla="*/ 52 w 123"/>
                <a:gd name="T27" fmla="*/ 64 h 66"/>
                <a:gd name="T28" fmla="*/ 63 w 123"/>
                <a:gd name="T29" fmla="*/ 58 h 66"/>
                <a:gd name="T30" fmla="*/ 82 w 123"/>
                <a:gd name="T31" fmla="*/ 30 h 66"/>
                <a:gd name="T32" fmla="*/ 106 w 123"/>
                <a:gd name="T33" fmla="*/ 30 h 66"/>
                <a:gd name="T34" fmla="*/ 113 w 123"/>
                <a:gd name="T35" fmla="*/ 27 h 66"/>
                <a:gd name="T36" fmla="*/ 109 w 123"/>
                <a:gd name="T37" fmla="*/ 24 h 66"/>
                <a:gd name="T38" fmla="*/ 123 w 123"/>
                <a:gd name="T39" fmla="*/ 21 h 66"/>
                <a:gd name="T40" fmla="*/ 103 w 123"/>
                <a:gd name="T41" fmla="*/ 11 h 66"/>
                <a:gd name="T42" fmla="*/ 103 w 123"/>
                <a:gd name="T43" fmla="*/ 6 h 66"/>
                <a:gd name="T44" fmla="*/ 93 w 123"/>
                <a:gd name="T45" fmla="*/ 0 h 66"/>
                <a:gd name="T46" fmla="*/ 74 w 123"/>
                <a:gd name="T47" fmla="*/ 18 h 66"/>
                <a:gd name="T48" fmla="*/ 71 w 123"/>
                <a:gd name="T49" fmla="*/ 23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3"/>
                <a:gd name="T76" fmla="*/ 0 h 66"/>
                <a:gd name="T77" fmla="*/ 123 w 123"/>
                <a:gd name="T78" fmla="*/ 66 h 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3" h="66">
                  <a:moveTo>
                    <a:pt x="71" y="23"/>
                  </a:moveTo>
                  <a:lnTo>
                    <a:pt x="72" y="24"/>
                  </a:lnTo>
                  <a:lnTo>
                    <a:pt x="71" y="27"/>
                  </a:lnTo>
                  <a:lnTo>
                    <a:pt x="65" y="26"/>
                  </a:lnTo>
                  <a:lnTo>
                    <a:pt x="62" y="32"/>
                  </a:lnTo>
                  <a:lnTo>
                    <a:pt x="55" y="26"/>
                  </a:lnTo>
                  <a:lnTo>
                    <a:pt x="38" y="43"/>
                  </a:lnTo>
                  <a:lnTo>
                    <a:pt x="24" y="45"/>
                  </a:lnTo>
                  <a:lnTo>
                    <a:pt x="19" y="60"/>
                  </a:lnTo>
                  <a:lnTo>
                    <a:pt x="0" y="55"/>
                  </a:lnTo>
                  <a:lnTo>
                    <a:pt x="10" y="66"/>
                  </a:lnTo>
                  <a:lnTo>
                    <a:pt x="30" y="66"/>
                  </a:lnTo>
                  <a:lnTo>
                    <a:pt x="34" y="60"/>
                  </a:lnTo>
                  <a:lnTo>
                    <a:pt x="52" y="64"/>
                  </a:lnTo>
                  <a:lnTo>
                    <a:pt x="63" y="58"/>
                  </a:lnTo>
                  <a:lnTo>
                    <a:pt x="82" y="30"/>
                  </a:lnTo>
                  <a:lnTo>
                    <a:pt x="106" y="30"/>
                  </a:lnTo>
                  <a:lnTo>
                    <a:pt x="113" y="27"/>
                  </a:lnTo>
                  <a:lnTo>
                    <a:pt x="109" y="24"/>
                  </a:lnTo>
                  <a:lnTo>
                    <a:pt x="123" y="21"/>
                  </a:lnTo>
                  <a:lnTo>
                    <a:pt x="103" y="11"/>
                  </a:lnTo>
                  <a:lnTo>
                    <a:pt x="103" y="6"/>
                  </a:lnTo>
                  <a:lnTo>
                    <a:pt x="93" y="0"/>
                  </a:lnTo>
                  <a:lnTo>
                    <a:pt x="74" y="18"/>
                  </a:lnTo>
                  <a:lnTo>
                    <a:pt x="71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61" name="Freeform 110"/>
            <p:cNvSpPr>
              <a:spLocks/>
            </p:cNvSpPr>
            <p:nvPr/>
          </p:nvSpPr>
          <p:spPr bwMode="ltGray">
            <a:xfrm>
              <a:off x="3544876" y="5167834"/>
              <a:ext cx="38445" cy="38208"/>
            </a:xfrm>
            <a:custGeom>
              <a:avLst/>
              <a:gdLst>
                <a:gd name="T0" fmla="*/ 0 w 19"/>
                <a:gd name="T1" fmla="*/ 6 h 20"/>
                <a:gd name="T2" fmla="*/ 8 w 19"/>
                <a:gd name="T3" fmla="*/ 20 h 20"/>
                <a:gd name="T4" fmla="*/ 10 w 19"/>
                <a:gd name="T5" fmla="*/ 6 h 20"/>
                <a:gd name="T6" fmla="*/ 16 w 19"/>
                <a:gd name="T7" fmla="*/ 10 h 20"/>
                <a:gd name="T8" fmla="*/ 19 w 19"/>
                <a:gd name="T9" fmla="*/ 6 h 20"/>
                <a:gd name="T10" fmla="*/ 18 w 19"/>
                <a:gd name="T11" fmla="*/ 0 h 20"/>
                <a:gd name="T12" fmla="*/ 0 w 19"/>
                <a:gd name="T13" fmla="*/ 9 h 20"/>
                <a:gd name="T14" fmla="*/ 0 w 19"/>
                <a:gd name="T15" fmla="*/ 6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"/>
                <a:gd name="T25" fmla="*/ 0 h 20"/>
                <a:gd name="T26" fmla="*/ 19 w 19"/>
                <a:gd name="T27" fmla="*/ 20 h 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" h="20">
                  <a:moveTo>
                    <a:pt x="0" y="6"/>
                  </a:moveTo>
                  <a:lnTo>
                    <a:pt x="8" y="20"/>
                  </a:lnTo>
                  <a:lnTo>
                    <a:pt x="10" y="6"/>
                  </a:lnTo>
                  <a:lnTo>
                    <a:pt x="16" y="10"/>
                  </a:lnTo>
                  <a:lnTo>
                    <a:pt x="19" y="6"/>
                  </a:lnTo>
                  <a:lnTo>
                    <a:pt x="18" y="0"/>
                  </a:lnTo>
                  <a:lnTo>
                    <a:pt x="0" y="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62" name="Freeform 111"/>
            <p:cNvSpPr>
              <a:spLocks/>
            </p:cNvSpPr>
            <p:nvPr/>
          </p:nvSpPr>
          <p:spPr bwMode="ltGray">
            <a:xfrm>
              <a:off x="3418008" y="5180570"/>
              <a:ext cx="246045" cy="184672"/>
            </a:xfrm>
            <a:custGeom>
              <a:avLst/>
              <a:gdLst/>
              <a:ahLst/>
              <a:cxnLst>
                <a:cxn ang="0">
                  <a:pos x="8" y="26"/>
                </a:cxn>
                <a:cxn ang="0">
                  <a:pos x="18" y="37"/>
                </a:cxn>
                <a:cxn ang="0">
                  <a:pos x="37" y="37"/>
                </a:cxn>
                <a:cxn ang="0">
                  <a:pos x="42" y="30"/>
                </a:cxn>
                <a:cxn ang="0">
                  <a:pos x="59" y="35"/>
                </a:cxn>
                <a:cxn ang="0">
                  <a:pos x="72" y="30"/>
                </a:cxn>
                <a:cxn ang="0">
                  <a:pos x="91" y="0"/>
                </a:cxn>
                <a:cxn ang="0">
                  <a:pos x="115" y="0"/>
                </a:cxn>
                <a:cxn ang="0">
                  <a:pos x="109" y="11"/>
                </a:cxn>
                <a:cxn ang="0">
                  <a:pos x="116" y="22"/>
                </a:cxn>
                <a:cxn ang="0">
                  <a:pos x="114" y="26"/>
                </a:cxn>
                <a:cxn ang="0">
                  <a:pos x="128" y="40"/>
                </a:cxn>
                <a:cxn ang="0">
                  <a:pos x="115" y="40"/>
                </a:cxn>
                <a:cxn ang="0">
                  <a:pos x="105" y="61"/>
                </a:cxn>
                <a:cxn ang="0">
                  <a:pos x="94" y="69"/>
                </a:cxn>
                <a:cxn ang="0">
                  <a:pos x="98" y="75"/>
                </a:cxn>
                <a:cxn ang="0">
                  <a:pos x="92" y="88"/>
                </a:cxn>
                <a:cxn ang="0">
                  <a:pos x="79" y="93"/>
                </a:cxn>
                <a:cxn ang="0">
                  <a:pos x="74" y="96"/>
                </a:cxn>
                <a:cxn ang="0">
                  <a:pos x="69" y="87"/>
                </a:cxn>
                <a:cxn ang="0">
                  <a:pos x="55" y="85"/>
                </a:cxn>
                <a:cxn ang="0">
                  <a:pos x="37" y="91"/>
                </a:cxn>
                <a:cxn ang="0">
                  <a:pos x="36" y="81"/>
                </a:cxn>
                <a:cxn ang="0">
                  <a:pos x="18" y="83"/>
                </a:cxn>
                <a:cxn ang="0">
                  <a:pos x="14" y="65"/>
                </a:cxn>
                <a:cxn ang="0">
                  <a:pos x="4" y="54"/>
                </a:cxn>
                <a:cxn ang="0">
                  <a:pos x="0" y="37"/>
                </a:cxn>
                <a:cxn ang="0">
                  <a:pos x="7" y="26"/>
                </a:cxn>
                <a:cxn ang="0">
                  <a:pos x="8" y="26"/>
                </a:cxn>
              </a:cxnLst>
              <a:rect l="0" t="0" r="r" b="b"/>
              <a:pathLst>
                <a:path w="128" h="96">
                  <a:moveTo>
                    <a:pt x="8" y="26"/>
                  </a:moveTo>
                  <a:lnTo>
                    <a:pt x="18" y="37"/>
                  </a:lnTo>
                  <a:lnTo>
                    <a:pt x="37" y="37"/>
                  </a:lnTo>
                  <a:lnTo>
                    <a:pt x="42" y="30"/>
                  </a:lnTo>
                  <a:lnTo>
                    <a:pt x="59" y="35"/>
                  </a:lnTo>
                  <a:lnTo>
                    <a:pt x="72" y="30"/>
                  </a:lnTo>
                  <a:lnTo>
                    <a:pt x="91" y="0"/>
                  </a:lnTo>
                  <a:lnTo>
                    <a:pt x="115" y="0"/>
                  </a:lnTo>
                  <a:lnTo>
                    <a:pt x="109" y="11"/>
                  </a:lnTo>
                  <a:lnTo>
                    <a:pt x="116" y="22"/>
                  </a:lnTo>
                  <a:lnTo>
                    <a:pt x="114" y="26"/>
                  </a:lnTo>
                  <a:lnTo>
                    <a:pt x="128" y="40"/>
                  </a:lnTo>
                  <a:lnTo>
                    <a:pt x="115" y="40"/>
                  </a:lnTo>
                  <a:lnTo>
                    <a:pt x="105" y="61"/>
                  </a:lnTo>
                  <a:lnTo>
                    <a:pt x="94" y="69"/>
                  </a:lnTo>
                  <a:lnTo>
                    <a:pt x="98" y="75"/>
                  </a:lnTo>
                  <a:lnTo>
                    <a:pt x="92" y="88"/>
                  </a:lnTo>
                  <a:lnTo>
                    <a:pt x="79" y="93"/>
                  </a:lnTo>
                  <a:lnTo>
                    <a:pt x="74" y="96"/>
                  </a:lnTo>
                  <a:lnTo>
                    <a:pt x="69" y="87"/>
                  </a:lnTo>
                  <a:lnTo>
                    <a:pt x="55" y="85"/>
                  </a:lnTo>
                  <a:lnTo>
                    <a:pt x="37" y="91"/>
                  </a:lnTo>
                  <a:lnTo>
                    <a:pt x="36" y="81"/>
                  </a:lnTo>
                  <a:lnTo>
                    <a:pt x="18" y="83"/>
                  </a:lnTo>
                  <a:lnTo>
                    <a:pt x="14" y="65"/>
                  </a:lnTo>
                  <a:lnTo>
                    <a:pt x="4" y="54"/>
                  </a:lnTo>
                  <a:lnTo>
                    <a:pt x="0" y="37"/>
                  </a:lnTo>
                  <a:lnTo>
                    <a:pt x="7" y="26"/>
                  </a:lnTo>
                  <a:lnTo>
                    <a:pt x="8" y="26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63" name="Freeform 112"/>
            <p:cNvSpPr>
              <a:spLocks/>
            </p:cNvSpPr>
            <p:nvPr/>
          </p:nvSpPr>
          <p:spPr bwMode="ltGray">
            <a:xfrm>
              <a:off x="3956232" y="5279274"/>
              <a:ext cx="249891" cy="191040"/>
            </a:xfrm>
            <a:custGeom>
              <a:avLst/>
              <a:gdLst/>
              <a:ahLst/>
              <a:cxnLst>
                <a:cxn ang="0">
                  <a:pos x="128" y="27"/>
                </a:cxn>
                <a:cxn ang="0">
                  <a:pos x="129" y="52"/>
                </a:cxn>
                <a:cxn ang="0">
                  <a:pos x="131" y="99"/>
                </a:cxn>
                <a:cxn ang="0">
                  <a:pos x="115" y="87"/>
                </a:cxn>
                <a:cxn ang="0">
                  <a:pos x="85" y="90"/>
                </a:cxn>
                <a:cxn ang="0">
                  <a:pos x="93" y="78"/>
                </a:cxn>
                <a:cxn ang="0">
                  <a:pos x="99" y="78"/>
                </a:cxn>
                <a:cxn ang="0">
                  <a:pos x="92" y="59"/>
                </a:cxn>
                <a:cxn ang="0">
                  <a:pos x="35" y="36"/>
                </a:cxn>
                <a:cxn ang="0">
                  <a:pos x="23" y="41"/>
                </a:cxn>
                <a:cxn ang="0">
                  <a:pos x="23" y="32"/>
                </a:cxn>
                <a:cxn ang="0">
                  <a:pos x="14" y="27"/>
                </a:cxn>
                <a:cxn ang="0">
                  <a:pos x="35" y="24"/>
                </a:cxn>
                <a:cxn ang="0">
                  <a:pos x="37" y="18"/>
                </a:cxn>
                <a:cxn ang="0">
                  <a:pos x="16" y="21"/>
                </a:cxn>
                <a:cxn ang="0">
                  <a:pos x="12" y="13"/>
                </a:cxn>
                <a:cxn ang="0">
                  <a:pos x="0" y="11"/>
                </a:cxn>
                <a:cxn ang="0">
                  <a:pos x="16" y="0"/>
                </a:cxn>
                <a:cxn ang="0">
                  <a:pos x="23" y="0"/>
                </a:cxn>
                <a:cxn ang="0">
                  <a:pos x="38" y="4"/>
                </a:cxn>
                <a:cxn ang="0">
                  <a:pos x="42" y="21"/>
                </a:cxn>
                <a:cxn ang="0">
                  <a:pos x="53" y="33"/>
                </a:cxn>
                <a:cxn ang="0">
                  <a:pos x="59" y="33"/>
                </a:cxn>
                <a:cxn ang="0">
                  <a:pos x="71" y="20"/>
                </a:cxn>
                <a:cxn ang="0">
                  <a:pos x="88" y="12"/>
                </a:cxn>
                <a:cxn ang="0">
                  <a:pos x="129" y="27"/>
                </a:cxn>
                <a:cxn ang="0">
                  <a:pos x="128" y="27"/>
                </a:cxn>
              </a:cxnLst>
              <a:rect l="0" t="0" r="r" b="b"/>
              <a:pathLst>
                <a:path w="131" h="99">
                  <a:moveTo>
                    <a:pt x="128" y="27"/>
                  </a:moveTo>
                  <a:lnTo>
                    <a:pt x="129" y="52"/>
                  </a:lnTo>
                  <a:lnTo>
                    <a:pt x="131" y="99"/>
                  </a:lnTo>
                  <a:lnTo>
                    <a:pt x="115" y="87"/>
                  </a:lnTo>
                  <a:lnTo>
                    <a:pt x="85" y="90"/>
                  </a:lnTo>
                  <a:lnTo>
                    <a:pt x="93" y="78"/>
                  </a:lnTo>
                  <a:lnTo>
                    <a:pt x="99" y="78"/>
                  </a:lnTo>
                  <a:lnTo>
                    <a:pt x="92" y="59"/>
                  </a:lnTo>
                  <a:lnTo>
                    <a:pt x="35" y="36"/>
                  </a:lnTo>
                  <a:lnTo>
                    <a:pt x="23" y="41"/>
                  </a:lnTo>
                  <a:lnTo>
                    <a:pt x="23" y="32"/>
                  </a:lnTo>
                  <a:lnTo>
                    <a:pt x="14" y="27"/>
                  </a:lnTo>
                  <a:lnTo>
                    <a:pt x="35" y="24"/>
                  </a:lnTo>
                  <a:lnTo>
                    <a:pt x="37" y="18"/>
                  </a:lnTo>
                  <a:lnTo>
                    <a:pt x="16" y="21"/>
                  </a:lnTo>
                  <a:lnTo>
                    <a:pt x="12" y="13"/>
                  </a:lnTo>
                  <a:lnTo>
                    <a:pt x="0" y="1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38" y="4"/>
                  </a:lnTo>
                  <a:lnTo>
                    <a:pt x="42" y="21"/>
                  </a:lnTo>
                  <a:lnTo>
                    <a:pt x="53" y="33"/>
                  </a:lnTo>
                  <a:lnTo>
                    <a:pt x="59" y="33"/>
                  </a:lnTo>
                  <a:lnTo>
                    <a:pt x="71" y="20"/>
                  </a:lnTo>
                  <a:lnTo>
                    <a:pt x="88" y="12"/>
                  </a:lnTo>
                  <a:lnTo>
                    <a:pt x="129" y="27"/>
                  </a:lnTo>
                  <a:lnTo>
                    <a:pt x="128" y="27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64" name="Freeform 113"/>
            <p:cNvSpPr>
              <a:spLocks/>
            </p:cNvSpPr>
            <p:nvPr/>
          </p:nvSpPr>
          <p:spPr bwMode="ltGray">
            <a:xfrm>
              <a:off x="4206123" y="5330218"/>
              <a:ext cx="230667" cy="171936"/>
            </a:xfrm>
            <a:custGeom>
              <a:avLst/>
              <a:gdLst>
                <a:gd name="T0" fmla="*/ 2 w 121"/>
                <a:gd name="T1" fmla="*/ 73 h 90"/>
                <a:gd name="T2" fmla="*/ 0 w 121"/>
                <a:gd name="T3" fmla="*/ 25 h 90"/>
                <a:gd name="T4" fmla="*/ 0 w 121"/>
                <a:gd name="T5" fmla="*/ 0 h 90"/>
                <a:gd name="T6" fmla="*/ 30 w 121"/>
                <a:gd name="T7" fmla="*/ 8 h 90"/>
                <a:gd name="T8" fmla="*/ 54 w 121"/>
                <a:gd name="T9" fmla="*/ 21 h 90"/>
                <a:gd name="T10" fmla="*/ 58 w 121"/>
                <a:gd name="T11" fmla="*/ 31 h 90"/>
                <a:gd name="T12" fmla="*/ 84 w 121"/>
                <a:gd name="T13" fmla="*/ 39 h 90"/>
                <a:gd name="T14" fmla="*/ 84 w 121"/>
                <a:gd name="T15" fmla="*/ 45 h 90"/>
                <a:gd name="T16" fmla="*/ 74 w 121"/>
                <a:gd name="T17" fmla="*/ 46 h 90"/>
                <a:gd name="T18" fmla="*/ 75 w 121"/>
                <a:gd name="T19" fmla="*/ 51 h 90"/>
                <a:gd name="T20" fmla="*/ 89 w 121"/>
                <a:gd name="T21" fmla="*/ 60 h 90"/>
                <a:gd name="T22" fmla="*/ 95 w 121"/>
                <a:gd name="T23" fmla="*/ 73 h 90"/>
                <a:gd name="T24" fmla="*/ 103 w 121"/>
                <a:gd name="T25" fmla="*/ 73 h 90"/>
                <a:gd name="T26" fmla="*/ 100 w 121"/>
                <a:gd name="T27" fmla="*/ 76 h 90"/>
                <a:gd name="T28" fmla="*/ 121 w 121"/>
                <a:gd name="T29" fmla="*/ 85 h 90"/>
                <a:gd name="T30" fmla="*/ 119 w 121"/>
                <a:gd name="T31" fmla="*/ 90 h 90"/>
                <a:gd name="T32" fmla="*/ 81 w 121"/>
                <a:gd name="T33" fmla="*/ 84 h 90"/>
                <a:gd name="T34" fmla="*/ 61 w 121"/>
                <a:gd name="T35" fmla="*/ 60 h 90"/>
                <a:gd name="T36" fmla="*/ 44 w 121"/>
                <a:gd name="T37" fmla="*/ 55 h 90"/>
                <a:gd name="T38" fmla="*/ 39 w 121"/>
                <a:gd name="T39" fmla="*/ 55 h 90"/>
                <a:gd name="T40" fmla="*/ 24 w 121"/>
                <a:gd name="T41" fmla="*/ 65 h 90"/>
                <a:gd name="T42" fmla="*/ 26 w 121"/>
                <a:gd name="T43" fmla="*/ 68 h 90"/>
                <a:gd name="T44" fmla="*/ 18 w 121"/>
                <a:gd name="T45" fmla="*/ 75 h 90"/>
                <a:gd name="T46" fmla="*/ 2 w 121"/>
                <a:gd name="T47" fmla="*/ 73 h 9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1"/>
                <a:gd name="T73" fmla="*/ 0 h 90"/>
                <a:gd name="T74" fmla="*/ 121 w 121"/>
                <a:gd name="T75" fmla="*/ 90 h 9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1" h="90">
                  <a:moveTo>
                    <a:pt x="2" y="73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30" y="8"/>
                  </a:lnTo>
                  <a:lnTo>
                    <a:pt x="54" y="21"/>
                  </a:lnTo>
                  <a:lnTo>
                    <a:pt x="58" y="31"/>
                  </a:lnTo>
                  <a:lnTo>
                    <a:pt x="84" y="39"/>
                  </a:lnTo>
                  <a:lnTo>
                    <a:pt x="84" y="45"/>
                  </a:lnTo>
                  <a:lnTo>
                    <a:pt x="74" y="46"/>
                  </a:lnTo>
                  <a:lnTo>
                    <a:pt x="75" y="51"/>
                  </a:lnTo>
                  <a:lnTo>
                    <a:pt x="89" y="60"/>
                  </a:lnTo>
                  <a:lnTo>
                    <a:pt x="95" y="73"/>
                  </a:lnTo>
                  <a:lnTo>
                    <a:pt x="103" y="73"/>
                  </a:lnTo>
                  <a:lnTo>
                    <a:pt x="100" y="76"/>
                  </a:lnTo>
                  <a:lnTo>
                    <a:pt x="121" y="85"/>
                  </a:lnTo>
                  <a:lnTo>
                    <a:pt x="119" y="90"/>
                  </a:lnTo>
                  <a:lnTo>
                    <a:pt x="81" y="84"/>
                  </a:lnTo>
                  <a:lnTo>
                    <a:pt x="61" y="60"/>
                  </a:lnTo>
                  <a:lnTo>
                    <a:pt x="44" y="55"/>
                  </a:lnTo>
                  <a:lnTo>
                    <a:pt x="39" y="55"/>
                  </a:lnTo>
                  <a:lnTo>
                    <a:pt x="24" y="65"/>
                  </a:lnTo>
                  <a:lnTo>
                    <a:pt x="26" y="68"/>
                  </a:lnTo>
                  <a:lnTo>
                    <a:pt x="18" y="75"/>
                  </a:lnTo>
                  <a:lnTo>
                    <a:pt x="2" y="7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65" name="Freeform 114"/>
            <p:cNvSpPr>
              <a:spLocks/>
            </p:cNvSpPr>
            <p:nvPr/>
          </p:nvSpPr>
          <p:spPr bwMode="ltGray">
            <a:xfrm>
              <a:off x="3840898" y="4352729"/>
              <a:ext cx="76889" cy="114624"/>
            </a:xfrm>
            <a:custGeom>
              <a:avLst/>
              <a:gdLst>
                <a:gd name="T0" fmla="*/ 4 w 41"/>
                <a:gd name="T1" fmla="*/ 11 h 61"/>
                <a:gd name="T2" fmla="*/ 29 w 41"/>
                <a:gd name="T3" fmla="*/ 0 h 61"/>
                <a:gd name="T4" fmla="*/ 38 w 41"/>
                <a:gd name="T5" fmla="*/ 14 h 61"/>
                <a:gd name="T6" fmla="*/ 41 w 41"/>
                <a:gd name="T7" fmla="*/ 37 h 61"/>
                <a:gd name="T8" fmla="*/ 38 w 41"/>
                <a:gd name="T9" fmla="*/ 49 h 61"/>
                <a:gd name="T10" fmla="*/ 5 w 41"/>
                <a:gd name="T11" fmla="*/ 61 h 61"/>
                <a:gd name="T12" fmla="*/ 2 w 41"/>
                <a:gd name="T13" fmla="*/ 47 h 61"/>
                <a:gd name="T14" fmla="*/ 7 w 41"/>
                <a:gd name="T15" fmla="*/ 41 h 61"/>
                <a:gd name="T16" fmla="*/ 0 w 41"/>
                <a:gd name="T17" fmla="*/ 23 h 61"/>
                <a:gd name="T18" fmla="*/ 7 w 41"/>
                <a:gd name="T19" fmla="*/ 23 h 61"/>
                <a:gd name="T20" fmla="*/ 5 w 41"/>
                <a:gd name="T21" fmla="*/ 16 h 61"/>
                <a:gd name="T22" fmla="*/ 4 w 41"/>
                <a:gd name="T23" fmla="*/ 11 h 6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"/>
                <a:gd name="T37" fmla="*/ 0 h 61"/>
                <a:gd name="T38" fmla="*/ 41 w 41"/>
                <a:gd name="T39" fmla="*/ 61 h 6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" h="61">
                  <a:moveTo>
                    <a:pt x="4" y="11"/>
                  </a:moveTo>
                  <a:lnTo>
                    <a:pt x="29" y="0"/>
                  </a:lnTo>
                  <a:lnTo>
                    <a:pt x="38" y="14"/>
                  </a:lnTo>
                  <a:lnTo>
                    <a:pt x="41" y="37"/>
                  </a:lnTo>
                  <a:lnTo>
                    <a:pt x="38" y="49"/>
                  </a:lnTo>
                  <a:lnTo>
                    <a:pt x="5" y="61"/>
                  </a:lnTo>
                  <a:lnTo>
                    <a:pt x="2" y="47"/>
                  </a:lnTo>
                  <a:lnTo>
                    <a:pt x="7" y="41"/>
                  </a:lnTo>
                  <a:lnTo>
                    <a:pt x="0" y="23"/>
                  </a:lnTo>
                  <a:lnTo>
                    <a:pt x="7" y="23"/>
                  </a:lnTo>
                  <a:lnTo>
                    <a:pt x="5" y="16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66" name="Freeform 115"/>
            <p:cNvSpPr>
              <a:spLocks/>
            </p:cNvSpPr>
            <p:nvPr/>
          </p:nvSpPr>
          <p:spPr bwMode="ltGray">
            <a:xfrm>
              <a:off x="3798610" y="4231737"/>
              <a:ext cx="146089" cy="146464"/>
            </a:xfrm>
            <a:custGeom>
              <a:avLst/>
              <a:gdLst>
                <a:gd name="T0" fmla="*/ 77 w 77"/>
                <a:gd name="T1" fmla="*/ 5 h 75"/>
                <a:gd name="T2" fmla="*/ 69 w 77"/>
                <a:gd name="T3" fmla="*/ 0 h 75"/>
                <a:gd name="T4" fmla="*/ 56 w 77"/>
                <a:gd name="T5" fmla="*/ 10 h 75"/>
                <a:gd name="T6" fmla="*/ 47 w 77"/>
                <a:gd name="T7" fmla="*/ 13 h 75"/>
                <a:gd name="T8" fmla="*/ 42 w 77"/>
                <a:gd name="T9" fmla="*/ 21 h 75"/>
                <a:gd name="T10" fmla="*/ 30 w 77"/>
                <a:gd name="T11" fmla="*/ 18 h 75"/>
                <a:gd name="T12" fmla="*/ 0 w 77"/>
                <a:gd name="T13" fmla="*/ 41 h 75"/>
                <a:gd name="T14" fmla="*/ 0 w 77"/>
                <a:gd name="T15" fmla="*/ 43 h 75"/>
                <a:gd name="T16" fmla="*/ 12 w 77"/>
                <a:gd name="T17" fmla="*/ 50 h 75"/>
                <a:gd name="T18" fmla="*/ 4 w 77"/>
                <a:gd name="T19" fmla="*/ 69 h 75"/>
                <a:gd name="T20" fmla="*/ 12 w 77"/>
                <a:gd name="T21" fmla="*/ 75 h 75"/>
                <a:gd name="T22" fmla="*/ 20 w 77"/>
                <a:gd name="T23" fmla="*/ 73 h 75"/>
                <a:gd name="T24" fmla="*/ 25 w 77"/>
                <a:gd name="T25" fmla="*/ 73 h 75"/>
                <a:gd name="T26" fmla="*/ 48 w 77"/>
                <a:gd name="T27" fmla="*/ 62 h 75"/>
                <a:gd name="T28" fmla="*/ 49 w 77"/>
                <a:gd name="T29" fmla="*/ 62 h 75"/>
                <a:gd name="T30" fmla="*/ 37 w 77"/>
                <a:gd name="T31" fmla="*/ 53 h 75"/>
                <a:gd name="T32" fmla="*/ 37 w 77"/>
                <a:gd name="T33" fmla="*/ 44 h 75"/>
                <a:gd name="T34" fmla="*/ 65 w 77"/>
                <a:gd name="T35" fmla="*/ 29 h 75"/>
                <a:gd name="T36" fmla="*/ 63 w 77"/>
                <a:gd name="T37" fmla="*/ 17 h 75"/>
                <a:gd name="T38" fmla="*/ 77 w 77"/>
                <a:gd name="T39" fmla="*/ 5 h 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7"/>
                <a:gd name="T61" fmla="*/ 0 h 75"/>
                <a:gd name="T62" fmla="*/ 77 w 77"/>
                <a:gd name="T63" fmla="*/ 75 h 7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7" h="75">
                  <a:moveTo>
                    <a:pt x="77" y="5"/>
                  </a:moveTo>
                  <a:lnTo>
                    <a:pt x="69" y="0"/>
                  </a:lnTo>
                  <a:lnTo>
                    <a:pt x="56" y="10"/>
                  </a:lnTo>
                  <a:lnTo>
                    <a:pt x="47" y="13"/>
                  </a:lnTo>
                  <a:lnTo>
                    <a:pt x="42" y="21"/>
                  </a:lnTo>
                  <a:lnTo>
                    <a:pt x="30" y="18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12" y="50"/>
                  </a:lnTo>
                  <a:lnTo>
                    <a:pt x="4" y="69"/>
                  </a:lnTo>
                  <a:lnTo>
                    <a:pt x="12" y="75"/>
                  </a:lnTo>
                  <a:lnTo>
                    <a:pt x="20" y="73"/>
                  </a:lnTo>
                  <a:lnTo>
                    <a:pt x="25" y="73"/>
                  </a:lnTo>
                  <a:lnTo>
                    <a:pt x="48" y="62"/>
                  </a:lnTo>
                  <a:lnTo>
                    <a:pt x="49" y="62"/>
                  </a:lnTo>
                  <a:lnTo>
                    <a:pt x="37" y="53"/>
                  </a:lnTo>
                  <a:lnTo>
                    <a:pt x="37" y="44"/>
                  </a:lnTo>
                  <a:lnTo>
                    <a:pt x="65" y="29"/>
                  </a:lnTo>
                  <a:lnTo>
                    <a:pt x="63" y="17"/>
                  </a:lnTo>
                  <a:lnTo>
                    <a:pt x="77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67" name="Freeform 116"/>
            <p:cNvSpPr>
              <a:spLocks/>
            </p:cNvSpPr>
            <p:nvPr/>
          </p:nvSpPr>
          <p:spPr bwMode="ltGray">
            <a:xfrm>
              <a:off x="3487208" y="2760726"/>
              <a:ext cx="42290" cy="35023"/>
            </a:xfrm>
            <a:custGeom>
              <a:avLst/>
              <a:gdLst>
                <a:gd name="T0" fmla="*/ 15 w 22"/>
                <a:gd name="T1" fmla="*/ 18 h 18"/>
                <a:gd name="T2" fmla="*/ 22 w 22"/>
                <a:gd name="T3" fmla="*/ 3 h 18"/>
                <a:gd name="T4" fmla="*/ 5 w 22"/>
                <a:gd name="T5" fmla="*/ 0 h 18"/>
                <a:gd name="T6" fmla="*/ 0 w 22"/>
                <a:gd name="T7" fmla="*/ 7 h 18"/>
                <a:gd name="T8" fmla="*/ 15 w 22"/>
                <a:gd name="T9" fmla="*/ 18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8"/>
                <a:gd name="T17" fmla="*/ 22 w 22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8">
                  <a:moveTo>
                    <a:pt x="15" y="18"/>
                  </a:moveTo>
                  <a:lnTo>
                    <a:pt x="22" y="3"/>
                  </a:lnTo>
                  <a:lnTo>
                    <a:pt x="5" y="0"/>
                  </a:lnTo>
                  <a:lnTo>
                    <a:pt x="0" y="7"/>
                  </a:lnTo>
                  <a:lnTo>
                    <a:pt x="15" y="1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68" name="Freeform 117"/>
            <p:cNvSpPr>
              <a:spLocks/>
            </p:cNvSpPr>
            <p:nvPr/>
          </p:nvSpPr>
          <p:spPr bwMode="ltGray">
            <a:xfrm>
              <a:off x="465466" y="4435513"/>
              <a:ext cx="280647" cy="206959"/>
            </a:xfrm>
            <a:custGeom>
              <a:avLst/>
              <a:gdLst>
                <a:gd name="T0" fmla="*/ 136 w 148"/>
                <a:gd name="T1" fmla="*/ 8 h 108"/>
                <a:gd name="T2" fmla="*/ 140 w 148"/>
                <a:gd name="T3" fmla="*/ 13 h 108"/>
                <a:gd name="T4" fmla="*/ 148 w 148"/>
                <a:gd name="T5" fmla="*/ 47 h 108"/>
                <a:gd name="T6" fmla="*/ 116 w 148"/>
                <a:gd name="T7" fmla="*/ 55 h 108"/>
                <a:gd name="T8" fmla="*/ 117 w 148"/>
                <a:gd name="T9" fmla="*/ 62 h 108"/>
                <a:gd name="T10" fmla="*/ 95 w 148"/>
                <a:gd name="T11" fmla="*/ 78 h 108"/>
                <a:gd name="T12" fmla="*/ 61 w 148"/>
                <a:gd name="T13" fmla="*/ 88 h 108"/>
                <a:gd name="T14" fmla="*/ 55 w 148"/>
                <a:gd name="T15" fmla="*/ 93 h 108"/>
                <a:gd name="T16" fmla="*/ 53 w 148"/>
                <a:gd name="T17" fmla="*/ 108 h 108"/>
                <a:gd name="T18" fmla="*/ 1 w 148"/>
                <a:gd name="T19" fmla="*/ 107 h 108"/>
                <a:gd name="T20" fmla="*/ 0 w 148"/>
                <a:gd name="T21" fmla="*/ 107 h 108"/>
                <a:gd name="T22" fmla="*/ 16 w 148"/>
                <a:gd name="T23" fmla="*/ 101 h 108"/>
                <a:gd name="T24" fmla="*/ 33 w 148"/>
                <a:gd name="T25" fmla="*/ 86 h 108"/>
                <a:gd name="T26" fmla="*/ 41 w 148"/>
                <a:gd name="T27" fmla="*/ 74 h 108"/>
                <a:gd name="T28" fmla="*/ 38 w 148"/>
                <a:gd name="T29" fmla="*/ 59 h 108"/>
                <a:gd name="T30" fmla="*/ 45 w 148"/>
                <a:gd name="T31" fmla="*/ 45 h 108"/>
                <a:gd name="T32" fmla="*/ 55 w 148"/>
                <a:gd name="T33" fmla="*/ 34 h 108"/>
                <a:gd name="T34" fmla="*/ 76 w 148"/>
                <a:gd name="T35" fmla="*/ 24 h 108"/>
                <a:gd name="T36" fmla="*/ 88 w 148"/>
                <a:gd name="T37" fmla="*/ 1 h 108"/>
                <a:gd name="T38" fmla="*/ 94 w 148"/>
                <a:gd name="T39" fmla="*/ 0 h 108"/>
                <a:gd name="T40" fmla="*/ 105 w 148"/>
                <a:gd name="T41" fmla="*/ 9 h 108"/>
                <a:gd name="T42" fmla="*/ 125 w 148"/>
                <a:gd name="T43" fmla="*/ 7 h 108"/>
                <a:gd name="T44" fmla="*/ 136 w 148"/>
                <a:gd name="T45" fmla="*/ 8 h 1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8"/>
                <a:gd name="T70" fmla="*/ 0 h 108"/>
                <a:gd name="T71" fmla="*/ 148 w 148"/>
                <a:gd name="T72" fmla="*/ 108 h 1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8" h="108">
                  <a:moveTo>
                    <a:pt x="136" y="8"/>
                  </a:moveTo>
                  <a:lnTo>
                    <a:pt x="140" y="13"/>
                  </a:lnTo>
                  <a:lnTo>
                    <a:pt x="148" y="47"/>
                  </a:lnTo>
                  <a:lnTo>
                    <a:pt x="116" y="55"/>
                  </a:lnTo>
                  <a:lnTo>
                    <a:pt x="117" y="62"/>
                  </a:lnTo>
                  <a:lnTo>
                    <a:pt x="95" y="78"/>
                  </a:lnTo>
                  <a:lnTo>
                    <a:pt x="61" y="88"/>
                  </a:lnTo>
                  <a:lnTo>
                    <a:pt x="55" y="93"/>
                  </a:lnTo>
                  <a:lnTo>
                    <a:pt x="53" y="108"/>
                  </a:lnTo>
                  <a:lnTo>
                    <a:pt x="1" y="107"/>
                  </a:lnTo>
                  <a:lnTo>
                    <a:pt x="0" y="107"/>
                  </a:lnTo>
                  <a:lnTo>
                    <a:pt x="16" y="101"/>
                  </a:lnTo>
                  <a:lnTo>
                    <a:pt x="33" y="86"/>
                  </a:lnTo>
                  <a:lnTo>
                    <a:pt x="41" y="74"/>
                  </a:lnTo>
                  <a:lnTo>
                    <a:pt x="38" y="59"/>
                  </a:lnTo>
                  <a:lnTo>
                    <a:pt x="45" y="45"/>
                  </a:lnTo>
                  <a:lnTo>
                    <a:pt x="55" y="34"/>
                  </a:lnTo>
                  <a:lnTo>
                    <a:pt x="76" y="24"/>
                  </a:lnTo>
                  <a:lnTo>
                    <a:pt x="88" y="1"/>
                  </a:lnTo>
                  <a:lnTo>
                    <a:pt x="94" y="0"/>
                  </a:lnTo>
                  <a:lnTo>
                    <a:pt x="105" y="9"/>
                  </a:lnTo>
                  <a:lnTo>
                    <a:pt x="125" y="7"/>
                  </a:lnTo>
                  <a:lnTo>
                    <a:pt x="136" y="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69" name="Freeform 118"/>
            <p:cNvSpPr>
              <a:spLocks/>
            </p:cNvSpPr>
            <p:nvPr/>
          </p:nvSpPr>
          <p:spPr bwMode="ltGray">
            <a:xfrm>
              <a:off x="569267" y="4400488"/>
              <a:ext cx="492090" cy="452129"/>
            </a:xfrm>
            <a:custGeom>
              <a:avLst/>
              <a:gdLst>
                <a:gd name="T0" fmla="*/ 80 w 258"/>
                <a:gd name="T1" fmla="*/ 25 h 236"/>
                <a:gd name="T2" fmla="*/ 86 w 258"/>
                <a:gd name="T3" fmla="*/ 30 h 236"/>
                <a:gd name="T4" fmla="*/ 93 w 258"/>
                <a:gd name="T5" fmla="*/ 65 h 236"/>
                <a:gd name="T6" fmla="*/ 62 w 258"/>
                <a:gd name="T7" fmla="*/ 74 h 236"/>
                <a:gd name="T8" fmla="*/ 62 w 258"/>
                <a:gd name="T9" fmla="*/ 81 h 236"/>
                <a:gd name="T10" fmla="*/ 40 w 258"/>
                <a:gd name="T11" fmla="*/ 96 h 236"/>
                <a:gd name="T12" fmla="*/ 7 w 258"/>
                <a:gd name="T13" fmla="*/ 106 h 236"/>
                <a:gd name="T14" fmla="*/ 1 w 258"/>
                <a:gd name="T15" fmla="*/ 112 h 236"/>
                <a:gd name="T16" fmla="*/ 0 w 258"/>
                <a:gd name="T17" fmla="*/ 126 h 236"/>
                <a:gd name="T18" fmla="*/ 1 w 258"/>
                <a:gd name="T19" fmla="*/ 133 h 236"/>
                <a:gd name="T20" fmla="*/ 0 w 258"/>
                <a:gd name="T21" fmla="*/ 133 h 236"/>
                <a:gd name="T22" fmla="*/ 47 w 258"/>
                <a:gd name="T23" fmla="*/ 162 h 236"/>
                <a:gd name="T24" fmla="*/ 120 w 258"/>
                <a:gd name="T25" fmla="*/ 209 h 236"/>
                <a:gd name="T26" fmla="*/ 129 w 258"/>
                <a:gd name="T27" fmla="*/ 219 h 236"/>
                <a:gd name="T28" fmla="*/ 147 w 258"/>
                <a:gd name="T29" fmla="*/ 225 h 236"/>
                <a:gd name="T30" fmla="*/ 149 w 258"/>
                <a:gd name="T31" fmla="*/ 236 h 236"/>
                <a:gd name="T32" fmla="*/ 160 w 258"/>
                <a:gd name="T33" fmla="*/ 233 h 236"/>
                <a:gd name="T34" fmla="*/ 178 w 258"/>
                <a:gd name="T35" fmla="*/ 231 h 236"/>
                <a:gd name="T36" fmla="*/ 256 w 258"/>
                <a:gd name="T37" fmla="*/ 180 h 236"/>
                <a:gd name="T38" fmla="*/ 258 w 258"/>
                <a:gd name="T39" fmla="*/ 180 h 236"/>
                <a:gd name="T40" fmla="*/ 248 w 258"/>
                <a:gd name="T41" fmla="*/ 170 h 236"/>
                <a:gd name="T42" fmla="*/ 236 w 258"/>
                <a:gd name="T43" fmla="*/ 167 h 236"/>
                <a:gd name="T44" fmla="*/ 226 w 258"/>
                <a:gd name="T45" fmla="*/ 146 h 236"/>
                <a:gd name="T46" fmla="*/ 231 w 258"/>
                <a:gd name="T47" fmla="*/ 141 h 236"/>
                <a:gd name="T48" fmla="*/ 232 w 258"/>
                <a:gd name="T49" fmla="*/ 126 h 236"/>
                <a:gd name="T50" fmla="*/ 230 w 258"/>
                <a:gd name="T51" fmla="*/ 105 h 236"/>
                <a:gd name="T52" fmla="*/ 225 w 258"/>
                <a:gd name="T53" fmla="*/ 97 h 236"/>
                <a:gd name="T54" fmla="*/ 226 w 258"/>
                <a:gd name="T55" fmla="*/ 91 h 236"/>
                <a:gd name="T56" fmla="*/ 223 w 258"/>
                <a:gd name="T57" fmla="*/ 72 h 236"/>
                <a:gd name="T58" fmla="*/ 212 w 258"/>
                <a:gd name="T59" fmla="*/ 65 h 236"/>
                <a:gd name="T60" fmla="*/ 203 w 258"/>
                <a:gd name="T61" fmla="*/ 46 h 236"/>
                <a:gd name="T62" fmla="*/ 213 w 258"/>
                <a:gd name="T63" fmla="*/ 31 h 236"/>
                <a:gd name="T64" fmla="*/ 212 w 258"/>
                <a:gd name="T65" fmla="*/ 7 h 236"/>
                <a:gd name="T66" fmla="*/ 217 w 258"/>
                <a:gd name="T67" fmla="*/ 1 h 236"/>
                <a:gd name="T68" fmla="*/ 211 w 258"/>
                <a:gd name="T69" fmla="*/ 2 h 236"/>
                <a:gd name="T70" fmla="*/ 187 w 258"/>
                <a:gd name="T71" fmla="*/ 0 h 236"/>
                <a:gd name="T72" fmla="*/ 176 w 258"/>
                <a:gd name="T73" fmla="*/ 4 h 236"/>
                <a:gd name="T74" fmla="*/ 164 w 258"/>
                <a:gd name="T75" fmla="*/ 1 h 236"/>
                <a:gd name="T76" fmla="*/ 145 w 258"/>
                <a:gd name="T77" fmla="*/ 2 h 236"/>
                <a:gd name="T78" fmla="*/ 120 w 258"/>
                <a:gd name="T79" fmla="*/ 7 h 236"/>
                <a:gd name="T80" fmla="*/ 82 w 258"/>
                <a:gd name="T81" fmla="*/ 25 h 236"/>
                <a:gd name="T82" fmla="*/ 80 w 258"/>
                <a:gd name="T83" fmla="*/ 25 h 2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8"/>
                <a:gd name="T127" fmla="*/ 0 h 236"/>
                <a:gd name="T128" fmla="*/ 258 w 258"/>
                <a:gd name="T129" fmla="*/ 236 h 2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8" h="236">
                  <a:moveTo>
                    <a:pt x="80" y="25"/>
                  </a:moveTo>
                  <a:lnTo>
                    <a:pt x="86" y="30"/>
                  </a:lnTo>
                  <a:lnTo>
                    <a:pt x="93" y="65"/>
                  </a:lnTo>
                  <a:lnTo>
                    <a:pt x="62" y="74"/>
                  </a:lnTo>
                  <a:lnTo>
                    <a:pt x="62" y="81"/>
                  </a:lnTo>
                  <a:lnTo>
                    <a:pt x="40" y="96"/>
                  </a:lnTo>
                  <a:lnTo>
                    <a:pt x="7" y="106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47" y="162"/>
                  </a:lnTo>
                  <a:lnTo>
                    <a:pt x="120" y="209"/>
                  </a:lnTo>
                  <a:lnTo>
                    <a:pt x="129" y="219"/>
                  </a:lnTo>
                  <a:lnTo>
                    <a:pt x="147" y="225"/>
                  </a:lnTo>
                  <a:lnTo>
                    <a:pt x="149" y="236"/>
                  </a:lnTo>
                  <a:lnTo>
                    <a:pt x="160" y="233"/>
                  </a:lnTo>
                  <a:lnTo>
                    <a:pt x="178" y="231"/>
                  </a:lnTo>
                  <a:lnTo>
                    <a:pt x="256" y="180"/>
                  </a:lnTo>
                  <a:lnTo>
                    <a:pt x="258" y="180"/>
                  </a:lnTo>
                  <a:lnTo>
                    <a:pt x="248" y="170"/>
                  </a:lnTo>
                  <a:lnTo>
                    <a:pt x="236" y="167"/>
                  </a:lnTo>
                  <a:lnTo>
                    <a:pt x="226" y="146"/>
                  </a:lnTo>
                  <a:lnTo>
                    <a:pt x="231" y="141"/>
                  </a:lnTo>
                  <a:lnTo>
                    <a:pt x="232" y="126"/>
                  </a:lnTo>
                  <a:lnTo>
                    <a:pt x="230" y="105"/>
                  </a:lnTo>
                  <a:lnTo>
                    <a:pt x="225" y="97"/>
                  </a:lnTo>
                  <a:lnTo>
                    <a:pt x="226" y="91"/>
                  </a:lnTo>
                  <a:lnTo>
                    <a:pt x="223" y="72"/>
                  </a:lnTo>
                  <a:lnTo>
                    <a:pt x="212" y="65"/>
                  </a:lnTo>
                  <a:lnTo>
                    <a:pt x="203" y="46"/>
                  </a:lnTo>
                  <a:lnTo>
                    <a:pt x="213" y="31"/>
                  </a:lnTo>
                  <a:lnTo>
                    <a:pt x="212" y="7"/>
                  </a:lnTo>
                  <a:lnTo>
                    <a:pt x="217" y="1"/>
                  </a:lnTo>
                  <a:lnTo>
                    <a:pt x="211" y="2"/>
                  </a:lnTo>
                  <a:lnTo>
                    <a:pt x="187" y="0"/>
                  </a:lnTo>
                  <a:lnTo>
                    <a:pt x="176" y="4"/>
                  </a:lnTo>
                  <a:lnTo>
                    <a:pt x="164" y="1"/>
                  </a:lnTo>
                  <a:lnTo>
                    <a:pt x="145" y="2"/>
                  </a:lnTo>
                  <a:lnTo>
                    <a:pt x="120" y="7"/>
                  </a:lnTo>
                  <a:lnTo>
                    <a:pt x="82" y="25"/>
                  </a:lnTo>
                  <a:lnTo>
                    <a:pt x="80" y="2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70" name="Freeform 119"/>
            <p:cNvSpPr>
              <a:spLocks/>
            </p:cNvSpPr>
            <p:nvPr/>
          </p:nvSpPr>
          <p:spPr bwMode="ltGray">
            <a:xfrm>
              <a:off x="953713" y="4397305"/>
              <a:ext cx="92267" cy="175119"/>
            </a:xfrm>
            <a:custGeom>
              <a:avLst/>
              <a:gdLst>
                <a:gd name="T0" fmla="*/ 49 w 49"/>
                <a:gd name="T1" fmla="*/ 54 h 91"/>
                <a:gd name="T2" fmla="*/ 49 w 49"/>
                <a:gd name="T3" fmla="*/ 64 h 91"/>
                <a:gd name="T4" fmla="*/ 35 w 49"/>
                <a:gd name="T5" fmla="*/ 76 h 91"/>
                <a:gd name="T6" fmla="*/ 32 w 49"/>
                <a:gd name="T7" fmla="*/ 87 h 91"/>
                <a:gd name="T8" fmla="*/ 24 w 49"/>
                <a:gd name="T9" fmla="*/ 91 h 91"/>
                <a:gd name="T10" fmla="*/ 19 w 49"/>
                <a:gd name="T11" fmla="*/ 70 h 91"/>
                <a:gd name="T12" fmla="*/ 10 w 49"/>
                <a:gd name="T13" fmla="*/ 63 h 91"/>
                <a:gd name="T14" fmla="*/ 0 w 49"/>
                <a:gd name="T15" fmla="*/ 47 h 91"/>
                <a:gd name="T16" fmla="*/ 11 w 49"/>
                <a:gd name="T17" fmla="*/ 32 h 91"/>
                <a:gd name="T18" fmla="*/ 10 w 49"/>
                <a:gd name="T19" fmla="*/ 8 h 91"/>
                <a:gd name="T20" fmla="*/ 15 w 49"/>
                <a:gd name="T21" fmla="*/ 3 h 91"/>
                <a:gd name="T22" fmla="*/ 35 w 49"/>
                <a:gd name="T23" fmla="*/ 0 h 91"/>
                <a:gd name="T24" fmla="*/ 37 w 49"/>
                <a:gd name="T25" fmla="*/ 6 h 91"/>
                <a:gd name="T26" fmla="*/ 46 w 49"/>
                <a:gd name="T27" fmla="*/ 3 h 91"/>
                <a:gd name="T28" fmla="*/ 38 w 49"/>
                <a:gd name="T29" fmla="*/ 12 h 91"/>
                <a:gd name="T30" fmla="*/ 46 w 49"/>
                <a:gd name="T31" fmla="*/ 28 h 91"/>
                <a:gd name="T32" fmla="*/ 32 w 49"/>
                <a:gd name="T33" fmla="*/ 40 h 91"/>
                <a:gd name="T34" fmla="*/ 35 w 49"/>
                <a:gd name="T35" fmla="*/ 46 h 91"/>
                <a:gd name="T36" fmla="*/ 45 w 49"/>
                <a:gd name="T37" fmla="*/ 47 h 91"/>
                <a:gd name="T38" fmla="*/ 46 w 49"/>
                <a:gd name="T39" fmla="*/ 52 h 91"/>
                <a:gd name="T40" fmla="*/ 49 w 49"/>
                <a:gd name="T41" fmla="*/ 54 h 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9"/>
                <a:gd name="T64" fmla="*/ 0 h 91"/>
                <a:gd name="T65" fmla="*/ 49 w 49"/>
                <a:gd name="T66" fmla="*/ 91 h 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9" h="91">
                  <a:moveTo>
                    <a:pt x="49" y="54"/>
                  </a:moveTo>
                  <a:lnTo>
                    <a:pt x="49" y="64"/>
                  </a:lnTo>
                  <a:lnTo>
                    <a:pt x="35" y="76"/>
                  </a:lnTo>
                  <a:lnTo>
                    <a:pt x="32" y="87"/>
                  </a:lnTo>
                  <a:lnTo>
                    <a:pt x="24" y="91"/>
                  </a:lnTo>
                  <a:lnTo>
                    <a:pt x="19" y="70"/>
                  </a:lnTo>
                  <a:lnTo>
                    <a:pt x="10" y="63"/>
                  </a:lnTo>
                  <a:lnTo>
                    <a:pt x="0" y="47"/>
                  </a:lnTo>
                  <a:lnTo>
                    <a:pt x="11" y="32"/>
                  </a:lnTo>
                  <a:lnTo>
                    <a:pt x="10" y="8"/>
                  </a:lnTo>
                  <a:lnTo>
                    <a:pt x="15" y="3"/>
                  </a:lnTo>
                  <a:lnTo>
                    <a:pt x="35" y="0"/>
                  </a:lnTo>
                  <a:lnTo>
                    <a:pt x="37" y="6"/>
                  </a:lnTo>
                  <a:lnTo>
                    <a:pt x="46" y="3"/>
                  </a:lnTo>
                  <a:lnTo>
                    <a:pt x="38" y="12"/>
                  </a:lnTo>
                  <a:lnTo>
                    <a:pt x="46" y="28"/>
                  </a:lnTo>
                  <a:lnTo>
                    <a:pt x="32" y="40"/>
                  </a:lnTo>
                  <a:lnTo>
                    <a:pt x="35" y="46"/>
                  </a:lnTo>
                  <a:lnTo>
                    <a:pt x="45" y="47"/>
                  </a:lnTo>
                  <a:lnTo>
                    <a:pt x="46" y="52"/>
                  </a:lnTo>
                  <a:lnTo>
                    <a:pt x="49" y="5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71" name="Freeform 120"/>
            <p:cNvSpPr>
              <a:spLocks/>
            </p:cNvSpPr>
            <p:nvPr/>
          </p:nvSpPr>
          <p:spPr bwMode="ltGray">
            <a:xfrm>
              <a:off x="992157" y="4505561"/>
              <a:ext cx="384446" cy="331137"/>
            </a:xfrm>
            <a:custGeom>
              <a:avLst/>
              <a:gdLst>
                <a:gd name="T0" fmla="*/ 33 w 200"/>
                <a:gd name="T1" fmla="*/ 123 h 172"/>
                <a:gd name="T2" fmla="*/ 23 w 200"/>
                <a:gd name="T3" fmla="*/ 114 h 172"/>
                <a:gd name="T4" fmla="*/ 13 w 200"/>
                <a:gd name="T5" fmla="*/ 110 h 172"/>
                <a:gd name="T6" fmla="*/ 0 w 200"/>
                <a:gd name="T7" fmla="*/ 89 h 172"/>
                <a:gd name="T8" fmla="*/ 6 w 200"/>
                <a:gd name="T9" fmla="*/ 85 h 172"/>
                <a:gd name="T10" fmla="*/ 7 w 200"/>
                <a:gd name="T11" fmla="*/ 70 h 172"/>
                <a:gd name="T12" fmla="*/ 5 w 200"/>
                <a:gd name="T13" fmla="*/ 50 h 172"/>
                <a:gd name="T14" fmla="*/ 0 w 200"/>
                <a:gd name="T15" fmla="*/ 41 h 172"/>
                <a:gd name="T16" fmla="*/ 1 w 200"/>
                <a:gd name="T17" fmla="*/ 36 h 172"/>
                <a:gd name="T18" fmla="*/ 9 w 200"/>
                <a:gd name="T19" fmla="*/ 32 h 172"/>
                <a:gd name="T20" fmla="*/ 11 w 200"/>
                <a:gd name="T21" fmla="*/ 21 h 172"/>
                <a:gd name="T22" fmla="*/ 24 w 200"/>
                <a:gd name="T23" fmla="*/ 10 h 172"/>
                <a:gd name="T24" fmla="*/ 24 w 200"/>
                <a:gd name="T25" fmla="*/ 0 h 172"/>
                <a:gd name="T26" fmla="*/ 36 w 200"/>
                <a:gd name="T27" fmla="*/ 4 h 172"/>
                <a:gd name="T28" fmla="*/ 63 w 200"/>
                <a:gd name="T29" fmla="*/ 4 h 172"/>
                <a:gd name="T30" fmla="*/ 77 w 200"/>
                <a:gd name="T31" fmla="*/ 11 h 172"/>
                <a:gd name="T32" fmla="*/ 80 w 200"/>
                <a:gd name="T33" fmla="*/ 21 h 172"/>
                <a:gd name="T34" fmla="*/ 126 w 200"/>
                <a:gd name="T35" fmla="*/ 38 h 172"/>
                <a:gd name="T36" fmla="*/ 135 w 200"/>
                <a:gd name="T37" fmla="*/ 32 h 172"/>
                <a:gd name="T38" fmla="*/ 137 w 200"/>
                <a:gd name="T39" fmla="*/ 12 h 172"/>
                <a:gd name="T40" fmla="*/ 160 w 200"/>
                <a:gd name="T41" fmla="*/ 4 h 172"/>
                <a:gd name="T42" fmla="*/ 176 w 200"/>
                <a:gd name="T43" fmla="*/ 6 h 172"/>
                <a:gd name="T44" fmla="*/ 177 w 200"/>
                <a:gd name="T45" fmla="*/ 12 h 172"/>
                <a:gd name="T46" fmla="*/ 200 w 200"/>
                <a:gd name="T47" fmla="*/ 19 h 172"/>
                <a:gd name="T48" fmla="*/ 200 w 200"/>
                <a:gd name="T49" fmla="*/ 20 h 172"/>
                <a:gd name="T50" fmla="*/ 194 w 200"/>
                <a:gd name="T51" fmla="*/ 42 h 172"/>
                <a:gd name="T52" fmla="*/ 200 w 200"/>
                <a:gd name="T53" fmla="*/ 58 h 172"/>
                <a:gd name="T54" fmla="*/ 200 w 200"/>
                <a:gd name="T55" fmla="*/ 141 h 172"/>
                <a:gd name="T56" fmla="*/ 200 w 200"/>
                <a:gd name="T57" fmla="*/ 163 h 172"/>
                <a:gd name="T58" fmla="*/ 189 w 200"/>
                <a:gd name="T59" fmla="*/ 164 h 172"/>
                <a:gd name="T60" fmla="*/ 188 w 200"/>
                <a:gd name="T61" fmla="*/ 172 h 172"/>
                <a:gd name="T62" fmla="*/ 87 w 200"/>
                <a:gd name="T63" fmla="*/ 125 h 172"/>
                <a:gd name="T64" fmla="*/ 73 w 200"/>
                <a:gd name="T65" fmla="*/ 130 h 172"/>
                <a:gd name="T66" fmla="*/ 59 w 200"/>
                <a:gd name="T67" fmla="*/ 123 h 172"/>
                <a:gd name="T68" fmla="*/ 33 w 200"/>
                <a:gd name="T69" fmla="*/ 123 h 17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0"/>
                <a:gd name="T106" fmla="*/ 0 h 172"/>
                <a:gd name="T107" fmla="*/ 200 w 200"/>
                <a:gd name="T108" fmla="*/ 172 h 17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0" h="172">
                  <a:moveTo>
                    <a:pt x="33" y="123"/>
                  </a:moveTo>
                  <a:lnTo>
                    <a:pt x="23" y="114"/>
                  </a:lnTo>
                  <a:lnTo>
                    <a:pt x="13" y="110"/>
                  </a:lnTo>
                  <a:lnTo>
                    <a:pt x="0" y="89"/>
                  </a:lnTo>
                  <a:lnTo>
                    <a:pt x="6" y="85"/>
                  </a:lnTo>
                  <a:lnTo>
                    <a:pt x="7" y="70"/>
                  </a:lnTo>
                  <a:lnTo>
                    <a:pt x="5" y="50"/>
                  </a:lnTo>
                  <a:lnTo>
                    <a:pt x="0" y="41"/>
                  </a:lnTo>
                  <a:lnTo>
                    <a:pt x="1" y="36"/>
                  </a:lnTo>
                  <a:lnTo>
                    <a:pt x="9" y="32"/>
                  </a:lnTo>
                  <a:lnTo>
                    <a:pt x="11" y="21"/>
                  </a:lnTo>
                  <a:lnTo>
                    <a:pt x="24" y="10"/>
                  </a:lnTo>
                  <a:lnTo>
                    <a:pt x="24" y="0"/>
                  </a:lnTo>
                  <a:lnTo>
                    <a:pt x="36" y="4"/>
                  </a:lnTo>
                  <a:lnTo>
                    <a:pt x="63" y="4"/>
                  </a:lnTo>
                  <a:lnTo>
                    <a:pt x="77" y="11"/>
                  </a:lnTo>
                  <a:lnTo>
                    <a:pt x="80" y="21"/>
                  </a:lnTo>
                  <a:lnTo>
                    <a:pt x="126" y="38"/>
                  </a:lnTo>
                  <a:lnTo>
                    <a:pt x="135" y="32"/>
                  </a:lnTo>
                  <a:lnTo>
                    <a:pt x="137" y="12"/>
                  </a:lnTo>
                  <a:lnTo>
                    <a:pt x="160" y="4"/>
                  </a:lnTo>
                  <a:lnTo>
                    <a:pt x="176" y="6"/>
                  </a:lnTo>
                  <a:lnTo>
                    <a:pt x="177" y="12"/>
                  </a:lnTo>
                  <a:lnTo>
                    <a:pt x="200" y="19"/>
                  </a:lnTo>
                  <a:lnTo>
                    <a:pt x="200" y="20"/>
                  </a:lnTo>
                  <a:lnTo>
                    <a:pt x="194" y="42"/>
                  </a:lnTo>
                  <a:lnTo>
                    <a:pt x="200" y="58"/>
                  </a:lnTo>
                  <a:lnTo>
                    <a:pt x="200" y="141"/>
                  </a:lnTo>
                  <a:lnTo>
                    <a:pt x="200" y="163"/>
                  </a:lnTo>
                  <a:lnTo>
                    <a:pt x="189" y="164"/>
                  </a:lnTo>
                  <a:lnTo>
                    <a:pt x="188" y="172"/>
                  </a:lnTo>
                  <a:lnTo>
                    <a:pt x="87" y="125"/>
                  </a:lnTo>
                  <a:lnTo>
                    <a:pt x="73" y="130"/>
                  </a:lnTo>
                  <a:lnTo>
                    <a:pt x="59" y="123"/>
                  </a:lnTo>
                  <a:lnTo>
                    <a:pt x="33" y="1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72" name="Freeform 121"/>
            <p:cNvSpPr>
              <a:spLocks/>
            </p:cNvSpPr>
            <p:nvPr/>
          </p:nvSpPr>
          <p:spPr bwMode="ltGray">
            <a:xfrm>
              <a:off x="1365068" y="4543769"/>
              <a:ext cx="272958" cy="235616"/>
            </a:xfrm>
            <a:custGeom>
              <a:avLst/>
              <a:gdLst>
                <a:gd name="T0" fmla="*/ 137 w 138"/>
                <a:gd name="T1" fmla="*/ 109 h 123"/>
                <a:gd name="T2" fmla="*/ 118 w 138"/>
                <a:gd name="T3" fmla="*/ 123 h 123"/>
                <a:gd name="T4" fmla="*/ 107 w 138"/>
                <a:gd name="T5" fmla="*/ 121 h 123"/>
                <a:gd name="T6" fmla="*/ 4 w 138"/>
                <a:gd name="T7" fmla="*/ 121 h 123"/>
                <a:gd name="T8" fmla="*/ 4 w 138"/>
                <a:gd name="T9" fmla="*/ 120 h 123"/>
                <a:gd name="T10" fmla="*/ 4 w 138"/>
                <a:gd name="T11" fmla="*/ 39 h 123"/>
                <a:gd name="T12" fmla="*/ 0 w 138"/>
                <a:gd name="T13" fmla="*/ 23 h 123"/>
                <a:gd name="T14" fmla="*/ 4 w 138"/>
                <a:gd name="T15" fmla="*/ 1 h 123"/>
                <a:gd name="T16" fmla="*/ 4 w 138"/>
                <a:gd name="T17" fmla="*/ 0 h 123"/>
                <a:gd name="T18" fmla="*/ 7 w 138"/>
                <a:gd name="T19" fmla="*/ 3 h 123"/>
                <a:gd name="T20" fmla="*/ 29 w 138"/>
                <a:gd name="T21" fmla="*/ 3 h 123"/>
                <a:gd name="T22" fmla="*/ 54 w 138"/>
                <a:gd name="T23" fmla="*/ 11 h 123"/>
                <a:gd name="T24" fmla="*/ 82 w 138"/>
                <a:gd name="T25" fmla="*/ 3 h 123"/>
                <a:gd name="T26" fmla="*/ 90 w 138"/>
                <a:gd name="T27" fmla="*/ 3 h 123"/>
                <a:gd name="T28" fmla="*/ 89 w 138"/>
                <a:gd name="T29" fmla="*/ 8 h 123"/>
                <a:gd name="T30" fmla="*/ 94 w 138"/>
                <a:gd name="T31" fmla="*/ 10 h 123"/>
                <a:gd name="T32" fmla="*/ 98 w 138"/>
                <a:gd name="T33" fmla="*/ 6 h 123"/>
                <a:gd name="T34" fmla="*/ 100 w 138"/>
                <a:gd name="T35" fmla="*/ 9 h 123"/>
                <a:gd name="T36" fmla="*/ 118 w 138"/>
                <a:gd name="T37" fmla="*/ 6 h 123"/>
                <a:gd name="T38" fmla="*/ 128 w 138"/>
                <a:gd name="T39" fmla="*/ 31 h 123"/>
                <a:gd name="T40" fmla="*/ 120 w 138"/>
                <a:gd name="T41" fmla="*/ 50 h 123"/>
                <a:gd name="T42" fmla="*/ 109 w 138"/>
                <a:gd name="T43" fmla="*/ 41 h 123"/>
                <a:gd name="T44" fmla="*/ 99 w 138"/>
                <a:gd name="T45" fmla="*/ 21 h 123"/>
                <a:gd name="T46" fmla="*/ 98 w 138"/>
                <a:gd name="T47" fmla="*/ 24 h 123"/>
                <a:gd name="T48" fmla="*/ 100 w 138"/>
                <a:gd name="T49" fmla="*/ 34 h 123"/>
                <a:gd name="T50" fmla="*/ 138 w 138"/>
                <a:gd name="T51" fmla="*/ 107 h 123"/>
                <a:gd name="T52" fmla="*/ 137 w 138"/>
                <a:gd name="T53" fmla="*/ 109 h 12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38"/>
                <a:gd name="T82" fmla="*/ 0 h 123"/>
                <a:gd name="T83" fmla="*/ 138 w 138"/>
                <a:gd name="T84" fmla="*/ 123 h 12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38" h="123">
                  <a:moveTo>
                    <a:pt x="137" y="109"/>
                  </a:moveTo>
                  <a:lnTo>
                    <a:pt x="118" y="123"/>
                  </a:lnTo>
                  <a:lnTo>
                    <a:pt x="107" y="121"/>
                  </a:lnTo>
                  <a:lnTo>
                    <a:pt x="4" y="121"/>
                  </a:lnTo>
                  <a:lnTo>
                    <a:pt x="4" y="120"/>
                  </a:lnTo>
                  <a:lnTo>
                    <a:pt x="4" y="39"/>
                  </a:lnTo>
                  <a:lnTo>
                    <a:pt x="0" y="23"/>
                  </a:lnTo>
                  <a:lnTo>
                    <a:pt x="4" y="1"/>
                  </a:lnTo>
                  <a:lnTo>
                    <a:pt x="4" y="0"/>
                  </a:lnTo>
                  <a:lnTo>
                    <a:pt x="7" y="3"/>
                  </a:lnTo>
                  <a:lnTo>
                    <a:pt x="29" y="3"/>
                  </a:lnTo>
                  <a:lnTo>
                    <a:pt x="54" y="11"/>
                  </a:lnTo>
                  <a:lnTo>
                    <a:pt x="82" y="3"/>
                  </a:lnTo>
                  <a:lnTo>
                    <a:pt x="90" y="3"/>
                  </a:lnTo>
                  <a:lnTo>
                    <a:pt x="89" y="8"/>
                  </a:lnTo>
                  <a:lnTo>
                    <a:pt x="94" y="10"/>
                  </a:lnTo>
                  <a:lnTo>
                    <a:pt x="98" y="6"/>
                  </a:lnTo>
                  <a:lnTo>
                    <a:pt x="100" y="9"/>
                  </a:lnTo>
                  <a:lnTo>
                    <a:pt x="118" y="6"/>
                  </a:lnTo>
                  <a:lnTo>
                    <a:pt x="128" y="31"/>
                  </a:lnTo>
                  <a:lnTo>
                    <a:pt x="120" y="50"/>
                  </a:lnTo>
                  <a:lnTo>
                    <a:pt x="109" y="41"/>
                  </a:lnTo>
                  <a:lnTo>
                    <a:pt x="99" y="21"/>
                  </a:lnTo>
                  <a:lnTo>
                    <a:pt x="98" y="24"/>
                  </a:lnTo>
                  <a:lnTo>
                    <a:pt x="100" y="34"/>
                  </a:lnTo>
                  <a:lnTo>
                    <a:pt x="138" y="107"/>
                  </a:lnTo>
                  <a:lnTo>
                    <a:pt x="137" y="10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73" name="Freeform 122"/>
            <p:cNvSpPr>
              <a:spLocks/>
            </p:cNvSpPr>
            <p:nvPr/>
          </p:nvSpPr>
          <p:spPr bwMode="ltGray">
            <a:xfrm>
              <a:off x="1295868" y="4750729"/>
              <a:ext cx="415201" cy="442578"/>
            </a:xfrm>
            <a:custGeom>
              <a:avLst/>
              <a:gdLst>
                <a:gd name="T0" fmla="*/ 11 w 215"/>
                <a:gd name="T1" fmla="*/ 145 h 232"/>
                <a:gd name="T2" fmla="*/ 21 w 215"/>
                <a:gd name="T3" fmla="*/ 155 h 232"/>
                <a:gd name="T4" fmla="*/ 21 w 215"/>
                <a:gd name="T5" fmla="*/ 170 h 232"/>
                <a:gd name="T6" fmla="*/ 40 w 215"/>
                <a:gd name="T7" fmla="*/ 177 h 232"/>
                <a:gd name="T8" fmla="*/ 72 w 215"/>
                <a:gd name="T9" fmla="*/ 211 h 232"/>
                <a:gd name="T10" fmla="*/ 81 w 215"/>
                <a:gd name="T11" fmla="*/ 219 h 232"/>
                <a:gd name="T12" fmla="*/ 102 w 215"/>
                <a:gd name="T13" fmla="*/ 219 h 232"/>
                <a:gd name="T14" fmla="*/ 117 w 215"/>
                <a:gd name="T15" fmla="*/ 230 h 232"/>
                <a:gd name="T16" fmla="*/ 117 w 215"/>
                <a:gd name="T17" fmla="*/ 228 h 232"/>
                <a:gd name="T18" fmla="*/ 129 w 215"/>
                <a:gd name="T19" fmla="*/ 232 h 232"/>
                <a:gd name="T20" fmla="*/ 155 w 215"/>
                <a:gd name="T21" fmla="*/ 225 h 232"/>
                <a:gd name="T22" fmla="*/ 163 w 215"/>
                <a:gd name="T23" fmla="*/ 219 h 232"/>
                <a:gd name="T24" fmla="*/ 180 w 215"/>
                <a:gd name="T25" fmla="*/ 219 h 232"/>
                <a:gd name="T26" fmla="*/ 181 w 215"/>
                <a:gd name="T27" fmla="*/ 210 h 232"/>
                <a:gd name="T28" fmla="*/ 171 w 215"/>
                <a:gd name="T29" fmla="*/ 206 h 232"/>
                <a:gd name="T30" fmla="*/ 156 w 215"/>
                <a:gd name="T31" fmla="*/ 188 h 232"/>
                <a:gd name="T32" fmla="*/ 143 w 215"/>
                <a:gd name="T33" fmla="*/ 182 h 232"/>
                <a:gd name="T34" fmla="*/ 147 w 215"/>
                <a:gd name="T35" fmla="*/ 175 h 232"/>
                <a:gd name="T36" fmla="*/ 156 w 215"/>
                <a:gd name="T37" fmla="*/ 173 h 232"/>
                <a:gd name="T38" fmla="*/ 161 w 215"/>
                <a:gd name="T39" fmla="*/ 152 h 232"/>
                <a:gd name="T40" fmla="*/ 184 w 215"/>
                <a:gd name="T41" fmla="*/ 123 h 232"/>
                <a:gd name="T42" fmla="*/ 194 w 215"/>
                <a:gd name="T43" fmla="*/ 75 h 232"/>
                <a:gd name="T44" fmla="*/ 211 w 215"/>
                <a:gd name="T45" fmla="*/ 68 h 232"/>
                <a:gd name="T46" fmla="*/ 215 w 215"/>
                <a:gd name="T47" fmla="*/ 63 h 232"/>
                <a:gd name="T48" fmla="*/ 202 w 215"/>
                <a:gd name="T49" fmla="*/ 55 h 232"/>
                <a:gd name="T50" fmla="*/ 193 w 215"/>
                <a:gd name="T51" fmla="*/ 14 h 232"/>
                <a:gd name="T52" fmla="*/ 180 w 215"/>
                <a:gd name="T53" fmla="*/ 5 h 232"/>
                <a:gd name="T54" fmla="*/ 177 w 215"/>
                <a:gd name="T55" fmla="*/ 0 h 232"/>
                <a:gd name="T56" fmla="*/ 175 w 215"/>
                <a:gd name="T57" fmla="*/ 1 h 232"/>
                <a:gd name="T58" fmla="*/ 156 w 215"/>
                <a:gd name="T59" fmla="*/ 15 h 232"/>
                <a:gd name="T60" fmla="*/ 146 w 215"/>
                <a:gd name="T61" fmla="*/ 14 h 232"/>
                <a:gd name="T62" fmla="*/ 40 w 215"/>
                <a:gd name="T63" fmla="*/ 14 h 232"/>
                <a:gd name="T64" fmla="*/ 40 w 215"/>
                <a:gd name="T65" fmla="*/ 36 h 232"/>
                <a:gd name="T66" fmla="*/ 29 w 215"/>
                <a:gd name="T67" fmla="*/ 37 h 232"/>
                <a:gd name="T68" fmla="*/ 28 w 215"/>
                <a:gd name="T69" fmla="*/ 44 h 232"/>
                <a:gd name="T70" fmla="*/ 28 w 215"/>
                <a:gd name="T71" fmla="*/ 86 h 232"/>
                <a:gd name="T72" fmla="*/ 26 w 215"/>
                <a:gd name="T73" fmla="*/ 89 h 232"/>
                <a:gd name="T74" fmla="*/ 14 w 215"/>
                <a:gd name="T75" fmla="*/ 89 h 232"/>
                <a:gd name="T76" fmla="*/ 0 w 215"/>
                <a:gd name="T77" fmla="*/ 122 h 232"/>
                <a:gd name="T78" fmla="*/ 12 w 215"/>
                <a:gd name="T79" fmla="*/ 140 h 232"/>
                <a:gd name="T80" fmla="*/ 11 w 215"/>
                <a:gd name="T81" fmla="*/ 145 h 2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15"/>
                <a:gd name="T124" fmla="*/ 0 h 232"/>
                <a:gd name="T125" fmla="*/ 215 w 215"/>
                <a:gd name="T126" fmla="*/ 232 h 2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15" h="232">
                  <a:moveTo>
                    <a:pt x="11" y="145"/>
                  </a:moveTo>
                  <a:lnTo>
                    <a:pt x="21" y="155"/>
                  </a:lnTo>
                  <a:lnTo>
                    <a:pt x="21" y="170"/>
                  </a:lnTo>
                  <a:lnTo>
                    <a:pt x="40" y="177"/>
                  </a:lnTo>
                  <a:lnTo>
                    <a:pt x="72" y="211"/>
                  </a:lnTo>
                  <a:lnTo>
                    <a:pt x="81" y="219"/>
                  </a:lnTo>
                  <a:lnTo>
                    <a:pt x="102" y="219"/>
                  </a:lnTo>
                  <a:lnTo>
                    <a:pt x="117" y="230"/>
                  </a:lnTo>
                  <a:lnTo>
                    <a:pt x="117" y="228"/>
                  </a:lnTo>
                  <a:lnTo>
                    <a:pt x="129" y="232"/>
                  </a:lnTo>
                  <a:lnTo>
                    <a:pt x="155" y="225"/>
                  </a:lnTo>
                  <a:lnTo>
                    <a:pt x="163" y="219"/>
                  </a:lnTo>
                  <a:lnTo>
                    <a:pt x="180" y="219"/>
                  </a:lnTo>
                  <a:lnTo>
                    <a:pt x="181" y="210"/>
                  </a:lnTo>
                  <a:lnTo>
                    <a:pt x="171" y="206"/>
                  </a:lnTo>
                  <a:lnTo>
                    <a:pt x="156" y="188"/>
                  </a:lnTo>
                  <a:lnTo>
                    <a:pt x="143" y="182"/>
                  </a:lnTo>
                  <a:lnTo>
                    <a:pt x="147" y="175"/>
                  </a:lnTo>
                  <a:lnTo>
                    <a:pt x="156" y="173"/>
                  </a:lnTo>
                  <a:lnTo>
                    <a:pt x="161" y="152"/>
                  </a:lnTo>
                  <a:lnTo>
                    <a:pt x="184" y="123"/>
                  </a:lnTo>
                  <a:lnTo>
                    <a:pt x="194" y="75"/>
                  </a:lnTo>
                  <a:lnTo>
                    <a:pt x="211" y="68"/>
                  </a:lnTo>
                  <a:lnTo>
                    <a:pt x="215" y="63"/>
                  </a:lnTo>
                  <a:lnTo>
                    <a:pt x="202" y="55"/>
                  </a:lnTo>
                  <a:lnTo>
                    <a:pt x="193" y="14"/>
                  </a:lnTo>
                  <a:lnTo>
                    <a:pt x="180" y="5"/>
                  </a:lnTo>
                  <a:lnTo>
                    <a:pt x="177" y="0"/>
                  </a:lnTo>
                  <a:lnTo>
                    <a:pt x="175" y="1"/>
                  </a:lnTo>
                  <a:lnTo>
                    <a:pt x="156" y="15"/>
                  </a:lnTo>
                  <a:lnTo>
                    <a:pt x="146" y="14"/>
                  </a:lnTo>
                  <a:lnTo>
                    <a:pt x="40" y="14"/>
                  </a:lnTo>
                  <a:lnTo>
                    <a:pt x="40" y="36"/>
                  </a:lnTo>
                  <a:lnTo>
                    <a:pt x="29" y="37"/>
                  </a:lnTo>
                  <a:lnTo>
                    <a:pt x="28" y="44"/>
                  </a:lnTo>
                  <a:lnTo>
                    <a:pt x="28" y="86"/>
                  </a:lnTo>
                  <a:lnTo>
                    <a:pt x="26" y="89"/>
                  </a:lnTo>
                  <a:lnTo>
                    <a:pt x="14" y="89"/>
                  </a:lnTo>
                  <a:lnTo>
                    <a:pt x="0" y="122"/>
                  </a:lnTo>
                  <a:lnTo>
                    <a:pt x="12" y="140"/>
                  </a:lnTo>
                  <a:lnTo>
                    <a:pt x="11" y="14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74" name="Freeform 123"/>
            <p:cNvSpPr>
              <a:spLocks/>
            </p:cNvSpPr>
            <p:nvPr/>
          </p:nvSpPr>
          <p:spPr bwMode="ltGray">
            <a:xfrm>
              <a:off x="1572669" y="4871721"/>
              <a:ext cx="357536" cy="318401"/>
            </a:xfrm>
            <a:custGeom>
              <a:avLst/>
              <a:gdLst>
                <a:gd name="T0" fmla="*/ 123 w 188"/>
                <a:gd name="T1" fmla="*/ 63 h 168"/>
                <a:gd name="T2" fmla="*/ 117 w 188"/>
                <a:gd name="T3" fmla="*/ 65 h 168"/>
                <a:gd name="T4" fmla="*/ 111 w 188"/>
                <a:gd name="T5" fmla="*/ 78 h 168"/>
                <a:gd name="T6" fmla="*/ 111 w 188"/>
                <a:gd name="T7" fmla="*/ 83 h 168"/>
                <a:gd name="T8" fmla="*/ 124 w 188"/>
                <a:gd name="T9" fmla="*/ 83 h 168"/>
                <a:gd name="T10" fmla="*/ 124 w 188"/>
                <a:gd name="T11" fmla="*/ 90 h 168"/>
                <a:gd name="T12" fmla="*/ 139 w 188"/>
                <a:gd name="T13" fmla="*/ 105 h 168"/>
                <a:gd name="T14" fmla="*/ 176 w 188"/>
                <a:gd name="T15" fmla="*/ 116 h 168"/>
                <a:gd name="T16" fmla="*/ 188 w 188"/>
                <a:gd name="T17" fmla="*/ 115 h 168"/>
                <a:gd name="T18" fmla="*/ 152 w 188"/>
                <a:gd name="T19" fmla="*/ 150 h 168"/>
                <a:gd name="T20" fmla="*/ 135 w 188"/>
                <a:gd name="T21" fmla="*/ 152 h 168"/>
                <a:gd name="T22" fmla="*/ 111 w 188"/>
                <a:gd name="T23" fmla="*/ 164 h 168"/>
                <a:gd name="T24" fmla="*/ 97 w 188"/>
                <a:gd name="T25" fmla="*/ 160 h 168"/>
                <a:gd name="T26" fmla="*/ 74 w 188"/>
                <a:gd name="T27" fmla="*/ 168 h 168"/>
                <a:gd name="T28" fmla="*/ 36 w 188"/>
                <a:gd name="T29" fmla="*/ 155 h 168"/>
                <a:gd name="T30" fmla="*/ 35 w 188"/>
                <a:gd name="T31" fmla="*/ 155 h 168"/>
                <a:gd name="T32" fmla="*/ 36 w 188"/>
                <a:gd name="T33" fmla="*/ 146 h 168"/>
                <a:gd name="T34" fmla="*/ 27 w 188"/>
                <a:gd name="T35" fmla="*/ 144 h 168"/>
                <a:gd name="T36" fmla="*/ 14 w 188"/>
                <a:gd name="T37" fmla="*/ 124 h 168"/>
                <a:gd name="T38" fmla="*/ 0 w 188"/>
                <a:gd name="T39" fmla="*/ 118 h 168"/>
                <a:gd name="T40" fmla="*/ 5 w 188"/>
                <a:gd name="T41" fmla="*/ 112 h 168"/>
                <a:gd name="T42" fmla="*/ 14 w 188"/>
                <a:gd name="T43" fmla="*/ 109 h 168"/>
                <a:gd name="T44" fmla="*/ 16 w 188"/>
                <a:gd name="T45" fmla="*/ 89 h 168"/>
                <a:gd name="T46" fmla="*/ 41 w 188"/>
                <a:gd name="T47" fmla="*/ 60 h 168"/>
                <a:gd name="T48" fmla="*/ 51 w 188"/>
                <a:gd name="T49" fmla="*/ 12 h 168"/>
                <a:gd name="T50" fmla="*/ 67 w 188"/>
                <a:gd name="T51" fmla="*/ 4 h 168"/>
                <a:gd name="T52" fmla="*/ 70 w 188"/>
                <a:gd name="T53" fmla="*/ 0 h 168"/>
                <a:gd name="T54" fmla="*/ 82 w 188"/>
                <a:gd name="T55" fmla="*/ 28 h 168"/>
                <a:gd name="T56" fmla="*/ 103 w 188"/>
                <a:gd name="T57" fmla="*/ 40 h 168"/>
                <a:gd name="T58" fmla="*/ 123 w 188"/>
                <a:gd name="T59" fmla="*/ 63 h 16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88"/>
                <a:gd name="T91" fmla="*/ 0 h 168"/>
                <a:gd name="T92" fmla="*/ 188 w 188"/>
                <a:gd name="T93" fmla="*/ 168 h 16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88" h="168">
                  <a:moveTo>
                    <a:pt x="123" y="63"/>
                  </a:moveTo>
                  <a:lnTo>
                    <a:pt x="117" y="65"/>
                  </a:lnTo>
                  <a:lnTo>
                    <a:pt x="111" y="78"/>
                  </a:lnTo>
                  <a:lnTo>
                    <a:pt x="111" y="83"/>
                  </a:lnTo>
                  <a:lnTo>
                    <a:pt x="124" y="83"/>
                  </a:lnTo>
                  <a:lnTo>
                    <a:pt x="124" y="90"/>
                  </a:lnTo>
                  <a:lnTo>
                    <a:pt x="139" y="105"/>
                  </a:lnTo>
                  <a:lnTo>
                    <a:pt x="176" y="116"/>
                  </a:lnTo>
                  <a:lnTo>
                    <a:pt x="188" y="115"/>
                  </a:lnTo>
                  <a:lnTo>
                    <a:pt x="152" y="150"/>
                  </a:lnTo>
                  <a:lnTo>
                    <a:pt x="135" y="152"/>
                  </a:lnTo>
                  <a:lnTo>
                    <a:pt x="111" y="164"/>
                  </a:lnTo>
                  <a:lnTo>
                    <a:pt x="97" y="160"/>
                  </a:lnTo>
                  <a:lnTo>
                    <a:pt x="74" y="168"/>
                  </a:lnTo>
                  <a:lnTo>
                    <a:pt x="36" y="155"/>
                  </a:lnTo>
                  <a:lnTo>
                    <a:pt x="35" y="155"/>
                  </a:lnTo>
                  <a:lnTo>
                    <a:pt x="36" y="146"/>
                  </a:lnTo>
                  <a:lnTo>
                    <a:pt x="27" y="144"/>
                  </a:lnTo>
                  <a:lnTo>
                    <a:pt x="14" y="124"/>
                  </a:lnTo>
                  <a:lnTo>
                    <a:pt x="0" y="118"/>
                  </a:lnTo>
                  <a:lnTo>
                    <a:pt x="5" y="112"/>
                  </a:lnTo>
                  <a:lnTo>
                    <a:pt x="14" y="109"/>
                  </a:lnTo>
                  <a:lnTo>
                    <a:pt x="16" y="89"/>
                  </a:lnTo>
                  <a:lnTo>
                    <a:pt x="41" y="60"/>
                  </a:lnTo>
                  <a:lnTo>
                    <a:pt x="51" y="12"/>
                  </a:lnTo>
                  <a:lnTo>
                    <a:pt x="67" y="4"/>
                  </a:lnTo>
                  <a:lnTo>
                    <a:pt x="70" y="0"/>
                  </a:lnTo>
                  <a:lnTo>
                    <a:pt x="82" y="28"/>
                  </a:lnTo>
                  <a:lnTo>
                    <a:pt x="103" y="40"/>
                  </a:lnTo>
                  <a:lnTo>
                    <a:pt x="123" y="6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75" name="Freeform 124"/>
            <p:cNvSpPr>
              <a:spLocks/>
            </p:cNvSpPr>
            <p:nvPr/>
          </p:nvSpPr>
          <p:spPr bwMode="ltGray">
            <a:xfrm>
              <a:off x="1784115" y="4992713"/>
              <a:ext cx="38445" cy="41393"/>
            </a:xfrm>
            <a:custGeom>
              <a:avLst/>
              <a:gdLst>
                <a:gd name="T0" fmla="*/ 12 w 19"/>
                <a:gd name="T1" fmla="*/ 22 h 22"/>
                <a:gd name="T2" fmla="*/ 0 w 19"/>
                <a:gd name="T3" fmla="*/ 22 h 22"/>
                <a:gd name="T4" fmla="*/ 0 w 19"/>
                <a:gd name="T5" fmla="*/ 17 h 22"/>
                <a:gd name="T6" fmla="*/ 4 w 19"/>
                <a:gd name="T7" fmla="*/ 3 h 22"/>
                <a:gd name="T8" fmla="*/ 11 w 19"/>
                <a:gd name="T9" fmla="*/ 0 h 22"/>
                <a:gd name="T10" fmla="*/ 16 w 19"/>
                <a:gd name="T11" fmla="*/ 3 h 22"/>
                <a:gd name="T12" fmla="*/ 19 w 19"/>
                <a:gd name="T13" fmla="*/ 10 h 22"/>
                <a:gd name="T14" fmla="*/ 12 w 19"/>
                <a:gd name="T15" fmla="*/ 12 h 22"/>
                <a:gd name="T16" fmla="*/ 16 w 19"/>
                <a:gd name="T17" fmla="*/ 15 h 22"/>
                <a:gd name="T18" fmla="*/ 12 w 19"/>
                <a:gd name="T19" fmla="*/ 22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22"/>
                <a:gd name="T32" fmla="*/ 19 w 19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22">
                  <a:moveTo>
                    <a:pt x="12" y="22"/>
                  </a:moveTo>
                  <a:lnTo>
                    <a:pt x="0" y="22"/>
                  </a:lnTo>
                  <a:lnTo>
                    <a:pt x="0" y="17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19" y="10"/>
                  </a:lnTo>
                  <a:lnTo>
                    <a:pt x="12" y="12"/>
                  </a:lnTo>
                  <a:lnTo>
                    <a:pt x="16" y="15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76" name="Freeform 125"/>
            <p:cNvSpPr>
              <a:spLocks/>
            </p:cNvSpPr>
            <p:nvPr/>
          </p:nvSpPr>
          <p:spPr bwMode="ltGray">
            <a:xfrm>
              <a:off x="1768738" y="5008634"/>
              <a:ext cx="246045" cy="296112"/>
            </a:xfrm>
            <a:custGeom>
              <a:avLst/>
              <a:gdLst>
                <a:gd name="T0" fmla="*/ 10 w 127"/>
                <a:gd name="T1" fmla="*/ 90 h 153"/>
                <a:gd name="T2" fmla="*/ 0 w 127"/>
                <a:gd name="T3" fmla="*/ 104 h 153"/>
                <a:gd name="T4" fmla="*/ 0 w 127"/>
                <a:gd name="T5" fmla="*/ 142 h 153"/>
                <a:gd name="T6" fmla="*/ 5 w 127"/>
                <a:gd name="T7" fmla="*/ 153 h 153"/>
                <a:gd name="T8" fmla="*/ 5 w 127"/>
                <a:gd name="T9" fmla="*/ 152 h 153"/>
                <a:gd name="T10" fmla="*/ 26 w 127"/>
                <a:gd name="T11" fmla="*/ 129 h 153"/>
                <a:gd name="T12" fmla="*/ 63 w 127"/>
                <a:gd name="T13" fmla="*/ 105 h 153"/>
                <a:gd name="T14" fmla="*/ 81 w 127"/>
                <a:gd name="T15" fmla="*/ 87 h 153"/>
                <a:gd name="T16" fmla="*/ 97 w 127"/>
                <a:gd name="T17" fmla="*/ 69 h 153"/>
                <a:gd name="T18" fmla="*/ 124 w 127"/>
                <a:gd name="T19" fmla="*/ 16 h 153"/>
                <a:gd name="T20" fmla="*/ 127 w 127"/>
                <a:gd name="T21" fmla="*/ 1 h 153"/>
                <a:gd name="T22" fmla="*/ 118 w 127"/>
                <a:gd name="T23" fmla="*/ 0 h 153"/>
                <a:gd name="T24" fmla="*/ 100 w 127"/>
                <a:gd name="T25" fmla="*/ 8 h 153"/>
                <a:gd name="T26" fmla="*/ 46 w 127"/>
                <a:gd name="T27" fmla="*/ 17 h 153"/>
                <a:gd name="T28" fmla="*/ 40 w 127"/>
                <a:gd name="T29" fmla="*/ 16 h 153"/>
                <a:gd name="T30" fmla="*/ 27 w 127"/>
                <a:gd name="T31" fmla="*/ 4 h 153"/>
                <a:gd name="T32" fmla="*/ 23 w 127"/>
                <a:gd name="T33" fmla="*/ 11 h 153"/>
                <a:gd name="T34" fmla="*/ 23 w 127"/>
                <a:gd name="T35" fmla="*/ 17 h 153"/>
                <a:gd name="T36" fmla="*/ 39 w 127"/>
                <a:gd name="T37" fmla="*/ 32 h 153"/>
                <a:gd name="T38" fmla="*/ 76 w 127"/>
                <a:gd name="T39" fmla="*/ 43 h 153"/>
                <a:gd name="T40" fmla="*/ 87 w 127"/>
                <a:gd name="T41" fmla="*/ 42 h 153"/>
                <a:gd name="T42" fmla="*/ 50 w 127"/>
                <a:gd name="T43" fmla="*/ 77 h 153"/>
                <a:gd name="T44" fmla="*/ 32 w 127"/>
                <a:gd name="T45" fmla="*/ 78 h 153"/>
                <a:gd name="T46" fmla="*/ 10 w 127"/>
                <a:gd name="T47" fmla="*/ 90 h 15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7"/>
                <a:gd name="T73" fmla="*/ 0 h 153"/>
                <a:gd name="T74" fmla="*/ 127 w 127"/>
                <a:gd name="T75" fmla="*/ 153 h 15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7" h="153">
                  <a:moveTo>
                    <a:pt x="10" y="90"/>
                  </a:moveTo>
                  <a:lnTo>
                    <a:pt x="0" y="104"/>
                  </a:lnTo>
                  <a:lnTo>
                    <a:pt x="0" y="142"/>
                  </a:lnTo>
                  <a:lnTo>
                    <a:pt x="5" y="153"/>
                  </a:lnTo>
                  <a:lnTo>
                    <a:pt x="5" y="152"/>
                  </a:lnTo>
                  <a:lnTo>
                    <a:pt x="26" y="129"/>
                  </a:lnTo>
                  <a:lnTo>
                    <a:pt x="63" y="105"/>
                  </a:lnTo>
                  <a:lnTo>
                    <a:pt x="81" y="87"/>
                  </a:lnTo>
                  <a:lnTo>
                    <a:pt x="97" y="69"/>
                  </a:lnTo>
                  <a:lnTo>
                    <a:pt x="124" y="16"/>
                  </a:lnTo>
                  <a:lnTo>
                    <a:pt x="127" y="1"/>
                  </a:lnTo>
                  <a:lnTo>
                    <a:pt x="118" y="0"/>
                  </a:lnTo>
                  <a:lnTo>
                    <a:pt x="100" y="8"/>
                  </a:lnTo>
                  <a:lnTo>
                    <a:pt x="46" y="17"/>
                  </a:lnTo>
                  <a:lnTo>
                    <a:pt x="40" y="16"/>
                  </a:lnTo>
                  <a:lnTo>
                    <a:pt x="27" y="4"/>
                  </a:lnTo>
                  <a:lnTo>
                    <a:pt x="23" y="11"/>
                  </a:lnTo>
                  <a:lnTo>
                    <a:pt x="23" y="17"/>
                  </a:lnTo>
                  <a:lnTo>
                    <a:pt x="39" y="32"/>
                  </a:lnTo>
                  <a:lnTo>
                    <a:pt x="76" y="43"/>
                  </a:lnTo>
                  <a:lnTo>
                    <a:pt x="87" y="42"/>
                  </a:lnTo>
                  <a:lnTo>
                    <a:pt x="50" y="77"/>
                  </a:lnTo>
                  <a:lnTo>
                    <a:pt x="32" y="78"/>
                  </a:lnTo>
                  <a:lnTo>
                    <a:pt x="10" y="9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77" name="Freeform 126"/>
            <p:cNvSpPr>
              <a:spLocks/>
            </p:cNvSpPr>
            <p:nvPr/>
          </p:nvSpPr>
          <p:spPr bwMode="ltGray">
            <a:xfrm>
              <a:off x="1595736" y="5167834"/>
              <a:ext cx="196068" cy="200591"/>
            </a:xfrm>
            <a:custGeom>
              <a:avLst/>
              <a:gdLst>
                <a:gd name="T0" fmla="*/ 103 w 103"/>
                <a:gd name="T1" fmla="*/ 6 h 105"/>
                <a:gd name="T2" fmla="*/ 89 w 103"/>
                <a:gd name="T3" fmla="*/ 4 h 105"/>
                <a:gd name="T4" fmla="*/ 65 w 103"/>
                <a:gd name="T5" fmla="*/ 12 h 105"/>
                <a:gd name="T6" fmla="*/ 25 w 103"/>
                <a:gd name="T7" fmla="*/ 0 h 105"/>
                <a:gd name="T8" fmla="*/ 23 w 103"/>
                <a:gd name="T9" fmla="*/ 0 h 105"/>
                <a:gd name="T10" fmla="*/ 7 w 103"/>
                <a:gd name="T11" fmla="*/ 0 h 105"/>
                <a:gd name="T12" fmla="*/ 0 w 103"/>
                <a:gd name="T13" fmla="*/ 4 h 105"/>
                <a:gd name="T14" fmla="*/ 4 w 103"/>
                <a:gd name="T15" fmla="*/ 6 h 105"/>
                <a:gd name="T16" fmla="*/ 14 w 103"/>
                <a:gd name="T17" fmla="*/ 29 h 105"/>
                <a:gd name="T18" fmla="*/ 0 w 103"/>
                <a:gd name="T19" fmla="*/ 50 h 105"/>
                <a:gd name="T20" fmla="*/ 0 w 103"/>
                <a:gd name="T21" fmla="*/ 62 h 105"/>
                <a:gd name="T22" fmla="*/ 4 w 103"/>
                <a:gd name="T23" fmla="*/ 62 h 105"/>
                <a:gd name="T24" fmla="*/ 46 w 103"/>
                <a:gd name="T25" fmla="*/ 84 h 105"/>
                <a:gd name="T26" fmla="*/ 52 w 103"/>
                <a:gd name="T27" fmla="*/ 94 h 105"/>
                <a:gd name="T28" fmla="*/ 71 w 103"/>
                <a:gd name="T29" fmla="*/ 105 h 105"/>
                <a:gd name="T30" fmla="*/ 69 w 103"/>
                <a:gd name="T31" fmla="*/ 104 h 105"/>
                <a:gd name="T32" fmla="*/ 82 w 103"/>
                <a:gd name="T33" fmla="*/ 80 h 105"/>
                <a:gd name="T34" fmla="*/ 87 w 103"/>
                <a:gd name="T35" fmla="*/ 80 h 105"/>
                <a:gd name="T36" fmla="*/ 99 w 103"/>
                <a:gd name="T37" fmla="*/ 70 h 105"/>
                <a:gd name="T38" fmla="*/ 99 w 103"/>
                <a:gd name="T39" fmla="*/ 72 h 105"/>
                <a:gd name="T40" fmla="*/ 91 w 103"/>
                <a:gd name="T41" fmla="*/ 60 h 105"/>
                <a:gd name="T42" fmla="*/ 91 w 103"/>
                <a:gd name="T43" fmla="*/ 20 h 105"/>
                <a:gd name="T44" fmla="*/ 103 w 103"/>
                <a:gd name="T45" fmla="*/ 6 h 10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3"/>
                <a:gd name="T70" fmla="*/ 0 h 105"/>
                <a:gd name="T71" fmla="*/ 103 w 103"/>
                <a:gd name="T72" fmla="*/ 105 h 105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3" h="105">
                  <a:moveTo>
                    <a:pt x="103" y="6"/>
                  </a:moveTo>
                  <a:lnTo>
                    <a:pt x="89" y="4"/>
                  </a:lnTo>
                  <a:lnTo>
                    <a:pt x="65" y="12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4"/>
                  </a:lnTo>
                  <a:lnTo>
                    <a:pt x="4" y="6"/>
                  </a:lnTo>
                  <a:lnTo>
                    <a:pt x="14" y="29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4" y="62"/>
                  </a:lnTo>
                  <a:lnTo>
                    <a:pt x="46" y="84"/>
                  </a:lnTo>
                  <a:lnTo>
                    <a:pt x="52" y="94"/>
                  </a:lnTo>
                  <a:lnTo>
                    <a:pt x="71" y="105"/>
                  </a:lnTo>
                  <a:lnTo>
                    <a:pt x="69" y="104"/>
                  </a:lnTo>
                  <a:lnTo>
                    <a:pt x="82" y="80"/>
                  </a:lnTo>
                  <a:lnTo>
                    <a:pt x="87" y="80"/>
                  </a:lnTo>
                  <a:lnTo>
                    <a:pt x="99" y="70"/>
                  </a:lnTo>
                  <a:lnTo>
                    <a:pt x="99" y="72"/>
                  </a:lnTo>
                  <a:lnTo>
                    <a:pt x="91" y="60"/>
                  </a:lnTo>
                  <a:lnTo>
                    <a:pt x="91" y="20"/>
                  </a:lnTo>
                  <a:lnTo>
                    <a:pt x="103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78" name="Freeform 127"/>
            <p:cNvSpPr>
              <a:spLocks/>
            </p:cNvSpPr>
            <p:nvPr/>
          </p:nvSpPr>
          <p:spPr bwMode="ltGray">
            <a:xfrm>
              <a:off x="1495780" y="5180570"/>
              <a:ext cx="126868" cy="117807"/>
            </a:xfrm>
            <a:custGeom>
              <a:avLst/>
              <a:gdLst>
                <a:gd name="T0" fmla="*/ 53 w 66"/>
                <a:gd name="T1" fmla="*/ 0 h 61"/>
                <a:gd name="T2" fmla="*/ 58 w 66"/>
                <a:gd name="T3" fmla="*/ 1 h 61"/>
                <a:gd name="T4" fmla="*/ 66 w 66"/>
                <a:gd name="T5" fmla="*/ 23 h 61"/>
                <a:gd name="T6" fmla="*/ 53 w 66"/>
                <a:gd name="T7" fmla="*/ 45 h 61"/>
                <a:gd name="T8" fmla="*/ 53 w 66"/>
                <a:gd name="T9" fmla="*/ 57 h 61"/>
                <a:gd name="T10" fmla="*/ 26 w 66"/>
                <a:gd name="T11" fmla="*/ 57 h 61"/>
                <a:gd name="T12" fmla="*/ 9 w 66"/>
                <a:gd name="T13" fmla="*/ 58 h 61"/>
                <a:gd name="T14" fmla="*/ 0 w 66"/>
                <a:gd name="T15" fmla="*/ 61 h 61"/>
                <a:gd name="T16" fmla="*/ 2 w 66"/>
                <a:gd name="T17" fmla="*/ 40 h 61"/>
                <a:gd name="T18" fmla="*/ 9 w 66"/>
                <a:gd name="T19" fmla="*/ 32 h 61"/>
                <a:gd name="T20" fmla="*/ 19 w 66"/>
                <a:gd name="T21" fmla="*/ 21 h 61"/>
                <a:gd name="T22" fmla="*/ 13 w 66"/>
                <a:gd name="T23" fmla="*/ 15 h 61"/>
                <a:gd name="T24" fmla="*/ 14 w 66"/>
                <a:gd name="T25" fmla="*/ 4 h 61"/>
                <a:gd name="T26" fmla="*/ 15 w 66"/>
                <a:gd name="T27" fmla="*/ 4 h 61"/>
                <a:gd name="T28" fmla="*/ 27 w 66"/>
                <a:gd name="T29" fmla="*/ 5 h 61"/>
                <a:gd name="T30" fmla="*/ 53 w 66"/>
                <a:gd name="T31" fmla="*/ 0 h 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6"/>
                <a:gd name="T49" fmla="*/ 0 h 61"/>
                <a:gd name="T50" fmla="*/ 66 w 66"/>
                <a:gd name="T51" fmla="*/ 61 h 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6" h="61">
                  <a:moveTo>
                    <a:pt x="53" y="0"/>
                  </a:moveTo>
                  <a:lnTo>
                    <a:pt x="58" y="1"/>
                  </a:lnTo>
                  <a:lnTo>
                    <a:pt x="66" y="23"/>
                  </a:lnTo>
                  <a:lnTo>
                    <a:pt x="53" y="45"/>
                  </a:lnTo>
                  <a:lnTo>
                    <a:pt x="53" y="57"/>
                  </a:lnTo>
                  <a:lnTo>
                    <a:pt x="26" y="57"/>
                  </a:lnTo>
                  <a:lnTo>
                    <a:pt x="9" y="58"/>
                  </a:lnTo>
                  <a:lnTo>
                    <a:pt x="0" y="61"/>
                  </a:lnTo>
                  <a:lnTo>
                    <a:pt x="2" y="40"/>
                  </a:lnTo>
                  <a:lnTo>
                    <a:pt x="9" y="32"/>
                  </a:lnTo>
                  <a:lnTo>
                    <a:pt x="19" y="21"/>
                  </a:lnTo>
                  <a:lnTo>
                    <a:pt x="13" y="15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27" y="5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79" name="Freeform 128"/>
            <p:cNvSpPr>
              <a:spLocks/>
            </p:cNvSpPr>
            <p:nvPr/>
          </p:nvSpPr>
          <p:spPr bwMode="ltGray">
            <a:xfrm>
              <a:off x="1126712" y="5034106"/>
              <a:ext cx="311402" cy="175119"/>
            </a:xfrm>
            <a:custGeom>
              <a:avLst/>
              <a:gdLst>
                <a:gd name="T0" fmla="*/ 103 w 162"/>
                <a:gd name="T1" fmla="*/ 0 h 91"/>
                <a:gd name="T2" fmla="*/ 113 w 162"/>
                <a:gd name="T3" fmla="*/ 10 h 91"/>
                <a:gd name="T4" fmla="*/ 113 w 162"/>
                <a:gd name="T5" fmla="*/ 23 h 91"/>
                <a:gd name="T6" fmla="*/ 131 w 162"/>
                <a:gd name="T7" fmla="*/ 31 h 91"/>
                <a:gd name="T8" fmla="*/ 162 w 162"/>
                <a:gd name="T9" fmla="*/ 65 h 91"/>
                <a:gd name="T10" fmla="*/ 104 w 162"/>
                <a:gd name="T11" fmla="*/ 69 h 91"/>
                <a:gd name="T12" fmla="*/ 100 w 162"/>
                <a:gd name="T13" fmla="*/ 75 h 91"/>
                <a:gd name="T14" fmla="*/ 76 w 162"/>
                <a:gd name="T15" fmla="*/ 73 h 91"/>
                <a:gd name="T16" fmla="*/ 68 w 162"/>
                <a:gd name="T17" fmla="*/ 66 h 91"/>
                <a:gd name="T18" fmla="*/ 62 w 162"/>
                <a:gd name="T19" fmla="*/ 65 h 91"/>
                <a:gd name="T20" fmla="*/ 51 w 162"/>
                <a:gd name="T21" fmla="*/ 82 h 91"/>
                <a:gd name="T22" fmla="*/ 26 w 162"/>
                <a:gd name="T23" fmla="*/ 86 h 91"/>
                <a:gd name="T24" fmla="*/ 20 w 162"/>
                <a:gd name="T25" fmla="*/ 91 h 91"/>
                <a:gd name="T26" fmla="*/ 2 w 162"/>
                <a:gd name="T27" fmla="*/ 69 h 91"/>
                <a:gd name="T28" fmla="*/ 0 w 162"/>
                <a:gd name="T29" fmla="*/ 60 h 91"/>
                <a:gd name="T30" fmla="*/ 10 w 162"/>
                <a:gd name="T31" fmla="*/ 41 h 91"/>
                <a:gd name="T32" fmla="*/ 10 w 162"/>
                <a:gd name="T33" fmla="*/ 40 h 91"/>
                <a:gd name="T34" fmla="*/ 50 w 162"/>
                <a:gd name="T35" fmla="*/ 32 h 91"/>
                <a:gd name="T36" fmla="*/ 58 w 162"/>
                <a:gd name="T37" fmla="*/ 26 h 91"/>
                <a:gd name="T38" fmla="*/ 55 w 162"/>
                <a:gd name="T39" fmla="*/ 23 h 91"/>
                <a:gd name="T40" fmla="*/ 75 w 162"/>
                <a:gd name="T41" fmla="*/ 20 h 91"/>
                <a:gd name="T42" fmla="*/ 92 w 162"/>
                <a:gd name="T43" fmla="*/ 2 h 91"/>
                <a:gd name="T44" fmla="*/ 103 w 162"/>
                <a:gd name="T45" fmla="*/ 0 h 9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2"/>
                <a:gd name="T70" fmla="*/ 0 h 91"/>
                <a:gd name="T71" fmla="*/ 162 w 162"/>
                <a:gd name="T72" fmla="*/ 91 h 9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2" h="91">
                  <a:moveTo>
                    <a:pt x="103" y="0"/>
                  </a:moveTo>
                  <a:lnTo>
                    <a:pt x="113" y="10"/>
                  </a:lnTo>
                  <a:lnTo>
                    <a:pt x="113" y="23"/>
                  </a:lnTo>
                  <a:lnTo>
                    <a:pt x="131" y="31"/>
                  </a:lnTo>
                  <a:lnTo>
                    <a:pt x="162" y="65"/>
                  </a:lnTo>
                  <a:lnTo>
                    <a:pt x="104" y="69"/>
                  </a:lnTo>
                  <a:lnTo>
                    <a:pt x="100" y="75"/>
                  </a:lnTo>
                  <a:lnTo>
                    <a:pt x="76" y="73"/>
                  </a:lnTo>
                  <a:lnTo>
                    <a:pt x="68" y="66"/>
                  </a:lnTo>
                  <a:lnTo>
                    <a:pt x="62" y="65"/>
                  </a:lnTo>
                  <a:lnTo>
                    <a:pt x="51" y="82"/>
                  </a:lnTo>
                  <a:lnTo>
                    <a:pt x="26" y="86"/>
                  </a:lnTo>
                  <a:lnTo>
                    <a:pt x="20" y="91"/>
                  </a:lnTo>
                  <a:lnTo>
                    <a:pt x="2" y="69"/>
                  </a:lnTo>
                  <a:lnTo>
                    <a:pt x="0" y="60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50" y="32"/>
                  </a:lnTo>
                  <a:lnTo>
                    <a:pt x="58" y="26"/>
                  </a:lnTo>
                  <a:lnTo>
                    <a:pt x="55" y="23"/>
                  </a:lnTo>
                  <a:lnTo>
                    <a:pt x="75" y="20"/>
                  </a:lnTo>
                  <a:lnTo>
                    <a:pt x="92" y="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80" name="Freeform 129"/>
            <p:cNvSpPr>
              <a:spLocks/>
            </p:cNvSpPr>
            <p:nvPr/>
          </p:nvSpPr>
          <p:spPr bwMode="ltGray">
            <a:xfrm>
              <a:off x="1095957" y="4747546"/>
              <a:ext cx="265269" cy="366160"/>
            </a:xfrm>
            <a:custGeom>
              <a:avLst/>
              <a:gdLst>
                <a:gd name="T0" fmla="*/ 20 w 135"/>
                <a:gd name="T1" fmla="*/ 4 h 191"/>
                <a:gd name="T2" fmla="*/ 20 w 135"/>
                <a:gd name="T3" fmla="*/ 21 h 191"/>
                <a:gd name="T4" fmla="*/ 32 w 135"/>
                <a:gd name="T5" fmla="*/ 34 h 191"/>
                <a:gd name="T6" fmla="*/ 24 w 135"/>
                <a:gd name="T7" fmla="*/ 75 h 191"/>
                <a:gd name="T8" fmla="*/ 0 w 135"/>
                <a:gd name="T9" fmla="*/ 108 h 191"/>
                <a:gd name="T10" fmla="*/ 0 w 135"/>
                <a:gd name="T11" fmla="*/ 116 h 191"/>
                <a:gd name="T12" fmla="*/ 7 w 135"/>
                <a:gd name="T13" fmla="*/ 123 h 191"/>
                <a:gd name="T14" fmla="*/ 14 w 135"/>
                <a:gd name="T15" fmla="*/ 126 h 191"/>
                <a:gd name="T16" fmla="*/ 15 w 135"/>
                <a:gd name="T17" fmla="*/ 126 h 191"/>
                <a:gd name="T18" fmla="*/ 24 w 135"/>
                <a:gd name="T19" fmla="*/ 158 h 191"/>
                <a:gd name="T20" fmla="*/ 13 w 135"/>
                <a:gd name="T21" fmla="*/ 159 h 191"/>
                <a:gd name="T22" fmla="*/ 7 w 135"/>
                <a:gd name="T23" fmla="*/ 167 h 191"/>
                <a:gd name="T24" fmla="*/ 20 w 135"/>
                <a:gd name="T25" fmla="*/ 177 h 191"/>
                <a:gd name="T26" fmla="*/ 24 w 135"/>
                <a:gd name="T27" fmla="*/ 191 h 191"/>
                <a:gd name="T28" fmla="*/ 63 w 135"/>
                <a:gd name="T29" fmla="*/ 183 h 191"/>
                <a:gd name="T30" fmla="*/ 71 w 135"/>
                <a:gd name="T31" fmla="*/ 177 h 191"/>
                <a:gd name="T32" fmla="*/ 69 w 135"/>
                <a:gd name="T33" fmla="*/ 173 h 191"/>
                <a:gd name="T34" fmla="*/ 90 w 135"/>
                <a:gd name="T35" fmla="*/ 170 h 191"/>
                <a:gd name="T36" fmla="*/ 106 w 135"/>
                <a:gd name="T37" fmla="*/ 151 h 191"/>
                <a:gd name="T38" fmla="*/ 118 w 135"/>
                <a:gd name="T39" fmla="*/ 149 h 191"/>
                <a:gd name="T40" fmla="*/ 119 w 135"/>
                <a:gd name="T41" fmla="*/ 143 h 191"/>
                <a:gd name="T42" fmla="*/ 107 w 135"/>
                <a:gd name="T43" fmla="*/ 124 h 191"/>
                <a:gd name="T44" fmla="*/ 121 w 135"/>
                <a:gd name="T45" fmla="*/ 91 h 191"/>
                <a:gd name="T46" fmla="*/ 133 w 135"/>
                <a:gd name="T47" fmla="*/ 91 h 191"/>
                <a:gd name="T48" fmla="*/ 135 w 135"/>
                <a:gd name="T49" fmla="*/ 89 h 191"/>
                <a:gd name="T50" fmla="*/ 135 w 135"/>
                <a:gd name="T51" fmla="*/ 47 h 191"/>
                <a:gd name="T52" fmla="*/ 33 w 135"/>
                <a:gd name="T53" fmla="*/ 0 h 191"/>
                <a:gd name="T54" fmla="*/ 20 w 135"/>
                <a:gd name="T55" fmla="*/ 4 h 19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5"/>
                <a:gd name="T85" fmla="*/ 0 h 191"/>
                <a:gd name="T86" fmla="*/ 135 w 135"/>
                <a:gd name="T87" fmla="*/ 191 h 19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5" h="191">
                  <a:moveTo>
                    <a:pt x="20" y="4"/>
                  </a:moveTo>
                  <a:lnTo>
                    <a:pt x="20" y="21"/>
                  </a:lnTo>
                  <a:lnTo>
                    <a:pt x="32" y="34"/>
                  </a:lnTo>
                  <a:lnTo>
                    <a:pt x="24" y="75"/>
                  </a:lnTo>
                  <a:lnTo>
                    <a:pt x="0" y="108"/>
                  </a:lnTo>
                  <a:lnTo>
                    <a:pt x="0" y="116"/>
                  </a:lnTo>
                  <a:lnTo>
                    <a:pt x="7" y="123"/>
                  </a:lnTo>
                  <a:lnTo>
                    <a:pt x="14" y="126"/>
                  </a:lnTo>
                  <a:lnTo>
                    <a:pt x="15" y="126"/>
                  </a:lnTo>
                  <a:lnTo>
                    <a:pt x="24" y="158"/>
                  </a:lnTo>
                  <a:lnTo>
                    <a:pt x="13" y="159"/>
                  </a:lnTo>
                  <a:lnTo>
                    <a:pt x="7" y="167"/>
                  </a:lnTo>
                  <a:lnTo>
                    <a:pt x="20" y="177"/>
                  </a:lnTo>
                  <a:lnTo>
                    <a:pt x="24" y="191"/>
                  </a:lnTo>
                  <a:lnTo>
                    <a:pt x="63" y="183"/>
                  </a:lnTo>
                  <a:lnTo>
                    <a:pt x="71" y="177"/>
                  </a:lnTo>
                  <a:lnTo>
                    <a:pt x="69" y="173"/>
                  </a:lnTo>
                  <a:lnTo>
                    <a:pt x="90" y="170"/>
                  </a:lnTo>
                  <a:lnTo>
                    <a:pt x="106" y="151"/>
                  </a:lnTo>
                  <a:lnTo>
                    <a:pt x="118" y="149"/>
                  </a:lnTo>
                  <a:lnTo>
                    <a:pt x="119" y="143"/>
                  </a:lnTo>
                  <a:lnTo>
                    <a:pt x="107" y="124"/>
                  </a:lnTo>
                  <a:lnTo>
                    <a:pt x="121" y="91"/>
                  </a:lnTo>
                  <a:lnTo>
                    <a:pt x="133" y="91"/>
                  </a:lnTo>
                  <a:lnTo>
                    <a:pt x="135" y="89"/>
                  </a:lnTo>
                  <a:lnTo>
                    <a:pt x="135" y="47"/>
                  </a:lnTo>
                  <a:lnTo>
                    <a:pt x="33" y="0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81" name="Freeform 130"/>
            <p:cNvSpPr>
              <a:spLocks/>
            </p:cNvSpPr>
            <p:nvPr/>
          </p:nvSpPr>
          <p:spPr bwMode="ltGray">
            <a:xfrm>
              <a:off x="773022" y="4741178"/>
              <a:ext cx="388291" cy="267456"/>
            </a:xfrm>
            <a:custGeom>
              <a:avLst/>
              <a:gdLst>
                <a:gd name="T0" fmla="*/ 170 w 202"/>
                <a:gd name="T1" fmla="*/ 116 h 140"/>
                <a:gd name="T2" fmla="*/ 169 w 202"/>
                <a:gd name="T3" fmla="*/ 110 h 140"/>
                <a:gd name="T4" fmla="*/ 193 w 202"/>
                <a:gd name="T5" fmla="*/ 76 h 140"/>
                <a:gd name="T6" fmla="*/ 202 w 202"/>
                <a:gd name="T7" fmla="*/ 38 h 140"/>
                <a:gd name="T8" fmla="*/ 189 w 202"/>
                <a:gd name="T9" fmla="*/ 25 h 140"/>
                <a:gd name="T10" fmla="*/ 189 w 202"/>
                <a:gd name="T11" fmla="*/ 6 h 140"/>
                <a:gd name="T12" fmla="*/ 177 w 202"/>
                <a:gd name="T13" fmla="*/ 0 h 140"/>
                <a:gd name="T14" fmla="*/ 148 w 202"/>
                <a:gd name="T15" fmla="*/ 0 h 140"/>
                <a:gd name="T16" fmla="*/ 68 w 202"/>
                <a:gd name="T17" fmla="*/ 48 h 140"/>
                <a:gd name="T18" fmla="*/ 51 w 202"/>
                <a:gd name="T19" fmla="*/ 52 h 140"/>
                <a:gd name="T20" fmla="*/ 51 w 202"/>
                <a:gd name="T21" fmla="*/ 88 h 140"/>
                <a:gd name="T22" fmla="*/ 45 w 202"/>
                <a:gd name="T23" fmla="*/ 93 h 140"/>
                <a:gd name="T24" fmla="*/ 0 w 202"/>
                <a:gd name="T25" fmla="*/ 101 h 140"/>
                <a:gd name="T26" fmla="*/ 2 w 202"/>
                <a:gd name="T27" fmla="*/ 114 h 140"/>
                <a:gd name="T28" fmla="*/ 16 w 202"/>
                <a:gd name="T29" fmla="*/ 127 h 140"/>
                <a:gd name="T30" fmla="*/ 24 w 202"/>
                <a:gd name="T31" fmla="*/ 127 h 140"/>
                <a:gd name="T32" fmla="*/ 28 w 202"/>
                <a:gd name="T33" fmla="*/ 136 h 140"/>
                <a:gd name="T34" fmla="*/ 30 w 202"/>
                <a:gd name="T35" fmla="*/ 133 h 140"/>
                <a:gd name="T36" fmla="*/ 35 w 202"/>
                <a:gd name="T37" fmla="*/ 133 h 140"/>
                <a:gd name="T38" fmla="*/ 44 w 202"/>
                <a:gd name="T39" fmla="*/ 140 h 140"/>
                <a:gd name="T40" fmla="*/ 44 w 202"/>
                <a:gd name="T41" fmla="*/ 139 h 140"/>
                <a:gd name="T42" fmla="*/ 45 w 202"/>
                <a:gd name="T43" fmla="*/ 128 h 140"/>
                <a:gd name="T44" fmla="*/ 58 w 202"/>
                <a:gd name="T45" fmla="*/ 117 h 140"/>
                <a:gd name="T46" fmla="*/ 69 w 202"/>
                <a:gd name="T47" fmla="*/ 116 h 140"/>
                <a:gd name="T48" fmla="*/ 88 w 202"/>
                <a:gd name="T49" fmla="*/ 126 h 140"/>
                <a:gd name="T50" fmla="*/ 98 w 202"/>
                <a:gd name="T51" fmla="*/ 120 h 140"/>
                <a:gd name="T52" fmla="*/ 116 w 202"/>
                <a:gd name="T53" fmla="*/ 127 h 140"/>
                <a:gd name="T54" fmla="*/ 132 w 202"/>
                <a:gd name="T55" fmla="*/ 120 h 140"/>
                <a:gd name="T56" fmla="*/ 153 w 202"/>
                <a:gd name="T57" fmla="*/ 123 h 140"/>
                <a:gd name="T58" fmla="*/ 166 w 202"/>
                <a:gd name="T59" fmla="*/ 116 h 140"/>
                <a:gd name="T60" fmla="*/ 170 w 202"/>
                <a:gd name="T61" fmla="*/ 116 h 14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02"/>
                <a:gd name="T94" fmla="*/ 0 h 140"/>
                <a:gd name="T95" fmla="*/ 202 w 202"/>
                <a:gd name="T96" fmla="*/ 140 h 14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02" h="140">
                  <a:moveTo>
                    <a:pt x="170" y="116"/>
                  </a:moveTo>
                  <a:lnTo>
                    <a:pt x="169" y="110"/>
                  </a:lnTo>
                  <a:lnTo>
                    <a:pt x="193" y="76"/>
                  </a:lnTo>
                  <a:lnTo>
                    <a:pt x="202" y="38"/>
                  </a:lnTo>
                  <a:lnTo>
                    <a:pt x="189" y="25"/>
                  </a:lnTo>
                  <a:lnTo>
                    <a:pt x="189" y="6"/>
                  </a:lnTo>
                  <a:lnTo>
                    <a:pt x="177" y="0"/>
                  </a:lnTo>
                  <a:lnTo>
                    <a:pt x="148" y="0"/>
                  </a:lnTo>
                  <a:lnTo>
                    <a:pt x="68" y="48"/>
                  </a:lnTo>
                  <a:lnTo>
                    <a:pt x="51" y="52"/>
                  </a:lnTo>
                  <a:lnTo>
                    <a:pt x="51" y="88"/>
                  </a:lnTo>
                  <a:lnTo>
                    <a:pt x="45" y="93"/>
                  </a:lnTo>
                  <a:lnTo>
                    <a:pt x="0" y="101"/>
                  </a:lnTo>
                  <a:lnTo>
                    <a:pt x="2" y="114"/>
                  </a:lnTo>
                  <a:lnTo>
                    <a:pt x="16" y="127"/>
                  </a:lnTo>
                  <a:lnTo>
                    <a:pt x="24" y="127"/>
                  </a:lnTo>
                  <a:lnTo>
                    <a:pt x="28" y="136"/>
                  </a:lnTo>
                  <a:lnTo>
                    <a:pt x="30" y="133"/>
                  </a:lnTo>
                  <a:lnTo>
                    <a:pt x="35" y="133"/>
                  </a:lnTo>
                  <a:lnTo>
                    <a:pt x="44" y="140"/>
                  </a:lnTo>
                  <a:lnTo>
                    <a:pt x="44" y="139"/>
                  </a:lnTo>
                  <a:lnTo>
                    <a:pt x="45" y="128"/>
                  </a:lnTo>
                  <a:lnTo>
                    <a:pt x="58" y="117"/>
                  </a:lnTo>
                  <a:lnTo>
                    <a:pt x="69" y="116"/>
                  </a:lnTo>
                  <a:lnTo>
                    <a:pt x="88" y="126"/>
                  </a:lnTo>
                  <a:lnTo>
                    <a:pt x="98" y="120"/>
                  </a:lnTo>
                  <a:lnTo>
                    <a:pt x="116" y="127"/>
                  </a:lnTo>
                  <a:lnTo>
                    <a:pt x="132" y="120"/>
                  </a:lnTo>
                  <a:lnTo>
                    <a:pt x="153" y="123"/>
                  </a:lnTo>
                  <a:lnTo>
                    <a:pt x="166" y="116"/>
                  </a:lnTo>
                  <a:lnTo>
                    <a:pt x="170" y="11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82" name="Freeform 131"/>
            <p:cNvSpPr>
              <a:spLocks/>
            </p:cNvSpPr>
            <p:nvPr/>
          </p:nvSpPr>
          <p:spPr bwMode="ltGray">
            <a:xfrm>
              <a:off x="484689" y="4706152"/>
              <a:ext cx="395978" cy="340690"/>
            </a:xfrm>
            <a:custGeom>
              <a:avLst/>
              <a:gdLst>
                <a:gd name="T0" fmla="*/ 90 w 206"/>
                <a:gd name="T1" fmla="*/ 0 h 179"/>
                <a:gd name="T2" fmla="*/ 164 w 206"/>
                <a:gd name="T3" fmla="*/ 45 h 179"/>
                <a:gd name="T4" fmla="*/ 174 w 206"/>
                <a:gd name="T5" fmla="*/ 55 h 179"/>
                <a:gd name="T6" fmla="*/ 192 w 206"/>
                <a:gd name="T7" fmla="*/ 62 h 179"/>
                <a:gd name="T8" fmla="*/ 193 w 206"/>
                <a:gd name="T9" fmla="*/ 73 h 179"/>
                <a:gd name="T10" fmla="*/ 205 w 206"/>
                <a:gd name="T11" fmla="*/ 70 h 179"/>
                <a:gd name="T12" fmla="*/ 206 w 206"/>
                <a:gd name="T13" fmla="*/ 70 h 179"/>
                <a:gd name="T14" fmla="*/ 206 w 206"/>
                <a:gd name="T15" fmla="*/ 107 h 179"/>
                <a:gd name="T16" fmla="*/ 200 w 206"/>
                <a:gd name="T17" fmla="*/ 113 h 179"/>
                <a:gd name="T18" fmla="*/ 155 w 206"/>
                <a:gd name="T19" fmla="*/ 122 h 179"/>
                <a:gd name="T20" fmla="*/ 143 w 206"/>
                <a:gd name="T21" fmla="*/ 124 h 179"/>
                <a:gd name="T22" fmla="*/ 122 w 206"/>
                <a:gd name="T23" fmla="*/ 140 h 179"/>
                <a:gd name="T24" fmla="*/ 105 w 206"/>
                <a:gd name="T25" fmla="*/ 141 h 179"/>
                <a:gd name="T26" fmla="*/ 89 w 206"/>
                <a:gd name="T27" fmla="*/ 162 h 179"/>
                <a:gd name="T28" fmla="*/ 87 w 206"/>
                <a:gd name="T29" fmla="*/ 176 h 179"/>
                <a:gd name="T30" fmla="*/ 76 w 206"/>
                <a:gd name="T31" fmla="*/ 178 h 179"/>
                <a:gd name="T32" fmla="*/ 72 w 206"/>
                <a:gd name="T33" fmla="*/ 174 h 179"/>
                <a:gd name="T34" fmla="*/ 61 w 206"/>
                <a:gd name="T35" fmla="*/ 178 h 179"/>
                <a:gd name="T36" fmla="*/ 52 w 206"/>
                <a:gd name="T37" fmla="*/ 179 h 179"/>
                <a:gd name="T38" fmla="*/ 37 w 206"/>
                <a:gd name="T39" fmla="*/ 151 h 179"/>
                <a:gd name="T40" fmla="*/ 16 w 206"/>
                <a:gd name="T41" fmla="*/ 156 h 179"/>
                <a:gd name="T42" fmla="*/ 8 w 206"/>
                <a:gd name="T43" fmla="*/ 155 h 179"/>
                <a:gd name="T44" fmla="*/ 9 w 206"/>
                <a:gd name="T45" fmla="*/ 153 h 179"/>
                <a:gd name="T46" fmla="*/ 0 w 206"/>
                <a:gd name="T47" fmla="*/ 125 h 179"/>
                <a:gd name="T48" fmla="*/ 9 w 206"/>
                <a:gd name="T49" fmla="*/ 112 h 179"/>
                <a:gd name="T50" fmla="*/ 16 w 206"/>
                <a:gd name="T51" fmla="*/ 120 h 179"/>
                <a:gd name="T52" fmla="*/ 28 w 206"/>
                <a:gd name="T53" fmla="*/ 116 h 179"/>
                <a:gd name="T54" fmla="*/ 82 w 206"/>
                <a:gd name="T55" fmla="*/ 116 h 179"/>
                <a:gd name="T56" fmla="*/ 68 w 206"/>
                <a:gd name="T57" fmla="*/ 0 h 179"/>
                <a:gd name="T58" fmla="*/ 90 w 206"/>
                <a:gd name="T59" fmla="*/ 0 h 17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6"/>
                <a:gd name="T91" fmla="*/ 0 h 179"/>
                <a:gd name="T92" fmla="*/ 206 w 206"/>
                <a:gd name="T93" fmla="*/ 179 h 17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6" h="179">
                  <a:moveTo>
                    <a:pt x="90" y="0"/>
                  </a:moveTo>
                  <a:lnTo>
                    <a:pt x="164" y="45"/>
                  </a:lnTo>
                  <a:lnTo>
                    <a:pt x="174" y="55"/>
                  </a:lnTo>
                  <a:lnTo>
                    <a:pt x="192" y="62"/>
                  </a:lnTo>
                  <a:lnTo>
                    <a:pt x="193" y="73"/>
                  </a:lnTo>
                  <a:lnTo>
                    <a:pt x="205" y="70"/>
                  </a:lnTo>
                  <a:lnTo>
                    <a:pt x="206" y="70"/>
                  </a:lnTo>
                  <a:lnTo>
                    <a:pt x="206" y="107"/>
                  </a:lnTo>
                  <a:lnTo>
                    <a:pt x="200" y="113"/>
                  </a:lnTo>
                  <a:lnTo>
                    <a:pt x="155" y="122"/>
                  </a:lnTo>
                  <a:lnTo>
                    <a:pt x="143" y="124"/>
                  </a:lnTo>
                  <a:lnTo>
                    <a:pt x="122" y="140"/>
                  </a:lnTo>
                  <a:lnTo>
                    <a:pt x="105" y="141"/>
                  </a:lnTo>
                  <a:lnTo>
                    <a:pt x="89" y="162"/>
                  </a:lnTo>
                  <a:lnTo>
                    <a:pt x="87" y="176"/>
                  </a:lnTo>
                  <a:lnTo>
                    <a:pt x="76" y="178"/>
                  </a:lnTo>
                  <a:lnTo>
                    <a:pt x="72" y="174"/>
                  </a:lnTo>
                  <a:lnTo>
                    <a:pt x="61" y="178"/>
                  </a:lnTo>
                  <a:lnTo>
                    <a:pt x="52" y="179"/>
                  </a:lnTo>
                  <a:lnTo>
                    <a:pt x="37" y="151"/>
                  </a:lnTo>
                  <a:lnTo>
                    <a:pt x="16" y="156"/>
                  </a:lnTo>
                  <a:lnTo>
                    <a:pt x="8" y="155"/>
                  </a:lnTo>
                  <a:lnTo>
                    <a:pt x="9" y="153"/>
                  </a:lnTo>
                  <a:lnTo>
                    <a:pt x="0" y="125"/>
                  </a:lnTo>
                  <a:lnTo>
                    <a:pt x="9" y="112"/>
                  </a:lnTo>
                  <a:lnTo>
                    <a:pt x="16" y="120"/>
                  </a:lnTo>
                  <a:lnTo>
                    <a:pt x="28" y="116"/>
                  </a:lnTo>
                  <a:lnTo>
                    <a:pt x="82" y="116"/>
                  </a:lnTo>
                  <a:lnTo>
                    <a:pt x="6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83" name="Freeform 132"/>
            <p:cNvSpPr>
              <a:spLocks/>
            </p:cNvSpPr>
            <p:nvPr/>
          </p:nvSpPr>
          <p:spPr bwMode="ltGray">
            <a:xfrm>
              <a:off x="357821" y="4655208"/>
              <a:ext cx="299868" cy="289746"/>
            </a:xfrm>
            <a:custGeom>
              <a:avLst/>
              <a:gdLst>
                <a:gd name="T0" fmla="*/ 0 w 156"/>
                <a:gd name="T1" fmla="*/ 75 h 151"/>
                <a:gd name="T2" fmla="*/ 6 w 156"/>
                <a:gd name="T3" fmla="*/ 71 h 151"/>
                <a:gd name="T4" fmla="*/ 52 w 156"/>
                <a:gd name="T5" fmla="*/ 71 h 151"/>
                <a:gd name="T6" fmla="*/ 51 w 156"/>
                <a:gd name="T7" fmla="*/ 52 h 151"/>
                <a:gd name="T8" fmla="*/ 65 w 156"/>
                <a:gd name="T9" fmla="*/ 42 h 151"/>
                <a:gd name="T10" fmla="*/ 66 w 156"/>
                <a:gd name="T11" fmla="*/ 13 h 151"/>
                <a:gd name="T12" fmla="*/ 107 w 156"/>
                <a:gd name="T13" fmla="*/ 13 h 151"/>
                <a:gd name="T14" fmla="*/ 107 w 156"/>
                <a:gd name="T15" fmla="*/ 0 h 151"/>
                <a:gd name="T16" fmla="*/ 156 w 156"/>
                <a:gd name="T17" fmla="*/ 27 h 151"/>
                <a:gd name="T18" fmla="*/ 133 w 156"/>
                <a:gd name="T19" fmla="*/ 27 h 151"/>
                <a:gd name="T20" fmla="*/ 147 w 156"/>
                <a:gd name="T21" fmla="*/ 142 h 151"/>
                <a:gd name="T22" fmla="*/ 92 w 156"/>
                <a:gd name="T23" fmla="*/ 142 h 151"/>
                <a:gd name="T24" fmla="*/ 80 w 156"/>
                <a:gd name="T25" fmla="*/ 147 h 151"/>
                <a:gd name="T26" fmla="*/ 73 w 156"/>
                <a:gd name="T27" fmla="*/ 139 h 151"/>
                <a:gd name="T28" fmla="*/ 62 w 156"/>
                <a:gd name="T29" fmla="*/ 151 h 151"/>
                <a:gd name="T30" fmla="*/ 48 w 156"/>
                <a:gd name="T31" fmla="*/ 139 h 151"/>
                <a:gd name="T32" fmla="*/ 30 w 156"/>
                <a:gd name="T33" fmla="*/ 128 h 151"/>
                <a:gd name="T34" fmla="*/ 11 w 156"/>
                <a:gd name="T35" fmla="*/ 129 h 151"/>
                <a:gd name="T36" fmla="*/ 6 w 156"/>
                <a:gd name="T37" fmla="*/ 135 h 151"/>
                <a:gd name="T38" fmla="*/ 13 w 156"/>
                <a:gd name="T39" fmla="*/ 107 h 151"/>
                <a:gd name="T40" fmla="*/ 6 w 156"/>
                <a:gd name="T41" fmla="*/ 95 h 151"/>
                <a:gd name="T42" fmla="*/ 9 w 156"/>
                <a:gd name="T43" fmla="*/ 84 h 151"/>
                <a:gd name="T44" fmla="*/ 0 w 156"/>
                <a:gd name="T45" fmla="*/ 75 h 1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6"/>
                <a:gd name="T70" fmla="*/ 0 h 151"/>
                <a:gd name="T71" fmla="*/ 156 w 156"/>
                <a:gd name="T72" fmla="*/ 151 h 15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6" h="151">
                  <a:moveTo>
                    <a:pt x="0" y="75"/>
                  </a:moveTo>
                  <a:lnTo>
                    <a:pt x="6" y="71"/>
                  </a:lnTo>
                  <a:lnTo>
                    <a:pt x="52" y="71"/>
                  </a:lnTo>
                  <a:lnTo>
                    <a:pt x="51" y="52"/>
                  </a:lnTo>
                  <a:lnTo>
                    <a:pt x="65" y="42"/>
                  </a:lnTo>
                  <a:lnTo>
                    <a:pt x="66" y="13"/>
                  </a:lnTo>
                  <a:lnTo>
                    <a:pt x="107" y="13"/>
                  </a:lnTo>
                  <a:lnTo>
                    <a:pt x="107" y="0"/>
                  </a:lnTo>
                  <a:lnTo>
                    <a:pt x="156" y="27"/>
                  </a:lnTo>
                  <a:lnTo>
                    <a:pt x="133" y="27"/>
                  </a:lnTo>
                  <a:lnTo>
                    <a:pt x="147" y="142"/>
                  </a:lnTo>
                  <a:lnTo>
                    <a:pt x="92" y="142"/>
                  </a:lnTo>
                  <a:lnTo>
                    <a:pt x="80" y="147"/>
                  </a:lnTo>
                  <a:lnTo>
                    <a:pt x="73" y="139"/>
                  </a:lnTo>
                  <a:lnTo>
                    <a:pt x="62" y="151"/>
                  </a:lnTo>
                  <a:lnTo>
                    <a:pt x="48" y="139"/>
                  </a:lnTo>
                  <a:lnTo>
                    <a:pt x="30" y="128"/>
                  </a:lnTo>
                  <a:lnTo>
                    <a:pt x="11" y="129"/>
                  </a:lnTo>
                  <a:lnTo>
                    <a:pt x="6" y="135"/>
                  </a:lnTo>
                  <a:lnTo>
                    <a:pt x="13" y="107"/>
                  </a:lnTo>
                  <a:lnTo>
                    <a:pt x="6" y="95"/>
                  </a:lnTo>
                  <a:lnTo>
                    <a:pt x="9" y="84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84" name="Freeform 133"/>
            <p:cNvSpPr>
              <a:spLocks/>
            </p:cNvSpPr>
            <p:nvPr/>
          </p:nvSpPr>
          <p:spPr bwMode="ltGray">
            <a:xfrm>
              <a:off x="361667" y="4639289"/>
              <a:ext cx="207601" cy="162383"/>
            </a:xfrm>
            <a:custGeom>
              <a:avLst/>
              <a:gdLst>
                <a:gd name="T0" fmla="*/ 0 w 109"/>
                <a:gd name="T1" fmla="*/ 83 h 84"/>
                <a:gd name="T2" fmla="*/ 6 w 109"/>
                <a:gd name="T3" fmla="*/ 79 h 84"/>
                <a:gd name="T4" fmla="*/ 53 w 109"/>
                <a:gd name="T5" fmla="*/ 79 h 84"/>
                <a:gd name="T6" fmla="*/ 50 w 109"/>
                <a:gd name="T7" fmla="*/ 61 h 84"/>
                <a:gd name="T8" fmla="*/ 66 w 109"/>
                <a:gd name="T9" fmla="*/ 51 h 84"/>
                <a:gd name="T10" fmla="*/ 67 w 109"/>
                <a:gd name="T11" fmla="*/ 21 h 84"/>
                <a:gd name="T12" fmla="*/ 108 w 109"/>
                <a:gd name="T13" fmla="*/ 21 h 84"/>
                <a:gd name="T14" fmla="*/ 108 w 109"/>
                <a:gd name="T15" fmla="*/ 7 h 84"/>
                <a:gd name="T16" fmla="*/ 109 w 109"/>
                <a:gd name="T17" fmla="*/ 6 h 84"/>
                <a:gd name="T18" fmla="*/ 108 w 109"/>
                <a:gd name="T19" fmla="*/ 0 h 84"/>
                <a:gd name="T20" fmla="*/ 55 w 109"/>
                <a:gd name="T21" fmla="*/ 0 h 84"/>
                <a:gd name="T22" fmla="*/ 53 w 109"/>
                <a:gd name="T23" fmla="*/ 0 h 84"/>
                <a:gd name="T24" fmla="*/ 42 w 109"/>
                <a:gd name="T25" fmla="*/ 14 h 84"/>
                <a:gd name="T26" fmla="*/ 34 w 109"/>
                <a:gd name="T27" fmla="*/ 21 h 84"/>
                <a:gd name="T28" fmla="*/ 25 w 109"/>
                <a:gd name="T29" fmla="*/ 40 h 84"/>
                <a:gd name="T30" fmla="*/ 1 w 109"/>
                <a:gd name="T31" fmla="*/ 71 h 84"/>
                <a:gd name="T32" fmla="*/ 0 w 109"/>
                <a:gd name="T33" fmla="*/ 84 h 84"/>
                <a:gd name="T34" fmla="*/ 0 w 109"/>
                <a:gd name="T35" fmla="*/ 83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9"/>
                <a:gd name="T55" fmla="*/ 0 h 84"/>
                <a:gd name="T56" fmla="*/ 109 w 109"/>
                <a:gd name="T57" fmla="*/ 84 h 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9" h="84">
                  <a:moveTo>
                    <a:pt x="0" y="83"/>
                  </a:moveTo>
                  <a:lnTo>
                    <a:pt x="6" y="79"/>
                  </a:lnTo>
                  <a:lnTo>
                    <a:pt x="53" y="79"/>
                  </a:lnTo>
                  <a:lnTo>
                    <a:pt x="50" y="61"/>
                  </a:lnTo>
                  <a:lnTo>
                    <a:pt x="66" y="51"/>
                  </a:lnTo>
                  <a:lnTo>
                    <a:pt x="67" y="21"/>
                  </a:lnTo>
                  <a:lnTo>
                    <a:pt x="108" y="21"/>
                  </a:lnTo>
                  <a:lnTo>
                    <a:pt x="108" y="7"/>
                  </a:lnTo>
                  <a:lnTo>
                    <a:pt x="109" y="6"/>
                  </a:lnTo>
                  <a:lnTo>
                    <a:pt x="108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2" y="14"/>
                  </a:lnTo>
                  <a:lnTo>
                    <a:pt x="34" y="21"/>
                  </a:lnTo>
                  <a:lnTo>
                    <a:pt x="25" y="40"/>
                  </a:lnTo>
                  <a:lnTo>
                    <a:pt x="1" y="71"/>
                  </a:lnTo>
                  <a:lnTo>
                    <a:pt x="0" y="84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85" name="Freeform 134"/>
            <p:cNvSpPr>
              <a:spLocks/>
            </p:cNvSpPr>
            <p:nvPr/>
          </p:nvSpPr>
          <p:spPr bwMode="ltGray">
            <a:xfrm>
              <a:off x="353978" y="4903561"/>
              <a:ext cx="149933" cy="95520"/>
            </a:xfrm>
            <a:custGeom>
              <a:avLst/>
              <a:gdLst>
                <a:gd name="T0" fmla="*/ 7 w 79"/>
                <a:gd name="T1" fmla="*/ 40 h 48"/>
                <a:gd name="T2" fmla="*/ 16 w 79"/>
                <a:gd name="T3" fmla="*/ 37 h 48"/>
                <a:gd name="T4" fmla="*/ 27 w 79"/>
                <a:gd name="T5" fmla="*/ 36 h 48"/>
                <a:gd name="T6" fmla="*/ 44 w 79"/>
                <a:gd name="T7" fmla="*/ 37 h 48"/>
                <a:gd name="T8" fmla="*/ 45 w 79"/>
                <a:gd name="T9" fmla="*/ 33 h 48"/>
                <a:gd name="T10" fmla="*/ 28 w 79"/>
                <a:gd name="T11" fmla="*/ 31 h 48"/>
                <a:gd name="T12" fmla="*/ 11 w 79"/>
                <a:gd name="T13" fmla="*/ 33 h 48"/>
                <a:gd name="T14" fmla="*/ 9 w 79"/>
                <a:gd name="T15" fmla="*/ 36 h 48"/>
                <a:gd name="T16" fmla="*/ 7 w 79"/>
                <a:gd name="T17" fmla="*/ 29 h 48"/>
                <a:gd name="T18" fmla="*/ 0 w 79"/>
                <a:gd name="T19" fmla="*/ 21 h 48"/>
                <a:gd name="T20" fmla="*/ 11 w 79"/>
                <a:gd name="T21" fmla="*/ 5 h 48"/>
                <a:gd name="T22" fmla="*/ 15 w 79"/>
                <a:gd name="T23" fmla="*/ 0 h 48"/>
                <a:gd name="T24" fmla="*/ 35 w 79"/>
                <a:gd name="T25" fmla="*/ 0 h 48"/>
                <a:gd name="T26" fmla="*/ 53 w 79"/>
                <a:gd name="T27" fmla="*/ 8 h 48"/>
                <a:gd name="T28" fmla="*/ 68 w 79"/>
                <a:gd name="T29" fmla="*/ 21 h 48"/>
                <a:gd name="T30" fmla="*/ 79 w 79"/>
                <a:gd name="T31" fmla="*/ 47 h 48"/>
                <a:gd name="T32" fmla="*/ 47 w 79"/>
                <a:gd name="T33" fmla="*/ 45 h 48"/>
                <a:gd name="T34" fmla="*/ 8 w 79"/>
                <a:gd name="T35" fmla="*/ 47 h 48"/>
                <a:gd name="T36" fmla="*/ 7 w 79"/>
                <a:gd name="T37" fmla="*/ 48 h 48"/>
                <a:gd name="T38" fmla="*/ 7 w 79"/>
                <a:gd name="T39" fmla="*/ 40 h 4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9"/>
                <a:gd name="T61" fmla="*/ 0 h 48"/>
                <a:gd name="T62" fmla="*/ 79 w 79"/>
                <a:gd name="T63" fmla="*/ 48 h 4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9" h="48">
                  <a:moveTo>
                    <a:pt x="7" y="40"/>
                  </a:moveTo>
                  <a:lnTo>
                    <a:pt x="16" y="37"/>
                  </a:lnTo>
                  <a:lnTo>
                    <a:pt x="27" y="36"/>
                  </a:lnTo>
                  <a:lnTo>
                    <a:pt x="44" y="37"/>
                  </a:lnTo>
                  <a:lnTo>
                    <a:pt x="45" y="33"/>
                  </a:lnTo>
                  <a:lnTo>
                    <a:pt x="28" y="31"/>
                  </a:lnTo>
                  <a:lnTo>
                    <a:pt x="11" y="33"/>
                  </a:lnTo>
                  <a:lnTo>
                    <a:pt x="9" y="36"/>
                  </a:lnTo>
                  <a:lnTo>
                    <a:pt x="7" y="29"/>
                  </a:lnTo>
                  <a:lnTo>
                    <a:pt x="0" y="21"/>
                  </a:lnTo>
                  <a:lnTo>
                    <a:pt x="11" y="5"/>
                  </a:lnTo>
                  <a:lnTo>
                    <a:pt x="15" y="0"/>
                  </a:lnTo>
                  <a:lnTo>
                    <a:pt x="35" y="0"/>
                  </a:lnTo>
                  <a:lnTo>
                    <a:pt x="53" y="8"/>
                  </a:lnTo>
                  <a:lnTo>
                    <a:pt x="68" y="21"/>
                  </a:lnTo>
                  <a:lnTo>
                    <a:pt x="79" y="47"/>
                  </a:lnTo>
                  <a:lnTo>
                    <a:pt x="47" y="45"/>
                  </a:lnTo>
                  <a:lnTo>
                    <a:pt x="8" y="47"/>
                  </a:lnTo>
                  <a:lnTo>
                    <a:pt x="7" y="48"/>
                  </a:lnTo>
                  <a:lnTo>
                    <a:pt x="7" y="4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86" name="Freeform 135"/>
            <p:cNvSpPr>
              <a:spLocks/>
            </p:cNvSpPr>
            <p:nvPr/>
          </p:nvSpPr>
          <p:spPr bwMode="ltGray">
            <a:xfrm>
              <a:off x="373199" y="4992713"/>
              <a:ext cx="73046" cy="44576"/>
            </a:xfrm>
            <a:custGeom>
              <a:avLst/>
              <a:gdLst>
                <a:gd name="T0" fmla="*/ 21 w 38"/>
                <a:gd name="T1" fmla="*/ 23 h 23"/>
                <a:gd name="T2" fmla="*/ 36 w 38"/>
                <a:gd name="T3" fmla="*/ 12 h 23"/>
                <a:gd name="T4" fmla="*/ 38 w 38"/>
                <a:gd name="T5" fmla="*/ 0 h 23"/>
                <a:gd name="T6" fmla="*/ 0 w 38"/>
                <a:gd name="T7" fmla="*/ 4 h 23"/>
                <a:gd name="T8" fmla="*/ 0 w 38"/>
                <a:gd name="T9" fmla="*/ 5 h 23"/>
                <a:gd name="T10" fmla="*/ 14 w 38"/>
                <a:gd name="T11" fmla="*/ 12 h 23"/>
                <a:gd name="T12" fmla="*/ 14 w 38"/>
                <a:gd name="T13" fmla="*/ 18 h 23"/>
                <a:gd name="T14" fmla="*/ 21 w 38"/>
                <a:gd name="T15" fmla="*/ 23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"/>
                <a:gd name="T25" fmla="*/ 0 h 23"/>
                <a:gd name="T26" fmla="*/ 38 w 38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" h="23">
                  <a:moveTo>
                    <a:pt x="21" y="23"/>
                  </a:moveTo>
                  <a:lnTo>
                    <a:pt x="36" y="12"/>
                  </a:lnTo>
                  <a:lnTo>
                    <a:pt x="38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14" y="12"/>
                  </a:lnTo>
                  <a:lnTo>
                    <a:pt x="14" y="18"/>
                  </a:lnTo>
                  <a:lnTo>
                    <a:pt x="21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87" name="Freeform 136"/>
            <p:cNvSpPr>
              <a:spLocks/>
            </p:cNvSpPr>
            <p:nvPr/>
          </p:nvSpPr>
          <p:spPr bwMode="ltGray">
            <a:xfrm>
              <a:off x="415489" y="4992713"/>
              <a:ext cx="176845" cy="117809"/>
            </a:xfrm>
            <a:custGeom>
              <a:avLst/>
              <a:gdLst>
                <a:gd name="T0" fmla="*/ 82 w 92"/>
                <a:gd name="T1" fmla="*/ 59 h 63"/>
                <a:gd name="T2" fmla="*/ 87 w 92"/>
                <a:gd name="T3" fmla="*/ 55 h 63"/>
                <a:gd name="T4" fmla="*/ 85 w 92"/>
                <a:gd name="T5" fmla="*/ 51 h 63"/>
                <a:gd name="T6" fmla="*/ 92 w 92"/>
                <a:gd name="T7" fmla="*/ 48 h 63"/>
                <a:gd name="T8" fmla="*/ 85 w 92"/>
                <a:gd name="T9" fmla="*/ 35 h 63"/>
                <a:gd name="T10" fmla="*/ 89 w 92"/>
                <a:gd name="T11" fmla="*/ 29 h 63"/>
                <a:gd name="T12" fmla="*/ 74 w 92"/>
                <a:gd name="T13" fmla="*/ 2 h 63"/>
                <a:gd name="T14" fmla="*/ 53 w 92"/>
                <a:gd name="T15" fmla="*/ 8 h 63"/>
                <a:gd name="T16" fmla="*/ 45 w 92"/>
                <a:gd name="T17" fmla="*/ 4 h 63"/>
                <a:gd name="T18" fmla="*/ 46 w 92"/>
                <a:gd name="T19" fmla="*/ 4 h 63"/>
                <a:gd name="T20" fmla="*/ 16 w 92"/>
                <a:gd name="T21" fmla="*/ 0 h 63"/>
                <a:gd name="T22" fmla="*/ 15 w 92"/>
                <a:gd name="T23" fmla="*/ 11 h 63"/>
                <a:gd name="T24" fmla="*/ 0 w 92"/>
                <a:gd name="T25" fmla="*/ 20 h 63"/>
                <a:gd name="T26" fmla="*/ 23 w 92"/>
                <a:gd name="T27" fmla="*/ 41 h 63"/>
                <a:gd name="T28" fmla="*/ 32 w 92"/>
                <a:gd name="T29" fmla="*/ 32 h 63"/>
                <a:gd name="T30" fmla="*/ 45 w 92"/>
                <a:gd name="T31" fmla="*/ 31 h 63"/>
                <a:gd name="T32" fmla="*/ 56 w 92"/>
                <a:gd name="T33" fmla="*/ 42 h 63"/>
                <a:gd name="T34" fmla="*/ 54 w 92"/>
                <a:gd name="T35" fmla="*/ 51 h 63"/>
                <a:gd name="T36" fmla="*/ 60 w 92"/>
                <a:gd name="T37" fmla="*/ 51 h 63"/>
                <a:gd name="T38" fmla="*/ 67 w 92"/>
                <a:gd name="T39" fmla="*/ 48 h 63"/>
                <a:gd name="T40" fmla="*/ 75 w 92"/>
                <a:gd name="T41" fmla="*/ 63 h 63"/>
                <a:gd name="T42" fmla="*/ 82 w 92"/>
                <a:gd name="T43" fmla="*/ 59 h 6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2"/>
                <a:gd name="T67" fmla="*/ 0 h 63"/>
                <a:gd name="T68" fmla="*/ 92 w 92"/>
                <a:gd name="T69" fmla="*/ 63 h 6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2" h="63">
                  <a:moveTo>
                    <a:pt x="82" y="59"/>
                  </a:moveTo>
                  <a:lnTo>
                    <a:pt x="87" y="55"/>
                  </a:lnTo>
                  <a:lnTo>
                    <a:pt x="85" y="51"/>
                  </a:lnTo>
                  <a:lnTo>
                    <a:pt x="92" y="48"/>
                  </a:lnTo>
                  <a:lnTo>
                    <a:pt x="85" y="35"/>
                  </a:lnTo>
                  <a:lnTo>
                    <a:pt x="89" y="29"/>
                  </a:lnTo>
                  <a:lnTo>
                    <a:pt x="74" y="2"/>
                  </a:lnTo>
                  <a:lnTo>
                    <a:pt x="53" y="8"/>
                  </a:lnTo>
                  <a:lnTo>
                    <a:pt x="45" y="4"/>
                  </a:lnTo>
                  <a:lnTo>
                    <a:pt x="46" y="4"/>
                  </a:lnTo>
                  <a:lnTo>
                    <a:pt x="16" y="0"/>
                  </a:lnTo>
                  <a:lnTo>
                    <a:pt x="15" y="11"/>
                  </a:lnTo>
                  <a:lnTo>
                    <a:pt x="0" y="20"/>
                  </a:lnTo>
                  <a:lnTo>
                    <a:pt x="23" y="41"/>
                  </a:lnTo>
                  <a:lnTo>
                    <a:pt x="32" y="32"/>
                  </a:lnTo>
                  <a:lnTo>
                    <a:pt x="45" y="31"/>
                  </a:lnTo>
                  <a:lnTo>
                    <a:pt x="56" y="42"/>
                  </a:lnTo>
                  <a:lnTo>
                    <a:pt x="54" y="51"/>
                  </a:lnTo>
                  <a:lnTo>
                    <a:pt x="60" y="51"/>
                  </a:lnTo>
                  <a:lnTo>
                    <a:pt x="67" y="48"/>
                  </a:lnTo>
                  <a:lnTo>
                    <a:pt x="75" y="63"/>
                  </a:lnTo>
                  <a:lnTo>
                    <a:pt x="82" y="5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88" name="Freeform 137"/>
            <p:cNvSpPr>
              <a:spLocks/>
            </p:cNvSpPr>
            <p:nvPr/>
          </p:nvSpPr>
          <p:spPr bwMode="ltGray">
            <a:xfrm>
              <a:off x="457777" y="5053210"/>
              <a:ext cx="76889" cy="66863"/>
            </a:xfrm>
            <a:custGeom>
              <a:avLst/>
              <a:gdLst>
                <a:gd name="T0" fmla="*/ 0 w 40"/>
                <a:gd name="T1" fmla="*/ 11 h 36"/>
                <a:gd name="T2" fmla="*/ 12 w 40"/>
                <a:gd name="T3" fmla="*/ 0 h 36"/>
                <a:gd name="T4" fmla="*/ 25 w 40"/>
                <a:gd name="T5" fmla="*/ 0 h 36"/>
                <a:gd name="T6" fmla="*/ 36 w 40"/>
                <a:gd name="T7" fmla="*/ 12 h 36"/>
                <a:gd name="T8" fmla="*/ 35 w 40"/>
                <a:gd name="T9" fmla="*/ 19 h 36"/>
                <a:gd name="T10" fmla="*/ 40 w 40"/>
                <a:gd name="T11" fmla="*/ 19 h 36"/>
                <a:gd name="T12" fmla="*/ 25 w 40"/>
                <a:gd name="T13" fmla="*/ 35 h 36"/>
                <a:gd name="T14" fmla="*/ 24 w 40"/>
                <a:gd name="T15" fmla="*/ 36 h 36"/>
                <a:gd name="T16" fmla="*/ 12 w 40"/>
                <a:gd name="T17" fmla="*/ 32 h 36"/>
                <a:gd name="T18" fmla="*/ 5 w 40"/>
                <a:gd name="T19" fmla="*/ 25 h 36"/>
                <a:gd name="T20" fmla="*/ 0 w 40"/>
                <a:gd name="T21" fmla="*/ 11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36"/>
                <a:gd name="T35" fmla="*/ 40 w 40"/>
                <a:gd name="T36" fmla="*/ 36 h 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36">
                  <a:moveTo>
                    <a:pt x="0" y="11"/>
                  </a:moveTo>
                  <a:lnTo>
                    <a:pt x="12" y="0"/>
                  </a:lnTo>
                  <a:lnTo>
                    <a:pt x="25" y="0"/>
                  </a:lnTo>
                  <a:lnTo>
                    <a:pt x="36" y="12"/>
                  </a:lnTo>
                  <a:lnTo>
                    <a:pt x="35" y="19"/>
                  </a:lnTo>
                  <a:lnTo>
                    <a:pt x="40" y="19"/>
                  </a:lnTo>
                  <a:lnTo>
                    <a:pt x="25" y="35"/>
                  </a:lnTo>
                  <a:lnTo>
                    <a:pt x="24" y="36"/>
                  </a:lnTo>
                  <a:lnTo>
                    <a:pt x="12" y="32"/>
                  </a:lnTo>
                  <a:lnTo>
                    <a:pt x="5" y="25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89" name="Freeform 138"/>
            <p:cNvSpPr>
              <a:spLocks/>
            </p:cNvSpPr>
            <p:nvPr/>
          </p:nvSpPr>
          <p:spPr bwMode="ltGray">
            <a:xfrm>
              <a:off x="507756" y="5085050"/>
              <a:ext cx="92267" cy="92335"/>
            </a:xfrm>
            <a:custGeom>
              <a:avLst/>
              <a:gdLst>
                <a:gd name="T0" fmla="*/ 47 w 49"/>
                <a:gd name="T1" fmla="*/ 46 h 46"/>
                <a:gd name="T2" fmla="*/ 49 w 49"/>
                <a:gd name="T3" fmla="*/ 32 h 46"/>
                <a:gd name="T4" fmla="*/ 37 w 49"/>
                <a:gd name="T5" fmla="*/ 23 h 46"/>
                <a:gd name="T6" fmla="*/ 35 w 49"/>
                <a:gd name="T7" fmla="*/ 10 h 46"/>
                <a:gd name="T8" fmla="*/ 28 w 49"/>
                <a:gd name="T9" fmla="*/ 14 h 46"/>
                <a:gd name="T10" fmla="*/ 20 w 49"/>
                <a:gd name="T11" fmla="*/ 0 h 46"/>
                <a:gd name="T12" fmla="*/ 14 w 49"/>
                <a:gd name="T13" fmla="*/ 1 h 46"/>
                <a:gd name="T14" fmla="*/ 0 w 49"/>
                <a:gd name="T15" fmla="*/ 16 h 46"/>
                <a:gd name="T16" fmla="*/ 0 w 49"/>
                <a:gd name="T17" fmla="*/ 17 h 46"/>
                <a:gd name="T18" fmla="*/ 37 w 49"/>
                <a:gd name="T19" fmla="*/ 45 h 46"/>
                <a:gd name="T20" fmla="*/ 47 w 49"/>
                <a:gd name="T21" fmla="*/ 46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9"/>
                <a:gd name="T34" fmla="*/ 0 h 46"/>
                <a:gd name="T35" fmla="*/ 49 w 49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9" h="46">
                  <a:moveTo>
                    <a:pt x="47" y="46"/>
                  </a:moveTo>
                  <a:lnTo>
                    <a:pt x="49" y="32"/>
                  </a:lnTo>
                  <a:lnTo>
                    <a:pt x="37" y="23"/>
                  </a:lnTo>
                  <a:lnTo>
                    <a:pt x="35" y="10"/>
                  </a:lnTo>
                  <a:lnTo>
                    <a:pt x="28" y="14"/>
                  </a:lnTo>
                  <a:lnTo>
                    <a:pt x="20" y="0"/>
                  </a:lnTo>
                  <a:lnTo>
                    <a:pt x="14" y="1"/>
                  </a:lnTo>
                  <a:lnTo>
                    <a:pt x="0" y="16"/>
                  </a:lnTo>
                  <a:lnTo>
                    <a:pt x="0" y="17"/>
                  </a:lnTo>
                  <a:lnTo>
                    <a:pt x="37" y="45"/>
                  </a:lnTo>
                  <a:lnTo>
                    <a:pt x="47" y="4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90" name="Freeform 139"/>
            <p:cNvSpPr>
              <a:spLocks/>
            </p:cNvSpPr>
            <p:nvPr/>
          </p:nvSpPr>
          <p:spPr bwMode="ltGray">
            <a:xfrm>
              <a:off x="573111" y="5040474"/>
              <a:ext cx="142246" cy="136911"/>
            </a:xfrm>
            <a:custGeom>
              <a:avLst/>
              <a:gdLst>
                <a:gd name="T0" fmla="*/ 67 w 75"/>
                <a:gd name="T1" fmla="*/ 62 h 70"/>
                <a:gd name="T2" fmla="*/ 71 w 75"/>
                <a:gd name="T3" fmla="*/ 61 h 70"/>
                <a:gd name="T4" fmla="*/ 67 w 75"/>
                <a:gd name="T5" fmla="*/ 45 h 70"/>
                <a:gd name="T6" fmla="*/ 75 w 75"/>
                <a:gd name="T7" fmla="*/ 27 h 70"/>
                <a:gd name="T8" fmla="*/ 73 w 75"/>
                <a:gd name="T9" fmla="*/ 12 h 70"/>
                <a:gd name="T10" fmla="*/ 61 w 75"/>
                <a:gd name="T11" fmla="*/ 6 h 70"/>
                <a:gd name="T12" fmla="*/ 45 w 75"/>
                <a:gd name="T13" fmla="*/ 8 h 70"/>
                <a:gd name="T14" fmla="*/ 41 w 75"/>
                <a:gd name="T15" fmla="*/ 3 h 70"/>
                <a:gd name="T16" fmla="*/ 30 w 75"/>
                <a:gd name="T17" fmla="*/ 4 h 70"/>
                <a:gd name="T18" fmla="*/ 25 w 75"/>
                <a:gd name="T19" fmla="*/ 0 h 70"/>
                <a:gd name="T20" fmla="*/ 15 w 75"/>
                <a:gd name="T21" fmla="*/ 4 h 70"/>
                <a:gd name="T22" fmla="*/ 6 w 75"/>
                <a:gd name="T23" fmla="*/ 4 h 70"/>
                <a:gd name="T24" fmla="*/ 3 w 75"/>
                <a:gd name="T25" fmla="*/ 11 h 70"/>
                <a:gd name="T26" fmla="*/ 9 w 75"/>
                <a:gd name="T27" fmla="*/ 25 h 70"/>
                <a:gd name="T28" fmla="*/ 3 w 75"/>
                <a:gd name="T29" fmla="*/ 25 h 70"/>
                <a:gd name="T30" fmla="*/ 5 w 75"/>
                <a:gd name="T31" fmla="*/ 32 h 70"/>
                <a:gd name="T32" fmla="*/ 0 w 75"/>
                <a:gd name="T33" fmla="*/ 35 h 70"/>
                <a:gd name="T34" fmla="*/ 1 w 75"/>
                <a:gd name="T35" fmla="*/ 46 h 70"/>
                <a:gd name="T36" fmla="*/ 14 w 75"/>
                <a:gd name="T37" fmla="*/ 56 h 70"/>
                <a:gd name="T38" fmla="*/ 13 w 75"/>
                <a:gd name="T39" fmla="*/ 70 h 70"/>
                <a:gd name="T40" fmla="*/ 31 w 75"/>
                <a:gd name="T41" fmla="*/ 64 h 70"/>
                <a:gd name="T42" fmla="*/ 58 w 75"/>
                <a:gd name="T43" fmla="*/ 61 h 70"/>
                <a:gd name="T44" fmla="*/ 67 w 75"/>
                <a:gd name="T45" fmla="*/ 64 h 70"/>
                <a:gd name="T46" fmla="*/ 67 w 75"/>
                <a:gd name="T47" fmla="*/ 62 h 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5"/>
                <a:gd name="T73" fmla="*/ 0 h 70"/>
                <a:gd name="T74" fmla="*/ 75 w 75"/>
                <a:gd name="T75" fmla="*/ 70 h 7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5" h="70">
                  <a:moveTo>
                    <a:pt x="67" y="62"/>
                  </a:moveTo>
                  <a:lnTo>
                    <a:pt x="71" y="61"/>
                  </a:lnTo>
                  <a:lnTo>
                    <a:pt x="67" y="45"/>
                  </a:lnTo>
                  <a:lnTo>
                    <a:pt x="75" y="27"/>
                  </a:lnTo>
                  <a:lnTo>
                    <a:pt x="73" y="12"/>
                  </a:lnTo>
                  <a:lnTo>
                    <a:pt x="61" y="6"/>
                  </a:lnTo>
                  <a:lnTo>
                    <a:pt x="45" y="8"/>
                  </a:lnTo>
                  <a:lnTo>
                    <a:pt x="41" y="3"/>
                  </a:lnTo>
                  <a:lnTo>
                    <a:pt x="30" y="4"/>
                  </a:lnTo>
                  <a:lnTo>
                    <a:pt x="25" y="0"/>
                  </a:lnTo>
                  <a:lnTo>
                    <a:pt x="15" y="4"/>
                  </a:lnTo>
                  <a:lnTo>
                    <a:pt x="6" y="4"/>
                  </a:lnTo>
                  <a:lnTo>
                    <a:pt x="3" y="11"/>
                  </a:lnTo>
                  <a:lnTo>
                    <a:pt x="9" y="25"/>
                  </a:lnTo>
                  <a:lnTo>
                    <a:pt x="3" y="25"/>
                  </a:lnTo>
                  <a:lnTo>
                    <a:pt x="5" y="32"/>
                  </a:lnTo>
                  <a:lnTo>
                    <a:pt x="0" y="35"/>
                  </a:lnTo>
                  <a:lnTo>
                    <a:pt x="1" y="46"/>
                  </a:lnTo>
                  <a:lnTo>
                    <a:pt x="14" y="56"/>
                  </a:lnTo>
                  <a:lnTo>
                    <a:pt x="13" y="70"/>
                  </a:lnTo>
                  <a:lnTo>
                    <a:pt x="31" y="64"/>
                  </a:lnTo>
                  <a:lnTo>
                    <a:pt x="58" y="61"/>
                  </a:lnTo>
                  <a:lnTo>
                    <a:pt x="67" y="64"/>
                  </a:lnTo>
                  <a:lnTo>
                    <a:pt x="67" y="6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91" name="Freeform 140"/>
            <p:cNvSpPr>
              <a:spLocks/>
            </p:cNvSpPr>
            <p:nvPr/>
          </p:nvSpPr>
          <p:spPr bwMode="ltGray">
            <a:xfrm>
              <a:off x="650000" y="4938586"/>
              <a:ext cx="176845" cy="127360"/>
            </a:xfrm>
            <a:custGeom>
              <a:avLst/>
              <a:gdLst>
                <a:gd name="T0" fmla="*/ 0 w 93"/>
                <a:gd name="T1" fmla="*/ 56 h 67"/>
                <a:gd name="T2" fmla="*/ 2 w 93"/>
                <a:gd name="T3" fmla="*/ 41 h 67"/>
                <a:gd name="T4" fmla="*/ 17 w 93"/>
                <a:gd name="T5" fmla="*/ 20 h 67"/>
                <a:gd name="T6" fmla="*/ 33 w 93"/>
                <a:gd name="T7" fmla="*/ 16 h 67"/>
                <a:gd name="T8" fmla="*/ 55 w 93"/>
                <a:gd name="T9" fmla="*/ 0 h 67"/>
                <a:gd name="T10" fmla="*/ 64 w 93"/>
                <a:gd name="T11" fmla="*/ 0 h 67"/>
                <a:gd name="T12" fmla="*/ 67 w 93"/>
                <a:gd name="T13" fmla="*/ 11 h 67"/>
                <a:gd name="T14" fmla="*/ 82 w 93"/>
                <a:gd name="T15" fmla="*/ 27 h 67"/>
                <a:gd name="T16" fmla="*/ 88 w 93"/>
                <a:gd name="T17" fmla="*/ 26 h 67"/>
                <a:gd name="T18" fmla="*/ 93 w 93"/>
                <a:gd name="T19" fmla="*/ 36 h 67"/>
                <a:gd name="T20" fmla="*/ 75 w 93"/>
                <a:gd name="T21" fmla="*/ 48 h 67"/>
                <a:gd name="T22" fmla="*/ 61 w 93"/>
                <a:gd name="T23" fmla="*/ 46 h 67"/>
                <a:gd name="T24" fmla="*/ 30 w 93"/>
                <a:gd name="T25" fmla="*/ 48 h 67"/>
                <a:gd name="T26" fmla="*/ 28 w 93"/>
                <a:gd name="T27" fmla="*/ 52 h 67"/>
                <a:gd name="T28" fmla="*/ 31 w 93"/>
                <a:gd name="T29" fmla="*/ 67 h 67"/>
                <a:gd name="T30" fmla="*/ 20 w 93"/>
                <a:gd name="T31" fmla="*/ 61 h 67"/>
                <a:gd name="T32" fmla="*/ 4 w 93"/>
                <a:gd name="T33" fmla="*/ 62 h 67"/>
                <a:gd name="T34" fmla="*/ 0 w 93"/>
                <a:gd name="T35" fmla="*/ 56 h 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"/>
                <a:gd name="T55" fmla="*/ 0 h 67"/>
                <a:gd name="T56" fmla="*/ 93 w 93"/>
                <a:gd name="T57" fmla="*/ 67 h 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" h="67">
                  <a:moveTo>
                    <a:pt x="0" y="56"/>
                  </a:moveTo>
                  <a:lnTo>
                    <a:pt x="2" y="41"/>
                  </a:lnTo>
                  <a:lnTo>
                    <a:pt x="17" y="20"/>
                  </a:lnTo>
                  <a:lnTo>
                    <a:pt x="33" y="16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7" y="11"/>
                  </a:lnTo>
                  <a:lnTo>
                    <a:pt x="82" y="27"/>
                  </a:lnTo>
                  <a:lnTo>
                    <a:pt x="88" y="26"/>
                  </a:lnTo>
                  <a:lnTo>
                    <a:pt x="93" y="36"/>
                  </a:lnTo>
                  <a:lnTo>
                    <a:pt x="75" y="48"/>
                  </a:lnTo>
                  <a:lnTo>
                    <a:pt x="61" y="46"/>
                  </a:lnTo>
                  <a:lnTo>
                    <a:pt x="30" y="48"/>
                  </a:lnTo>
                  <a:lnTo>
                    <a:pt x="28" y="52"/>
                  </a:lnTo>
                  <a:lnTo>
                    <a:pt x="31" y="67"/>
                  </a:lnTo>
                  <a:lnTo>
                    <a:pt x="20" y="61"/>
                  </a:lnTo>
                  <a:lnTo>
                    <a:pt x="4" y="62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92" name="Freeform 141"/>
            <p:cNvSpPr>
              <a:spLocks/>
            </p:cNvSpPr>
            <p:nvPr/>
          </p:nvSpPr>
          <p:spPr bwMode="ltGray">
            <a:xfrm>
              <a:off x="699979" y="5024553"/>
              <a:ext cx="107645" cy="143281"/>
            </a:xfrm>
            <a:custGeom>
              <a:avLst/>
              <a:gdLst>
                <a:gd name="T0" fmla="*/ 6 w 56"/>
                <a:gd name="T1" fmla="*/ 19 h 74"/>
                <a:gd name="T2" fmla="*/ 2 w 56"/>
                <a:gd name="T3" fmla="*/ 4 h 74"/>
                <a:gd name="T4" fmla="*/ 4 w 56"/>
                <a:gd name="T5" fmla="*/ 1 h 74"/>
                <a:gd name="T6" fmla="*/ 37 w 56"/>
                <a:gd name="T7" fmla="*/ 0 h 74"/>
                <a:gd name="T8" fmla="*/ 48 w 56"/>
                <a:gd name="T9" fmla="*/ 23 h 74"/>
                <a:gd name="T10" fmla="*/ 48 w 56"/>
                <a:gd name="T11" fmla="*/ 50 h 74"/>
                <a:gd name="T12" fmla="*/ 55 w 56"/>
                <a:gd name="T13" fmla="*/ 58 h 74"/>
                <a:gd name="T14" fmla="*/ 56 w 56"/>
                <a:gd name="T15" fmla="*/ 58 h 74"/>
                <a:gd name="T16" fmla="*/ 14 w 56"/>
                <a:gd name="T17" fmla="*/ 74 h 74"/>
                <a:gd name="T18" fmla="*/ 0 w 56"/>
                <a:gd name="T19" fmla="*/ 70 h 74"/>
                <a:gd name="T20" fmla="*/ 0 w 56"/>
                <a:gd name="T21" fmla="*/ 69 h 74"/>
                <a:gd name="T22" fmla="*/ 4 w 56"/>
                <a:gd name="T23" fmla="*/ 69 h 74"/>
                <a:gd name="T24" fmla="*/ 0 w 56"/>
                <a:gd name="T25" fmla="*/ 52 h 74"/>
                <a:gd name="T26" fmla="*/ 8 w 56"/>
                <a:gd name="T27" fmla="*/ 32 h 74"/>
                <a:gd name="T28" fmla="*/ 6 w 56"/>
                <a:gd name="T29" fmla="*/ 19 h 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6"/>
                <a:gd name="T46" fmla="*/ 0 h 74"/>
                <a:gd name="T47" fmla="*/ 56 w 56"/>
                <a:gd name="T48" fmla="*/ 74 h 7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6" h="74">
                  <a:moveTo>
                    <a:pt x="6" y="19"/>
                  </a:moveTo>
                  <a:lnTo>
                    <a:pt x="2" y="4"/>
                  </a:lnTo>
                  <a:lnTo>
                    <a:pt x="4" y="1"/>
                  </a:lnTo>
                  <a:lnTo>
                    <a:pt x="37" y="0"/>
                  </a:lnTo>
                  <a:lnTo>
                    <a:pt x="48" y="23"/>
                  </a:lnTo>
                  <a:lnTo>
                    <a:pt x="48" y="50"/>
                  </a:lnTo>
                  <a:lnTo>
                    <a:pt x="55" y="58"/>
                  </a:lnTo>
                  <a:lnTo>
                    <a:pt x="56" y="58"/>
                  </a:lnTo>
                  <a:lnTo>
                    <a:pt x="14" y="74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4" y="69"/>
                  </a:lnTo>
                  <a:lnTo>
                    <a:pt x="0" y="52"/>
                  </a:lnTo>
                  <a:lnTo>
                    <a:pt x="8" y="32"/>
                  </a:lnTo>
                  <a:lnTo>
                    <a:pt x="6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93" name="Freeform 142"/>
            <p:cNvSpPr>
              <a:spLocks/>
            </p:cNvSpPr>
            <p:nvPr/>
          </p:nvSpPr>
          <p:spPr bwMode="ltGray">
            <a:xfrm>
              <a:off x="769179" y="5024553"/>
              <a:ext cx="46133" cy="117809"/>
            </a:xfrm>
            <a:custGeom>
              <a:avLst/>
              <a:gdLst>
                <a:gd name="T0" fmla="*/ 13 w 24"/>
                <a:gd name="T1" fmla="*/ 1 h 61"/>
                <a:gd name="T2" fmla="*/ 0 w 24"/>
                <a:gd name="T3" fmla="*/ 0 h 61"/>
                <a:gd name="T4" fmla="*/ 9 w 24"/>
                <a:gd name="T5" fmla="*/ 25 h 61"/>
                <a:gd name="T6" fmla="*/ 10 w 24"/>
                <a:gd name="T7" fmla="*/ 51 h 61"/>
                <a:gd name="T8" fmla="*/ 15 w 24"/>
                <a:gd name="T9" fmla="*/ 61 h 61"/>
                <a:gd name="T10" fmla="*/ 17 w 24"/>
                <a:gd name="T11" fmla="*/ 61 h 61"/>
                <a:gd name="T12" fmla="*/ 24 w 24"/>
                <a:gd name="T13" fmla="*/ 58 h 61"/>
                <a:gd name="T14" fmla="*/ 23 w 24"/>
                <a:gd name="T15" fmla="*/ 31 h 61"/>
                <a:gd name="T16" fmla="*/ 19 w 24"/>
                <a:gd name="T17" fmla="*/ 16 h 61"/>
                <a:gd name="T18" fmla="*/ 11 w 24"/>
                <a:gd name="T19" fmla="*/ 8 h 61"/>
                <a:gd name="T20" fmla="*/ 13 w 24"/>
                <a:gd name="T21" fmla="*/ 1 h 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61"/>
                <a:gd name="T35" fmla="*/ 24 w 24"/>
                <a:gd name="T36" fmla="*/ 61 h 6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61">
                  <a:moveTo>
                    <a:pt x="13" y="1"/>
                  </a:moveTo>
                  <a:lnTo>
                    <a:pt x="0" y="0"/>
                  </a:lnTo>
                  <a:lnTo>
                    <a:pt x="9" y="25"/>
                  </a:lnTo>
                  <a:lnTo>
                    <a:pt x="10" y="51"/>
                  </a:lnTo>
                  <a:lnTo>
                    <a:pt x="15" y="61"/>
                  </a:lnTo>
                  <a:lnTo>
                    <a:pt x="17" y="61"/>
                  </a:lnTo>
                  <a:lnTo>
                    <a:pt x="24" y="58"/>
                  </a:lnTo>
                  <a:lnTo>
                    <a:pt x="23" y="31"/>
                  </a:lnTo>
                  <a:lnTo>
                    <a:pt x="19" y="16"/>
                  </a:lnTo>
                  <a:lnTo>
                    <a:pt x="11" y="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94" name="Freeform 143"/>
            <p:cNvSpPr>
              <a:spLocks/>
            </p:cNvSpPr>
            <p:nvPr/>
          </p:nvSpPr>
          <p:spPr bwMode="ltGray">
            <a:xfrm>
              <a:off x="792246" y="4999081"/>
              <a:ext cx="73043" cy="136913"/>
            </a:xfrm>
            <a:custGeom>
              <a:avLst/>
              <a:gdLst>
                <a:gd name="T0" fmla="*/ 20 w 38"/>
                <a:gd name="T1" fmla="*/ 5 h 71"/>
                <a:gd name="T2" fmla="*/ 3 w 38"/>
                <a:gd name="T3" fmla="*/ 15 h 71"/>
                <a:gd name="T4" fmla="*/ 0 w 38"/>
                <a:gd name="T5" fmla="*/ 22 h 71"/>
                <a:gd name="T6" fmla="*/ 9 w 38"/>
                <a:gd name="T7" fmla="*/ 29 h 71"/>
                <a:gd name="T8" fmla="*/ 12 w 38"/>
                <a:gd name="T9" fmla="*/ 44 h 71"/>
                <a:gd name="T10" fmla="*/ 13 w 38"/>
                <a:gd name="T11" fmla="*/ 71 h 71"/>
                <a:gd name="T12" fmla="*/ 27 w 38"/>
                <a:gd name="T13" fmla="*/ 71 h 71"/>
                <a:gd name="T14" fmla="*/ 26 w 38"/>
                <a:gd name="T15" fmla="*/ 71 h 71"/>
                <a:gd name="T16" fmla="*/ 27 w 38"/>
                <a:gd name="T17" fmla="*/ 46 h 71"/>
                <a:gd name="T18" fmla="*/ 38 w 38"/>
                <a:gd name="T19" fmla="*/ 20 h 71"/>
                <a:gd name="T20" fmla="*/ 36 w 38"/>
                <a:gd name="T21" fmla="*/ 5 h 71"/>
                <a:gd name="T22" fmla="*/ 36 w 38"/>
                <a:gd name="T23" fmla="*/ 6 h 71"/>
                <a:gd name="T24" fmla="*/ 28 w 38"/>
                <a:gd name="T25" fmla="*/ 0 h 71"/>
                <a:gd name="T26" fmla="*/ 21 w 38"/>
                <a:gd name="T27" fmla="*/ 0 h 71"/>
                <a:gd name="T28" fmla="*/ 20 w 38"/>
                <a:gd name="T29" fmla="*/ 5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8"/>
                <a:gd name="T46" fmla="*/ 0 h 71"/>
                <a:gd name="T47" fmla="*/ 38 w 38"/>
                <a:gd name="T48" fmla="*/ 71 h 7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8" h="71">
                  <a:moveTo>
                    <a:pt x="20" y="5"/>
                  </a:moveTo>
                  <a:lnTo>
                    <a:pt x="3" y="15"/>
                  </a:lnTo>
                  <a:lnTo>
                    <a:pt x="0" y="22"/>
                  </a:lnTo>
                  <a:lnTo>
                    <a:pt x="9" y="29"/>
                  </a:lnTo>
                  <a:lnTo>
                    <a:pt x="12" y="44"/>
                  </a:lnTo>
                  <a:lnTo>
                    <a:pt x="13" y="71"/>
                  </a:lnTo>
                  <a:lnTo>
                    <a:pt x="27" y="71"/>
                  </a:lnTo>
                  <a:lnTo>
                    <a:pt x="26" y="71"/>
                  </a:lnTo>
                  <a:lnTo>
                    <a:pt x="27" y="46"/>
                  </a:lnTo>
                  <a:lnTo>
                    <a:pt x="38" y="20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95" name="Freeform 144"/>
            <p:cNvSpPr>
              <a:spLocks/>
            </p:cNvSpPr>
            <p:nvPr/>
          </p:nvSpPr>
          <p:spPr bwMode="ltGray">
            <a:xfrm>
              <a:off x="838379" y="4964058"/>
              <a:ext cx="288333" cy="210144"/>
            </a:xfrm>
            <a:custGeom>
              <a:avLst/>
              <a:gdLst>
                <a:gd name="T0" fmla="*/ 70 w 149"/>
                <a:gd name="T1" fmla="*/ 104 h 109"/>
                <a:gd name="T2" fmla="*/ 88 w 149"/>
                <a:gd name="T3" fmla="*/ 80 h 109"/>
                <a:gd name="T4" fmla="*/ 98 w 149"/>
                <a:gd name="T5" fmla="*/ 78 h 109"/>
                <a:gd name="T6" fmla="*/ 105 w 149"/>
                <a:gd name="T7" fmla="*/ 84 h 109"/>
                <a:gd name="T8" fmla="*/ 111 w 149"/>
                <a:gd name="T9" fmla="*/ 80 h 109"/>
                <a:gd name="T10" fmla="*/ 127 w 149"/>
                <a:gd name="T11" fmla="*/ 56 h 109"/>
                <a:gd name="T12" fmla="*/ 135 w 149"/>
                <a:gd name="T13" fmla="*/ 33 h 109"/>
                <a:gd name="T14" fmla="*/ 149 w 149"/>
                <a:gd name="T15" fmla="*/ 24 h 109"/>
                <a:gd name="T16" fmla="*/ 143 w 149"/>
                <a:gd name="T17" fmla="*/ 15 h 109"/>
                <a:gd name="T18" fmla="*/ 143 w 149"/>
                <a:gd name="T19" fmla="*/ 7 h 109"/>
                <a:gd name="T20" fmla="*/ 136 w 149"/>
                <a:gd name="T21" fmla="*/ 0 h 109"/>
                <a:gd name="T22" fmla="*/ 132 w 149"/>
                <a:gd name="T23" fmla="*/ 0 h 109"/>
                <a:gd name="T24" fmla="*/ 121 w 149"/>
                <a:gd name="T25" fmla="*/ 7 h 109"/>
                <a:gd name="T26" fmla="*/ 98 w 149"/>
                <a:gd name="T27" fmla="*/ 5 h 109"/>
                <a:gd name="T28" fmla="*/ 82 w 149"/>
                <a:gd name="T29" fmla="*/ 13 h 109"/>
                <a:gd name="T30" fmla="*/ 64 w 149"/>
                <a:gd name="T31" fmla="*/ 5 h 109"/>
                <a:gd name="T32" fmla="*/ 54 w 149"/>
                <a:gd name="T33" fmla="*/ 9 h 109"/>
                <a:gd name="T34" fmla="*/ 35 w 149"/>
                <a:gd name="T35" fmla="*/ 0 h 109"/>
                <a:gd name="T36" fmla="*/ 23 w 149"/>
                <a:gd name="T37" fmla="*/ 0 h 109"/>
                <a:gd name="T38" fmla="*/ 12 w 149"/>
                <a:gd name="T39" fmla="*/ 13 h 109"/>
                <a:gd name="T40" fmla="*/ 11 w 149"/>
                <a:gd name="T41" fmla="*/ 24 h 109"/>
                <a:gd name="T42" fmla="*/ 13 w 149"/>
                <a:gd name="T43" fmla="*/ 37 h 109"/>
                <a:gd name="T44" fmla="*/ 0 w 149"/>
                <a:gd name="T45" fmla="*/ 63 h 109"/>
                <a:gd name="T46" fmla="*/ 0 w 149"/>
                <a:gd name="T47" fmla="*/ 86 h 109"/>
                <a:gd name="T48" fmla="*/ 22 w 149"/>
                <a:gd name="T49" fmla="*/ 86 h 109"/>
                <a:gd name="T50" fmla="*/ 28 w 149"/>
                <a:gd name="T51" fmla="*/ 89 h 109"/>
                <a:gd name="T52" fmla="*/ 33 w 149"/>
                <a:gd name="T53" fmla="*/ 105 h 109"/>
                <a:gd name="T54" fmla="*/ 41 w 149"/>
                <a:gd name="T55" fmla="*/ 109 h 109"/>
                <a:gd name="T56" fmla="*/ 70 w 149"/>
                <a:gd name="T57" fmla="*/ 104 h 10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9"/>
                <a:gd name="T88" fmla="*/ 0 h 109"/>
                <a:gd name="T89" fmla="*/ 149 w 149"/>
                <a:gd name="T90" fmla="*/ 109 h 10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9" h="109">
                  <a:moveTo>
                    <a:pt x="70" y="104"/>
                  </a:moveTo>
                  <a:lnTo>
                    <a:pt x="88" y="80"/>
                  </a:lnTo>
                  <a:lnTo>
                    <a:pt x="98" y="78"/>
                  </a:lnTo>
                  <a:lnTo>
                    <a:pt x="105" y="84"/>
                  </a:lnTo>
                  <a:lnTo>
                    <a:pt x="111" y="80"/>
                  </a:lnTo>
                  <a:lnTo>
                    <a:pt x="127" y="56"/>
                  </a:lnTo>
                  <a:lnTo>
                    <a:pt x="135" y="33"/>
                  </a:lnTo>
                  <a:lnTo>
                    <a:pt x="149" y="24"/>
                  </a:lnTo>
                  <a:lnTo>
                    <a:pt x="143" y="15"/>
                  </a:lnTo>
                  <a:lnTo>
                    <a:pt x="143" y="7"/>
                  </a:lnTo>
                  <a:lnTo>
                    <a:pt x="136" y="0"/>
                  </a:lnTo>
                  <a:lnTo>
                    <a:pt x="132" y="0"/>
                  </a:lnTo>
                  <a:lnTo>
                    <a:pt x="121" y="7"/>
                  </a:lnTo>
                  <a:lnTo>
                    <a:pt x="98" y="5"/>
                  </a:lnTo>
                  <a:lnTo>
                    <a:pt x="82" y="13"/>
                  </a:lnTo>
                  <a:lnTo>
                    <a:pt x="64" y="5"/>
                  </a:lnTo>
                  <a:lnTo>
                    <a:pt x="54" y="9"/>
                  </a:lnTo>
                  <a:lnTo>
                    <a:pt x="35" y="0"/>
                  </a:lnTo>
                  <a:lnTo>
                    <a:pt x="23" y="0"/>
                  </a:lnTo>
                  <a:lnTo>
                    <a:pt x="12" y="13"/>
                  </a:lnTo>
                  <a:lnTo>
                    <a:pt x="11" y="24"/>
                  </a:lnTo>
                  <a:lnTo>
                    <a:pt x="13" y="37"/>
                  </a:lnTo>
                  <a:lnTo>
                    <a:pt x="0" y="63"/>
                  </a:lnTo>
                  <a:lnTo>
                    <a:pt x="0" y="86"/>
                  </a:lnTo>
                  <a:lnTo>
                    <a:pt x="22" y="86"/>
                  </a:lnTo>
                  <a:lnTo>
                    <a:pt x="28" y="89"/>
                  </a:lnTo>
                  <a:lnTo>
                    <a:pt x="33" y="105"/>
                  </a:lnTo>
                  <a:lnTo>
                    <a:pt x="41" y="109"/>
                  </a:lnTo>
                  <a:lnTo>
                    <a:pt x="70" y="10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96" name="Freeform 145"/>
            <p:cNvSpPr>
              <a:spLocks/>
            </p:cNvSpPr>
            <p:nvPr/>
          </p:nvSpPr>
          <p:spPr bwMode="ltGray">
            <a:xfrm>
              <a:off x="976780" y="4976794"/>
              <a:ext cx="188377" cy="257903"/>
            </a:xfrm>
            <a:custGeom>
              <a:avLst/>
              <a:gdLst>
                <a:gd name="T0" fmla="*/ 0 w 99"/>
                <a:gd name="T1" fmla="*/ 96 h 131"/>
                <a:gd name="T2" fmla="*/ 16 w 99"/>
                <a:gd name="T3" fmla="*/ 73 h 131"/>
                <a:gd name="T4" fmla="*/ 28 w 99"/>
                <a:gd name="T5" fmla="*/ 71 h 131"/>
                <a:gd name="T6" fmla="*/ 34 w 99"/>
                <a:gd name="T7" fmla="*/ 77 h 131"/>
                <a:gd name="T8" fmla="*/ 41 w 99"/>
                <a:gd name="T9" fmla="*/ 73 h 131"/>
                <a:gd name="T10" fmla="*/ 56 w 99"/>
                <a:gd name="T11" fmla="*/ 49 h 131"/>
                <a:gd name="T12" fmla="*/ 63 w 99"/>
                <a:gd name="T13" fmla="*/ 25 h 131"/>
                <a:gd name="T14" fmla="*/ 77 w 99"/>
                <a:gd name="T15" fmla="*/ 15 h 131"/>
                <a:gd name="T16" fmla="*/ 71 w 99"/>
                <a:gd name="T17" fmla="*/ 7 h 131"/>
                <a:gd name="T18" fmla="*/ 71 w 99"/>
                <a:gd name="T19" fmla="*/ 0 h 131"/>
                <a:gd name="T20" fmla="*/ 78 w 99"/>
                <a:gd name="T21" fmla="*/ 3 h 131"/>
                <a:gd name="T22" fmla="*/ 88 w 99"/>
                <a:gd name="T23" fmla="*/ 33 h 131"/>
                <a:gd name="T24" fmla="*/ 77 w 99"/>
                <a:gd name="T25" fmla="*/ 36 h 131"/>
                <a:gd name="T26" fmla="*/ 71 w 99"/>
                <a:gd name="T27" fmla="*/ 43 h 131"/>
                <a:gd name="T28" fmla="*/ 85 w 99"/>
                <a:gd name="T29" fmla="*/ 52 h 131"/>
                <a:gd name="T30" fmla="*/ 88 w 99"/>
                <a:gd name="T31" fmla="*/ 65 h 131"/>
                <a:gd name="T32" fmla="*/ 88 w 99"/>
                <a:gd name="T33" fmla="*/ 66 h 131"/>
                <a:gd name="T34" fmla="*/ 77 w 99"/>
                <a:gd name="T35" fmla="*/ 86 h 131"/>
                <a:gd name="T36" fmla="*/ 80 w 99"/>
                <a:gd name="T37" fmla="*/ 95 h 131"/>
                <a:gd name="T38" fmla="*/ 99 w 99"/>
                <a:gd name="T39" fmla="*/ 119 h 131"/>
                <a:gd name="T40" fmla="*/ 98 w 99"/>
                <a:gd name="T41" fmla="*/ 131 h 131"/>
                <a:gd name="T42" fmla="*/ 63 w 99"/>
                <a:gd name="T43" fmla="*/ 126 h 131"/>
                <a:gd name="T44" fmla="*/ 62 w 99"/>
                <a:gd name="T45" fmla="*/ 126 h 131"/>
                <a:gd name="T46" fmla="*/ 36 w 99"/>
                <a:gd name="T47" fmla="*/ 124 h 131"/>
                <a:gd name="T48" fmla="*/ 35 w 99"/>
                <a:gd name="T49" fmla="*/ 124 h 131"/>
                <a:gd name="T50" fmla="*/ 16 w 99"/>
                <a:gd name="T51" fmla="*/ 126 h 131"/>
                <a:gd name="T52" fmla="*/ 20 w 99"/>
                <a:gd name="T53" fmla="*/ 115 h 131"/>
                <a:gd name="T54" fmla="*/ 13 w 99"/>
                <a:gd name="T55" fmla="*/ 106 h 131"/>
                <a:gd name="T56" fmla="*/ 7 w 99"/>
                <a:gd name="T57" fmla="*/ 105 h 131"/>
                <a:gd name="T58" fmla="*/ 0 w 99"/>
                <a:gd name="T59" fmla="*/ 98 h 131"/>
                <a:gd name="T60" fmla="*/ 0 w 99"/>
                <a:gd name="T61" fmla="*/ 96 h 13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9"/>
                <a:gd name="T94" fmla="*/ 0 h 131"/>
                <a:gd name="T95" fmla="*/ 99 w 99"/>
                <a:gd name="T96" fmla="*/ 131 h 13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9" h="131">
                  <a:moveTo>
                    <a:pt x="0" y="96"/>
                  </a:moveTo>
                  <a:lnTo>
                    <a:pt x="16" y="73"/>
                  </a:lnTo>
                  <a:lnTo>
                    <a:pt x="28" y="71"/>
                  </a:lnTo>
                  <a:lnTo>
                    <a:pt x="34" y="77"/>
                  </a:lnTo>
                  <a:lnTo>
                    <a:pt x="41" y="73"/>
                  </a:lnTo>
                  <a:lnTo>
                    <a:pt x="56" y="49"/>
                  </a:lnTo>
                  <a:lnTo>
                    <a:pt x="63" y="25"/>
                  </a:lnTo>
                  <a:lnTo>
                    <a:pt x="77" y="15"/>
                  </a:lnTo>
                  <a:lnTo>
                    <a:pt x="71" y="7"/>
                  </a:lnTo>
                  <a:lnTo>
                    <a:pt x="71" y="0"/>
                  </a:lnTo>
                  <a:lnTo>
                    <a:pt x="78" y="3"/>
                  </a:lnTo>
                  <a:lnTo>
                    <a:pt x="88" y="33"/>
                  </a:lnTo>
                  <a:lnTo>
                    <a:pt x="77" y="36"/>
                  </a:lnTo>
                  <a:lnTo>
                    <a:pt x="71" y="43"/>
                  </a:lnTo>
                  <a:lnTo>
                    <a:pt x="85" y="52"/>
                  </a:lnTo>
                  <a:lnTo>
                    <a:pt x="88" y="65"/>
                  </a:lnTo>
                  <a:lnTo>
                    <a:pt x="88" y="66"/>
                  </a:lnTo>
                  <a:lnTo>
                    <a:pt x="77" y="86"/>
                  </a:lnTo>
                  <a:lnTo>
                    <a:pt x="80" y="95"/>
                  </a:lnTo>
                  <a:lnTo>
                    <a:pt x="99" y="119"/>
                  </a:lnTo>
                  <a:lnTo>
                    <a:pt x="98" y="131"/>
                  </a:lnTo>
                  <a:lnTo>
                    <a:pt x="63" y="126"/>
                  </a:lnTo>
                  <a:lnTo>
                    <a:pt x="62" y="126"/>
                  </a:lnTo>
                  <a:lnTo>
                    <a:pt x="36" y="124"/>
                  </a:lnTo>
                  <a:lnTo>
                    <a:pt x="35" y="124"/>
                  </a:lnTo>
                  <a:lnTo>
                    <a:pt x="16" y="126"/>
                  </a:lnTo>
                  <a:lnTo>
                    <a:pt x="20" y="115"/>
                  </a:lnTo>
                  <a:lnTo>
                    <a:pt x="13" y="106"/>
                  </a:lnTo>
                  <a:lnTo>
                    <a:pt x="7" y="105"/>
                  </a:lnTo>
                  <a:lnTo>
                    <a:pt x="0" y="98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97" name="Freeform 146"/>
            <p:cNvSpPr>
              <a:spLocks/>
            </p:cNvSpPr>
            <p:nvPr/>
          </p:nvSpPr>
          <p:spPr bwMode="ltGray">
            <a:xfrm>
              <a:off x="992157" y="5225146"/>
              <a:ext cx="46133" cy="35023"/>
            </a:xfrm>
            <a:custGeom>
              <a:avLst/>
              <a:gdLst>
                <a:gd name="T0" fmla="*/ 24 w 24"/>
                <a:gd name="T1" fmla="*/ 0 h 19"/>
                <a:gd name="T2" fmla="*/ 24 w 24"/>
                <a:gd name="T3" fmla="*/ 15 h 19"/>
                <a:gd name="T4" fmla="*/ 5 w 24"/>
                <a:gd name="T5" fmla="*/ 19 h 19"/>
                <a:gd name="T6" fmla="*/ 0 w 24"/>
                <a:gd name="T7" fmla="*/ 16 h 19"/>
                <a:gd name="T8" fmla="*/ 6 w 24"/>
                <a:gd name="T9" fmla="*/ 1 h 19"/>
                <a:gd name="T10" fmla="*/ 24 w 24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9"/>
                <a:gd name="T20" fmla="*/ 24 w 24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9">
                  <a:moveTo>
                    <a:pt x="24" y="0"/>
                  </a:moveTo>
                  <a:lnTo>
                    <a:pt x="24" y="15"/>
                  </a:lnTo>
                  <a:lnTo>
                    <a:pt x="5" y="19"/>
                  </a:lnTo>
                  <a:lnTo>
                    <a:pt x="0" y="16"/>
                  </a:lnTo>
                  <a:lnTo>
                    <a:pt x="6" y="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98" name="Freeform 147"/>
            <p:cNvSpPr>
              <a:spLocks/>
            </p:cNvSpPr>
            <p:nvPr/>
          </p:nvSpPr>
          <p:spPr bwMode="ltGray">
            <a:xfrm>
              <a:off x="984469" y="5225146"/>
              <a:ext cx="138400" cy="140096"/>
            </a:xfrm>
            <a:custGeom>
              <a:avLst/>
              <a:gdLst>
                <a:gd name="T0" fmla="*/ 10 w 71"/>
                <a:gd name="T1" fmla="*/ 14 h 72"/>
                <a:gd name="T2" fmla="*/ 31 w 71"/>
                <a:gd name="T3" fmla="*/ 13 h 72"/>
                <a:gd name="T4" fmla="*/ 31 w 71"/>
                <a:gd name="T5" fmla="*/ 0 h 72"/>
                <a:gd name="T6" fmla="*/ 57 w 71"/>
                <a:gd name="T7" fmla="*/ 0 h 72"/>
                <a:gd name="T8" fmla="*/ 55 w 71"/>
                <a:gd name="T9" fmla="*/ 13 h 72"/>
                <a:gd name="T10" fmla="*/ 64 w 71"/>
                <a:gd name="T11" fmla="*/ 8 h 72"/>
                <a:gd name="T12" fmla="*/ 71 w 71"/>
                <a:gd name="T13" fmla="*/ 13 h 72"/>
                <a:gd name="T14" fmla="*/ 67 w 71"/>
                <a:gd name="T15" fmla="*/ 23 h 72"/>
                <a:gd name="T16" fmla="*/ 68 w 71"/>
                <a:gd name="T17" fmla="*/ 50 h 72"/>
                <a:gd name="T18" fmla="*/ 49 w 71"/>
                <a:gd name="T19" fmla="*/ 47 h 72"/>
                <a:gd name="T20" fmla="*/ 36 w 71"/>
                <a:gd name="T21" fmla="*/ 56 h 72"/>
                <a:gd name="T22" fmla="*/ 36 w 71"/>
                <a:gd name="T23" fmla="*/ 67 h 72"/>
                <a:gd name="T24" fmla="*/ 31 w 71"/>
                <a:gd name="T25" fmla="*/ 67 h 72"/>
                <a:gd name="T26" fmla="*/ 29 w 71"/>
                <a:gd name="T27" fmla="*/ 72 h 72"/>
                <a:gd name="T28" fmla="*/ 15 w 71"/>
                <a:gd name="T29" fmla="*/ 57 h 72"/>
                <a:gd name="T30" fmla="*/ 0 w 71"/>
                <a:gd name="T31" fmla="*/ 34 h 72"/>
                <a:gd name="T32" fmla="*/ 5 w 71"/>
                <a:gd name="T33" fmla="*/ 29 h 72"/>
                <a:gd name="T34" fmla="*/ 9 w 71"/>
                <a:gd name="T35" fmla="*/ 18 h 72"/>
                <a:gd name="T36" fmla="*/ 10 w 71"/>
                <a:gd name="T37" fmla="*/ 14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1"/>
                <a:gd name="T58" fmla="*/ 0 h 72"/>
                <a:gd name="T59" fmla="*/ 71 w 71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1" h="72">
                  <a:moveTo>
                    <a:pt x="10" y="14"/>
                  </a:moveTo>
                  <a:lnTo>
                    <a:pt x="31" y="13"/>
                  </a:lnTo>
                  <a:lnTo>
                    <a:pt x="31" y="0"/>
                  </a:lnTo>
                  <a:lnTo>
                    <a:pt x="57" y="0"/>
                  </a:lnTo>
                  <a:lnTo>
                    <a:pt x="55" y="13"/>
                  </a:lnTo>
                  <a:lnTo>
                    <a:pt x="64" y="8"/>
                  </a:lnTo>
                  <a:lnTo>
                    <a:pt x="71" y="13"/>
                  </a:lnTo>
                  <a:lnTo>
                    <a:pt x="67" y="23"/>
                  </a:lnTo>
                  <a:lnTo>
                    <a:pt x="68" y="50"/>
                  </a:lnTo>
                  <a:lnTo>
                    <a:pt x="49" y="47"/>
                  </a:lnTo>
                  <a:lnTo>
                    <a:pt x="36" y="56"/>
                  </a:lnTo>
                  <a:lnTo>
                    <a:pt x="36" y="67"/>
                  </a:lnTo>
                  <a:lnTo>
                    <a:pt x="31" y="67"/>
                  </a:lnTo>
                  <a:lnTo>
                    <a:pt x="29" y="72"/>
                  </a:lnTo>
                  <a:lnTo>
                    <a:pt x="15" y="57"/>
                  </a:lnTo>
                  <a:lnTo>
                    <a:pt x="0" y="34"/>
                  </a:lnTo>
                  <a:lnTo>
                    <a:pt x="5" y="29"/>
                  </a:lnTo>
                  <a:lnTo>
                    <a:pt x="9" y="18"/>
                  </a:lnTo>
                  <a:lnTo>
                    <a:pt x="10" y="1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099" name="Freeform 148"/>
            <p:cNvSpPr>
              <a:spLocks/>
            </p:cNvSpPr>
            <p:nvPr/>
          </p:nvSpPr>
          <p:spPr bwMode="ltGray">
            <a:xfrm>
              <a:off x="1034445" y="5193306"/>
              <a:ext cx="196068" cy="184672"/>
            </a:xfrm>
            <a:custGeom>
              <a:avLst/>
              <a:gdLst>
                <a:gd name="T0" fmla="*/ 65 w 98"/>
                <a:gd name="T1" fmla="*/ 9 h 96"/>
                <a:gd name="T2" fmla="*/ 64 w 98"/>
                <a:gd name="T3" fmla="*/ 21 h 96"/>
                <a:gd name="T4" fmla="*/ 29 w 98"/>
                <a:gd name="T5" fmla="*/ 16 h 96"/>
                <a:gd name="T6" fmla="*/ 26 w 98"/>
                <a:gd name="T7" fmla="*/ 16 h 96"/>
                <a:gd name="T8" fmla="*/ 26 w 98"/>
                <a:gd name="T9" fmla="*/ 27 h 96"/>
                <a:gd name="T10" fmla="*/ 35 w 98"/>
                <a:gd name="T11" fmla="*/ 24 h 96"/>
                <a:gd name="T12" fmla="*/ 42 w 98"/>
                <a:gd name="T13" fmla="*/ 27 h 96"/>
                <a:gd name="T14" fmla="*/ 37 w 98"/>
                <a:gd name="T15" fmla="*/ 39 h 96"/>
                <a:gd name="T16" fmla="*/ 38 w 98"/>
                <a:gd name="T17" fmla="*/ 66 h 96"/>
                <a:gd name="T18" fmla="*/ 21 w 98"/>
                <a:gd name="T19" fmla="*/ 62 h 96"/>
                <a:gd name="T20" fmla="*/ 5 w 98"/>
                <a:gd name="T21" fmla="*/ 71 h 96"/>
                <a:gd name="T22" fmla="*/ 6 w 98"/>
                <a:gd name="T23" fmla="*/ 80 h 96"/>
                <a:gd name="T24" fmla="*/ 2 w 98"/>
                <a:gd name="T25" fmla="*/ 81 h 96"/>
                <a:gd name="T26" fmla="*/ 0 w 98"/>
                <a:gd name="T27" fmla="*/ 87 h 96"/>
                <a:gd name="T28" fmla="*/ 16 w 98"/>
                <a:gd name="T29" fmla="*/ 96 h 96"/>
                <a:gd name="T30" fmla="*/ 22 w 98"/>
                <a:gd name="T31" fmla="*/ 91 h 96"/>
                <a:gd name="T32" fmla="*/ 25 w 98"/>
                <a:gd name="T33" fmla="*/ 93 h 96"/>
                <a:gd name="T34" fmla="*/ 42 w 98"/>
                <a:gd name="T35" fmla="*/ 92 h 96"/>
                <a:gd name="T36" fmla="*/ 45 w 98"/>
                <a:gd name="T37" fmla="*/ 96 h 96"/>
                <a:gd name="T38" fmla="*/ 62 w 98"/>
                <a:gd name="T39" fmla="*/ 84 h 96"/>
                <a:gd name="T40" fmla="*/ 68 w 98"/>
                <a:gd name="T41" fmla="*/ 65 h 96"/>
                <a:gd name="T42" fmla="*/ 87 w 98"/>
                <a:gd name="T43" fmla="*/ 49 h 96"/>
                <a:gd name="T44" fmla="*/ 98 w 98"/>
                <a:gd name="T45" fmla="*/ 0 h 96"/>
                <a:gd name="T46" fmla="*/ 71 w 98"/>
                <a:gd name="T47" fmla="*/ 4 h 96"/>
                <a:gd name="T48" fmla="*/ 65 w 98"/>
                <a:gd name="T49" fmla="*/ 9 h 9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8"/>
                <a:gd name="T76" fmla="*/ 0 h 96"/>
                <a:gd name="T77" fmla="*/ 98 w 98"/>
                <a:gd name="T78" fmla="*/ 96 h 9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8" h="96">
                  <a:moveTo>
                    <a:pt x="65" y="9"/>
                  </a:moveTo>
                  <a:lnTo>
                    <a:pt x="64" y="21"/>
                  </a:lnTo>
                  <a:lnTo>
                    <a:pt x="29" y="16"/>
                  </a:lnTo>
                  <a:lnTo>
                    <a:pt x="26" y="16"/>
                  </a:lnTo>
                  <a:lnTo>
                    <a:pt x="26" y="27"/>
                  </a:lnTo>
                  <a:lnTo>
                    <a:pt x="35" y="24"/>
                  </a:lnTo>
                  <a:lnTo>
                    <a:pt x="42" y="27"/>
                  </a:lnTo>
                  <a:lnTo>
                    <a:pt x="37" y="39"/>
                  </a:lnTo>
                  <a:lnTo>
                    <a:pt x="38" y="66"/>
                  </a:lnTo>
                  <a:lnTo>
                    <a:pt x="21" y="62"/>
                  </a:lnTo>
                  <a:lnTo>
                    <a:pt x="5" y="71"/>
                  </a:lnTo>
                  <a:lnTo>
                    <a:pt x="6" y="80"/>
                  </a:lnTo>
                  <a:lnTo>
                    <a:pt x="2" y="81"/>
                  </a:lnTo>
                  <a:lnTo>
                    <a:pt x="0" y="87"/>
                  </a:lnTo>
                  <a:lnTo>
                    <a:pt x="16" y="96"/>
                  </a:lnTo>
                  <a:lnTo>
                    <a:pt x="22" y="91"/>
                  </a:lnTo>
                  <a:lnTo>
                    <a:pt x="25" y="93"/>
                  </a:lnTo>
                  <a:lnTo>
                    <a:pt x="42" y="92"/>
                  </a:lnTo>
                  <a:lnTo>
                    <a:pt x="45" y="96"/>
                  </a:lnTo>
                  <a:lnTo>
                    <a:pt x="62" y="84"/>
                  </a:lnTo>
                  <a:lnTo>
                    <a:pt x="68" y="65"/>
                  </a:lnTo>
                  <a:lnTo>
                    <a:pt x="87" y="49"/>
                  </a:lnTo>
                  <a:lnTo>
                    <a:pt x="98" y="0"/>
                  </a:lnTo>
                  <a:lnTo>
                    <a:pt x="71" y="4"/>
                  </a:lnTo>
                  <a:lnTo>
                    <a:pt x="65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00" name="Freeform 149"/>
            <p:cNvSpPr>
              <a:spLocks/>
            </p:cNvSpPr>
            <p:nvPr/>
          </p:nvSpPr>
          <p:spPr bwMode="ltGray">
            <a:xfrm>
              <a:off x="1080579" y="5158281"/>
              <a:ext cx="453646" cy="407553"/>
            </a:xfrm>
            <a:custGeom>
              <a:avLst/>
              <a:gdLst>
                <a:gd name="T0" fmla="*/ 190 w 238"/>
                <a:gd name="T1" fmla="*/ 0 h 212"/>
                <a:gd name="T2" fmla="*/ 131 w 238"/>
                <a:gd name="T3" fmla="*/ 5 h 212"/>
                <a:gd name="T4" fmla="*/ 126 w 238"/>
                <a:gd name="T5" fmla="*/ 11 h 212"/>
                <a:gd name="T6" fmla="*/ 100 w 238"/>
                <a:gd name="T7" fmla="*/ 8 h 212"/>
                <a:gd name="T8" fmla="*/ 95 w 238"/>
                <a:gd name="T9" fmla="*/ 0 h 212"/>
                <a:gd name="T10" fmla="*/ 89 w 238"/>
                <a:gd name="T11" fmla="*/ 0 h 212"/>
                <a:gd name="T12" fmla="*/ 76 w 238"/>
                <a:gd name="T13" fmla="*/ 16 h 212"/>
                <a:gd name="T14" fmla="*/ 65 w 238"/>
                <a:gd name="T15" fmla="*/ 69 h 212"/>
                <a:gd name="T16" fmla="*/ 48 w 238"/>
                <a:gd name="T17" fmla="*/ 84 h 212"/>
                <a:gd name="T18" fmla="*/ 41 w 238"/>
                <a:gd name="T19" fmla="*/ 104 h 212"/>
                <a:gd name="T20" fmla="*/ 24 w 238"/>
                <a:gd name="T21" fmla="*/ 115 h 212"/>
                <a:gd name="T22" fmla="*/ 23 w 238"/>
                <a:gd name="T23" fmla="*/ 112 h 212"/>
                <a:gd name="T24" fmla="*/ 5 w 238"/>
                <a:gd name="T25" fmla="*/ 113 h 212"/>
                <a:gd name="T26" fmla="*/ 0 w 238"/>
                <a:gd name="T27" fmla="*/ 125 h 212"/>
                <a:gd name="T28" fmla="*/ 0 w 238"/>
                <a:gd name="T29" fmla="*/ 134 h 212"/>
                <a:gd name="T30" fmla="*/ 12 w 238"/>
                <a:gd name="T31" fmla="*/ 126 h 212"/>
                <a:gd name="T32" fmla="*/ 42 w 238"/>
                <a:gd name="T33" fmla="*/ 126 h 212"/>
                <a:gd name="T34" fmla="*/ 52 w 238"/>
                <a:gd name="T35" fmla="*/ 129 h 212"/>
                <a:gd name="T36" fmla="*/ 55 w 238"/>
                <a:gd name="T37" fmla="*/ 143 h 212"/>
                <a:gd name="T38" fmla="*/ 68 w 238"/>
                <a:gd name="T39" fmla="*/ 153 h 212"/>
                <a:gd name="T40" fmla="*/ 84 w 238"/>
                <a:gd name="T41" fmla="*/ 151 h 212"/>
                <a:gd name="T42" fmla="*/ 89 w 238"/>
                <a:gd name="T43" fmla="*/ 141 h 212"/>
                <a:gd name="T44" fmla="*/ 104 w 238"/>
                <a:gd name="T45" fmla="*/ 139 h 212"/>
                <a:gd name="T46" fmla="*/ 104 w 238"/>
                <a:gd name="T47" fmla="*/ 143 h 212"/>
                <a:gd name="T48" fmla="*/ 118 w 238"/>
                <a:gd name="T49" fmla="*/ 147 h 212"/>
                <a:gd name="T50" fmla="*/ 118 w 238"/>
                <a:gd name="T51" fmla="*/ 170 h 212"/>
                <a:gd name="T52" fmla="*/ 122 w 238"/>
                <a:gd name="T53" fmla="*/ 180 h 212"/>
                <a:gd name="T54" fmla="*/ 119 w 238"/>
                <a:gd name="T55" fmla="*/ 187 h 212"/>
                <a:gd name="T56" fmla="*/ 122 w 238"/>
                <a:gd name="T57" fmla="*/ 190 h 212"/>
                <a:gd name="T58" fmla="*/ 147 w 238"/>
                <a:gd name="T59" fmla="*/ 185 h 212"/>
                <a:gd name="T60" fmla="*/ 172 w 238"/>
                <a:gd name="T61" fmla="*/ 197 h 212"/>
                <a:gd name="T62" fmla="*/ 184 w 238"/>
                <a:gd name="T63" fmla="*/ 194 h 212"/>
                <a:gd name="T64" fmla="*/ 205 w 238"/>
                <a:gd name="T65" fmla="*/ 208 h 212"/>
                <a:gd name="T66" fmla="*/ 215 w 238"/>
                <a:gd name="T67" fmla="*/ 212 h 212"/>
                <a:gd name="T68" fmla="*/ 215 w 238"/>
                <a:gd name="T69" fmla="*/ 199 h 212"/>
                <a:gd name="T70" fmla="*/ 208 w 238"/>
                <a:gd name="T71" fmla="*/ 200 h 212"/>
                <a:gd name="T72" fmla="*/ 204 w 238"/>
                <a:gd name="T73" fmla="*/ 196 h 212"/>
                <a:gd name="T74" fmla="*/ 206 w 238"/>
                <a:gd name="T75" fmla="*/ 163 h 212"/>
                <a:gd name="T76" fmla="*/ 209 w 238"/>
                <a:gd name="T77" fmla="*/ 157 h 212"/>
                <a:gd name="T78" fmla="*/ 228 w 238"/>
                <a:gd name="T79" fmla="*/ 153 h 212"/>
                <a:gd name="T80" fmla="*/ 231 w 238"/>
                <a:gd name="T81" fmla="*/ 153 h 212"/>
                <a:gd name="T82" fmla="*/ 216 w 238"/>
                <a:gd name="T83" fmla="*/ 130 h 212"/>
                <a:gd name="T84" fmla="*/ 215 w 238"/>
                <a:gd name="T85" fmla="*/ 109 h 212"/>
                <a:gd name="T86" fmla="*/ 214 w 238"/>
                <a:gd name="T87" fmla="*/ 98 h 212"/>
                <a:gd name="T88" fmla="*/ 211 w 238"/>
                <a:gd name="T89" fmla="*/ 90 h 212"/>
                <a:gd name="T90" fmla="*/ 209 w 238"/>
                <a:gd name="T91" fmla="*/ 87 h 212"/>
                <a:gd name="T92" fmla="*/ 219 w 238"/>
                <a:gd name="T93" fmla="*/ 75 h 212"/>
                <a:gd name="T94" fmla="*/ 221 w 238"/>
                <a:gd name="T95" fmla="*/ 54 h 212"/>
                <a:gd name="T96" fmla="*/ 228 w 238"/>
                <a:gd name="T97" fmla="*/ 47 h 212"/>
                <a:gd name="T98" fmla="*/ 238 w 238"/>
                <a:gd name="T99" fmla="*/ 34 h 212"/>
                <a:gd name="T100" fmla="*/ 231 w 238"/>
                <a:gd name="T101" fmla="*/ 29 h 212"/>
                <a:gd name="T102" fmla="*/ 234 w 238"/>
                <a:gd name="T103" fmla="*/ 18 h 212"/>
                <a:gd name="T104" fmla="*/ 220 w 238"/>
                <a:gd name="T105" fmla="*/ 8 h 212"/>
                <a:gd name="T106" fmla="*/ 198 w 238"/>
                <a:gd name="T107" fmla="*/ 8 h 212"/>
                <a:gd name="T108" fmla="*/ 190 w 238"/>
                <a:gd name="T109" fmla="*/ 0 h 21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38"/>
                <a:gd name="T166" fmla="*/ 0 h 212"/>
                <a:gd name="T167" fmla="*/ 238 w 238"/>
                <a:gd name="T168" fmla="*/ 212 h 21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38" h="212">
                  <a:moveTo>
                    <a:pt x="190" y="0"/>
                  </a:moveTo>
                  <a:lnTo>
                    <a:pt x="131" y="5"/>
                  </a:lnTo>
                  <a:lnTo>
                    <a:pt x="126" y="11"/>
                  </a:lnTo>
                  <a:lnTo>
                    <a:pt x="100" y="8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76" y="16"/>
                  </a:lnTo>
                  <a:lnTo>
                    <a:pt x="65" y="69"/>
                  </a:lnTo>
                  <a:lnTo>
                    <a:pt x="48" y="84"/>
                  </a:lnTo>
                  <a:lnTo>
                    <a:pt x="41" y="104"/>
                  </a:lnTo>
                  <a:lnTo>
                    <a:pt x="24" y="115"/>
                  </a:lnTo>
                  <a:lnTo>
                    <a:pt x="23" y="112"/>
                  </a:lnTo>
                  <a:lnTo>
                    <a:pt x="5" y="113"/>
                  </a:lnTo>
                  <a:lnTo>
                    <a:pt x="0" y="125"/>
                  </a:lnTo>
                  <a:lnTo>
                    <a:pt x="0" y="134"/>
                  </a:lnTo>
                  <a:lnTo>
                    <a:pt x="12" y="126"/>
                  </a:lnTo>
                  <a:lnTo>
                    <a:pt x="42" y="126"/>
                  </a:lnTo>
                  <a:lnTo>
                    <a:pt x="52" y="129"/>
                  </a:lnTo>
                  <a:lnTo>
                    <a:pt x="55" y="143"/>
                  </a:lnTo>
                  <a:lnTo>
                    <a:pt x="68" y="153"/>
                  </a:lnTo>
                  <a:lnTo>
                    <a:pt x="84" y="151"/>
                  </a:lnTo>
                  <a:lnTo>
                    <a:pt x="89" y="141"/>
                  </a:lnTo>
                  <a:lnTo>
                    <a:pt x="104" y="139"/>
                  </a:lnTo>
                  <a:lnTo>
                    <a:pt x="104" y="143"/>
                  </a:lnTo>
                  <a:lnTo>
                    <a:pt x="118" y="147"/>
                  </a:lnTo>
                  <a:lnTo>
                    <a:pt x="118" y="170"/>
                  </a:lnTo>
                  <a:lnTo>
                    <a:pt x="122" y="180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47" y="185"/>
                  </a:lnTo>
                  <a:lnTo>
                    <a:pt x="172" y="197"/>
                  </a:lnTo>
                  <a:lnTo>
                    <a:pt x="184" y="194"/>
                  </a:lnTo>
                  <a:lnTo>
                    <a:pt x="205" y="208"/>
                  </a:lnTo>
                  <a:lnTo>
                    <a:pt x="215" y="212"/>
                  </a:lnTo>
                  <a:lnTo>
                    <a:pt x="215" y="199"/>
                  </a:lnTo>
                  <a:lnTo>
                    <a:pt x="208" y="200"/>
                  </a:lnTo>
                  <a:lnTo>
                    <a:pt x="204" y="196"/>
                  </a:lnTo>
                  <a:lnTo>
                    <a:pt x="206" y="163"/>
                  </a:lnTo>
                  <a:lnTo>
                    <a:pt x="209" y="157"/>
                  </a:lnTo>
                  <a:lnTo>
                    <a:pt x="228" y="153"/>
                  </a:lnTo>
                  <a:lnTo>
                    <a:pt x="231" y="153"/>
                  </a:lnTo>
                  <a:lnTo>
                    <a:pt x="216" y="130"/>
                  </a:lnTo>
                  <a:lnTo>
                    <a:pt x="215" y="109"/>
                  </a:lnTo>
                  <a:lnTo>
                    <a:pt x="214" y="98"/>
                  </a:lnTo>
                  <a:lnTo>
                    <a:pt x="211" y="90"/>
                  </a:lnTo>
                  <a:lnTo>
                    <a:pt x="209" y="87"/>
                  </a:lnTo>
                  <a:lnTo>
                    <a:pt x="219" y="75"/>
                  </a:lnTo>
                  <a:lnTo>
                    <a:pt x="221" y="54"/>
                  </a:lnTo>
                  <a:lnTo>
                    <a:pt x="228" y="47"/>
                  </a:lnTo>
                  <a:lnTo>
                    <a:pt x="238" y="34"/>
                  </a:lnTo>
                  <a:lnTo>
                    <a:pt x="231" y="29"/>
                  </a:lnTo>
                  <a:lnTo>
                    <a:pt x="234" y="18"/>
                  </a:lnTo>
                  <a:lnTo>
                    <a:pt x="220" y="8"/>
                  </a:lnTo>
                  <a:lnTo>
                    <a:pt x="198" y="8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01" name="Freeform 150"/>
            <p:cNvSpPr>
              <a:spLocks/>
            </p:cNvSpPr>
            <p:nvPr/>
          </p:nvSpPr>
          <p:spPr bwMode="ltGray">
            <a:xfrm>
              <a:off x="1476559" y="5295195"/>
              <a:ext cx="46133" cy="35023"/>
            </a:xfrm>
            <a:custGeom>
              <a:avLst/>
              <a:gdLst>
                <a:gd name="T0" fmla="*/ 21 w 24"/>
                <a:gd name="T1" fmla="*/ 14 h 19"/>
                <a:gd name="T2" fmla="*/ 0 w 24"/>
                <a:gd name="T3" fmla="*/ 19 h 19"/>
                <a:gd name="T4" fmla="*/ 0 w 24"/>
                <a:gd name="T5" fmla="*/ 14 h 19"/>
                <a:gd name="T6" fmla="*/ 8 w 24"/>
                <a:gd name="T7" fmla="*/ 3 h 19"/>
                <a:gd name="T8" fmla="*/ 20 w 24"/>
                <a:gd name="T9" fmla="*/ 0 h 19"/>
                <a:gd name="T10" fmla="*/ 24 w 24"/>
                <a:gd name="T11" fmla="*/ 9 h 19"/>
                <a:gd name="T12" fmla="*/ 21 w 24"/>
                <a:gd name="T13" fmla="*/ 14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9"/>
                <a:gd name="T23" fmla="*/ 24 w 2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9">
                  <a:moveTo>
                    <a:pt x="21" y="14"/>
                  </a:moveTo>
                  <a:lnTo>
                    <a:pt x="0" y="19"/>
                  </a:lnTo>
                  <a:lnTo>
                    <a:pt x="0" y="14"/>
                  </a:lnTo>
                  <a:lnTo>
                    <a:pt x="8" y="3"/>
                  </a:lnTo>
                  <a:lnTo>
                    <a:pt x="20" y="0"/>
                  </a:lnTo>
                  <a:lnTo>
                    <a:pt x="24" y="9"/>
                  </a:lnTo>
                  <a:lnTo>
                    <a:pt x="21" y="1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02" name="Freeform 151"/>
            <p:cNvSpPr>
              <a:spLocks/>
            </p:cNvSpPr>
            <p:nvPr/>
          </p:nvSpPr>
          <p:spPr bwMode="ltGray">
            <a:xfrm>
              <a:off x="1484248" y="5327035"/>
              <a:ext cx="34599" cy="38208"/>
            </a:xfrm>
            <a:custGeom>
              <a:avLst/>
              <a:gdLst>
                <a:gd name="T0" fmla="*/ 18 w 19"/>
                <a:gd name="T1" fmla="*/ 0 h 21"/>
                <a:gd name="T2" fmla="*/ 19 w 19"/>
                <a:gd name="T3" fmla="*/ 10 h 21"/>
                <a:gd name="T4" fmla="*/ 6 w 19"/>
                <a:gd name="T5" fmla="*/ 21 h 21"/>
                <a:gd name="T6" fmla="*/ 4 w 19"/>
                <a:gd name="T7" fmla="*/ 21 h 21"/>
                <a:gd name="T8" fmla="*/ 2 w 19"/>
                <a:gd name="T9" fmla="*/ 10 h 21"/>
                <a:gd name="T10" fmla="*/ 0 w 19"/>
                <a:gd name="T11" fmla="*/ 3 h 21"/>
                <a:gd name="T12" fmla="*/ 18 w 19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21"/>
                <a:gd name="T23" fmla="*/ 19 w 19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21">
                  <a:moveTo>
                    <a:pt x="18" y="0"/>
                  </a:moveTo>
                  <a:lnTo>
                    <a:pt x="19" y="10"/>
                  </a:lnTo>
                  <a:lnTo>
                    <a:pt x="6" y="21"/>
                  </a:lnTo>
                  <a:lnTo>
                    <a:pt x="4" y="21"/>
                  </a:lnTo>
                  <a:lnTo>
                    <a:pt x="2" y="10"/>
                  </a:lnTo>
                  <a:lnTo>
                    <a:pt x="0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03" name="Freeform 152"/>
            <p:cNvSpPr>
              <a:spLocks/>
            </p:cNvSpPr>
            <p:nvPr/>
          </p:nvSpPr>
          <p:spPr bwMode="ltGray">
            <a:xfrm>
              <a:off x="1484248" y="5327035"/>
              <a:ext cx="34599" cy="38208"/>
            </a:xfrm>
            <a:custGeom>
              <a:avLst/>
              <a:gdLst>
                <a:gd name="T0" fmla="*/ 18 w 19"/>
                <a:gd name="T1" fmla="*/ 0 h 21"/>
                <a:gd name="T2" fmla="*/ 19 w 19"/>
                <a:gd name="T3" fmla="*/ 10 h 21"/>
                <a:gd name="T4" fmla="*/ 6 w 19"/>
                <a:gd name="T5" fmla="*/ 21 h 21"/>
                <a:gd name="T6" fmla="*/ 4 w 19"/>
                <a:gd name="T7" fmla="*/ 21 h 21"/>
                <a:gd name="T8" fmla="*/ 2 w 19"/>
                <a:gd name="T9" fmla="*/ 10 h 21"/>
                <a:gd name="T10" fmla="*/ 0 w 19"/>
                <a:gd name="T11" fmla="*/ 3 h 21"/>
                <a:gd name="T12" fmla="*/ 18 w 19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21"/>
                <a:gd name="T23" fmla="*/ 19 w 19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21">
                  <a:moveTo>
                    <a:pt x="18" y="0"/>
                  </a:moveTo>
                  <a:lnTo>
                    <a:pt x="19" y="10"/>
                  </a:lnTo>
                  <a:lnTo>
                    <a:pt x="6" y="21"/>
                  </a:lnTo>
                  <a:lnTo>
                    <a:pt x="4" y="21"/>
                  </a:lnTo>
                  <a:lnTo>
                    <a:pt x="2" y="10"/>
                  </a:ln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04" name="Freeform 153"/>
            <p:cNvSpPr>
              <a:spLocks/>
            </p:cNvSpPr>
            <p:nvPr/>
          </p:nvSpPr>
          <p:spPr bwMode="ltGray">
            <a:xfrm>
              <a:off x="1488091" y="5292010"/>
              <a:ext cx="269112" cy="238801"/>
            </a:xfrm>
            <a:custGeom>
              <a:avLst/>
              <a:gdLst>
                <a:gd name="T0" fmla="*/ 43 w 139"/>
                <a:gd name="T1" fmla="*/ 98 h 124"/>
                <a:gd name="T2" fmla="*/ 21 w 139"/>
                <a:gd name="T3" fmla="*/ 87 h 124"/>
                <a:gd name="T4" fmla="*/ 15 w 139"/>
                <a:gd name="T5" fmla="*/ 82 h 124"/>
                <a:gd name="T6" fmla="*/ 0 w 139"/>
                <a:gd name="T7" fmla="*/ 60 h 124"/>
                <a:gd name="T8" fmla="*/ 0 w 139"/>
                <a:gd name="T9" fmla="*/ 39 h 124"/>
                <a:gd name="T10" fmla="*/ 1 w 139"/>
                <a:gd name="T11" fmla="*/ 39 h 124"/>
                <a:gd name="T12" fmla="*/ 15 w 139"/>
                <a:gd name="T13" fmla="*/ 26 h 124"/>
                <a:gd name="T14" fmla="*/ 14 w 139"/>
                <a:gd name="T15" fmla="*/ 16 h 124"/>
                <a:gd name="T16" fmla="*/ 16 w 139"/>
                <a:gd name="T17" fmla="*/ 9 h 124"/>
                <a:gd name="T18" fmla="*/ 12 w 139"/>
                <a:gd name="T19" fmla="*/ 0 h 124"/>
                <a:gd name="T20" fmla="*/ 28 w 139"/>
                <a:gd name="T21" fmla="*/ 0 h 124"/>
                <a:gd name="T22" fmla="*/ 56 w 139"/>
                <a:gd name="T23" fmla="*/ 0 h 124"/>
                <a:gd name="T24" fmla="*/ 60 w 139"/>
                <a:gd name="T25" fmla="*/ 0 h 124"/>
                <a:gd name="T26" fmla="*/ 102 w 139"/>
                <a:gd name="T27" fmla="*/ 22 h 124"/>
                <a:gd name="T28" fmla="*/ 106 w 139"/>
                <a:gd name="T29" fmla="*/ 31 h 124"/>
                <a:gd name="T30" fmla="*/ 125 w 139"/>
                <a:gd name="T31" fmla="*/ 42 h 124"/>
                <a:gd name="T32" fmla="*/ 124 w 139"/>
                <a:gd name="T33" fmla="*/ 41 h 124"/>
                <a:gd name="T34" fmla="*/ 117 w 139"/>
                <a:gd name="T35" fmla="*/ 59 h 124"/>
                <a:gd name="T36" fmla="*/ 127 w 139"/>
                <a:gd name="T37" fmla="*/ 70 h 124"/>
                <a:gd name="T38" fmla="*/ 125 w 139"/>
                <a:gd name="T39" fmla="*/ 91 h 124"/>
                <a:gd name="T40" fmla="*/ 131 w 139"/>
                <a:gd name="T41" fmla="*/ 102 h 124"/>
                <a:gd name="T42" fmla="*/ 139 w 139"/>
                <a:gd name="T43" fmla="*/ 111 h 124"/>
                <a:gd name="T44" fmla="*/ 139 w 139"/>
                <a:gd name="T45" fmla="*/ 109 h 124"/>
                <a:gd name="T46" fmla="*/ 123 w 139"/>
                <a:gd name="T47" fmla="*/ 120 h 124"/>
                <a:gd name="T48" fmla="*/ 88 w 139"/>
                <a:gd name="T49" fmla="*/ 124 h 124"/>
                <a:gd name="T50" fmla="*/ 68 w 139"/>
                <a:gd name="T51" fmla="*/ 122 h 124"/>
                <a:gd name="T52" fmla="*/ 62 w 139"/>
                <a:gd name="T53" fmla="*/ 102 h 124"/>
                <a:gd name="T54" fmla="*/ 56 w 139"/>
                <a:gd name="T55" fmla="*/ 99 h 124"/>
                <a:gd name="T56" fmla="*/ 43 w 139"/>
                <a:gd name="T57" fmla="*/ 98 h 12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39"/>
                <a:gd name="T88" fmla="*/ 0 h 124"/>
                <a:gd name="T89" fmla="*/ 139 w 139"/>
                <a:gd name="T90" fmla="*/ 124 h 12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39" h="124">
                  <a:moveTo>
                    <a:pt x="43" y="98"/>
                  </a:moveTo>
                  <a:lnTo>
                    <a:pt x="21" y="87"/>
                  </a:lnTo>
                  <a:lnTo>
                    <a:pt x="15" y="82"/>
                  </a:lnTo>
                  <a:lnTo>
                    <a:pt x="0" y="60"/>
                  </a:lnTo>
                  <a:lnTo>
                    <a:pt x="0" y="39"/>
                  </a:lnTo>
                  <a:lnTo>
                    <a:pt x="1" y="39"/>
                  </a:lnTo>
                  <a:lnTo>
                    <a:pt x="15" y="26"/>
                  </a:lnTo>
                  <a:lnTo>
                    <a:pt x="14" y="16"/>
                  </a:lnTo>
                  <a:lnTo>
                    <a:pt x="16" y="9"/>
                  </a:lnTo>
                  <a:lnTo>
                    <a:pt x="12" y="0"/>
                  </a:lnTo>
                  <a:lnTo>
                    <a:pt x="28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102" y="22"/>
                  </a:lnTo>
                  <a:lnTo>
                    <a:pt x="106" y="31"/>
                  </a:lnTo>
                  <a:lnTo>
                    <a:pt x="125" y="42"/>
                  </a:lnTo>
                  <a:lnTo>
                    <a:pt x="124" y="41"/>
                  </a:lnTo>
                  <a:lnTo>
                    <a:pt x="117" y="59"/>
                  </a:lnTo>
                  <a:lnTo>
                    <a:pt x="127" y="70"/>
                  </a:lnTo>
                  <a:lnTo>
                    <a:pt x="125" y="91"/>
                  </a:lnTo>
                  <a:lnTo>
                    <a:pt x="131" y="102"/>
                  </a:lnTo>
                  <a:lnTo>
                    <a:pt x="139" y="111"/>
                  </a:lnTo>
                  <a:lnTo>
                    <a:pt x="139" y="109"/>
                  </a:lnTo>
                  <a:lnTo>
                    <a:pt x="123" y="120"/>
                  </a:lnTo>
                  <a:lnTo>
                    <a:pt x="88" y="124"/>
                  </a:lnTo>
                  <a:lnTo>
                    <a:pt x="68" y="122"/>
                  </a:lnTo>
                  <a:lnTo>
                    <a:pt x="62" y="102"/>
                  </a:lnTo>
                  <a:lnTo>
                    <a:pt x="56" y="99"/>
                  </a:lnTo>
                  <a:lnTo>
                    <a:pt x="43" y="9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05" name="Freeform 154"/>
            <p:cNvSpPr>
              <a:spLocks/>
            </p:cNvSpPr>
            <p:nvPr/>
          </p:nvSpPr>
          <p:spPr bwMode="ltGray">
            <a:xfrm>
              <a:off x="1307403" y="5457578"/>
              <a:ext cx="280644" cy="213329"/>
            </a:xfrm>
            <a:custGeom>
              <a:avLst/>
              <a:gdLst>
                <a:gd name="T0" fmla="*/ 25 w 148"/>
                <a:gd name="T1" fmla="*/ 31 h 112"/>
                <a:gd name="T2" fmla="*/ 52 w 148"/>
                <a:gd name="T3" fmla="*/ 41 h 112"/>
                <a:gd name="T4" fmla="*/ 64 w 148"/>
                <a:gd name="T5" fmla="*/ 39 h 112"/>
                <a:gd name="T6" fmla="*/ 84 w 148"/>
                <a:gd name="T7" fmla="*/ 54 h 112"/>
                <a:gd name="T8" fmla="*/ 95 w 148"/>
                <a:gd name="T9" fmla="*/ 56 h 112"/>
                <a:gd name="T10" fmla="*/ 96 w 148"/>
                <a:gd name="T11" fmla="*/ 44 h 112"/>
                <a:gd name="T12" fmla="*/ 88 w 148"/>
                <a:gd name="T13" fmla="*/ 46 h 112"/>
                <a:gd name="T14" fmla="*/ 83 w 148"/>
                <a:gd name="T15" fmla="*/ 40 h 112"/>
                <a:gd name="T16" fmla="*/ 86 w 148"/>
                <a:gd name="T17" fmla="*/ 10 h 112"/>
                <a:gd name="T18" fmla="*/ 90 w 148"/>
                <a:gd name="T19" fmla="*/ 3 h 112"/>
                <a:gd name="T20" fmla="*/ 108 w 148"/>
                <a:gd name="T21" fmla="*/ 0 h 112"/>
                <a:gd name="T22" fmla="*/ 112 w 148"/>
                <a:gd name="T23" fmla="*/ 0 h 112"/>
                <a:gd name="T24" fmla="*/ 117 w 148"/>
                <a:gd name="T25" fmla="*/ 4 h 112"/>
                <a:gd name="T26" fmla="*/ 140 w 148"/>
                <a:gd name="T27" fmla="*/ 13 h 112"/>
                <a:gd name="T28" fmla="*/ 148 w 148"/>
                <a:gd name="T29" fmla="*/ 28 h 112"/>
                <a:gd name="T30" fmla="*/ 144 w 148"/>
                <a:gd name="T31" fmla="*/ 38 h 112"/>
                <a:gd name="T32" fmla="*/ 146 w 148"/>
                <a:gd name="T33" fmla="*/ 48 h 112"/>
                <a:gd name="T34" fmla="*/ 137 w 148"/>
                <a:gd name="T35" fmla="*/ 62 h 112"/>
                <a:gd name="T36" fmla="*/ 143 w 148"/>
                <a:gd name="T37" fmla="*/ 66 h 112"/>
                <a:gd name="T38" fmla="*/ 140 w 148"/>
                <a:gd name="T39" fmla="*/ 66 h 112"/>
                <a:gd name="T40" fmla="*/ 103 w 148"/>
                <a:gd name="T41" fmla="*/ 78 h 112"/>
                <a:gd name="T42" fmla="*/ 104 w 148"/>
                <a:gd name="T43" fmla="*/ 84 h 112"/>
                <a:gd name="T44" fmla="*/ 90 w 148"/>
                <a:gd name="T45" fmla="*/ 86 h 112"/>
                <a:gd name="T46" fmla="*/ 83 w 148"/>
                <a:gd name="T47" fmla="*/ 96 h 112"/>
                <a:gd name="T48" fmla="*/ 59 w 148"/>
                <a:gd name="T49" fmla="*/ 112 h 112"/>
                <a:gd name="T50" fmla="*/ 39 w 148"/>
                <a:gd name="T51" fmla="*/ 110 h 112"/>
                <a:gd name="T52" fmla="*/ 39 w 148"/>
                <a:gd name="T53" fmla="*/ 109 h 112"/>
                <a:gd name="T54" fmla="*/ 25 w 148"/>
                <a:gd name="T55" fmla="*/ 104 h 112"/>
                <a:gd name="T56" fmla="*/ 15 w 148"/>
                <a:gd name="T57" fmla="*/ 108 h 112"/>
                <a:gd name="T58" fmla="*/ 1 w 148"/>
                <a:gd name="T59" fmla="*/ 96 h 112"/>
                <a:gd name="T60" fmla="*/ 0 w 148"/>
                <a:gd name="T61" fmla="*/ 56 h 112"/>
                <a:gd name="T62" fmla="*/ 26 w 148"/>
                <a:gd name="T63" fmla="*/ 55 h 112"/>
                <a:gd name="T64" fmla="*/ 25 w 148"/>
                <a:gd name="T65" fmla="*/ 31 h 11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8"/>
                <a:gd name="T100" fmla="*/ 0 h 112"/>
                <a:gd name="T101" fmla="*/ 148 w 148"/>
                <a:gd name="T102" fmla="*/ 112 h 11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8" h="112">
                  <a:moveTo>
                    <a:pt x="25" y="31"/>
                  </a:moveTo>
                  <a:lnTo>
                    <a:pt x="52" y="41"/>
                  </a:lnTo>
                  <a:lnTo>
                    <a:pt x="64" y="39"/>
                  </a:lnTo>
                  <a:lnTo>
                    <a:pt x="84" y="54"/>
                  </a:lnTo>
                  <a:lnTo>
                    <a:pt x="95" y="56"/>
                  </a:lnTo>
                  <a:lnTo>
                    <a:pt x="96" y="44"/>
                  </a:lnTo>
                  <a:lnTo>
                    <a:pt x="88" y="46"/>
                  </a:lnTo>
                  <a:lnTo>
                    <a:pt x="83" y="40"/>
                  </a:lnTo>
                  <a:lnTo>
                    <a:pt x="86" y="10"/>
                  </a:lnTo>
                  <a:lnTo>
                    <a:pt x="9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7" y="4"/>
                  </a:lnTo>
                  <a:lnTo>
                    <a:pt x="140" y="13"/>
                  </a:lnTo>
                  <a:lnTo>
                    <a:pt x="148" y="28"/>
                  </a:lnTo>
                  <a:lnTo>
                    <a:pt x="144" y="38"/>
                  </a:lnTo>
                  <a:lnTo>
                    <a:pt x="146" y="48"/>
                  </a:lnTo>
                  <a:lnTo>
                    <a:pt x="137" y="62"/>
                  </a:lnTo>
                  <a:lnTo>
                    <a:pt x="143" y="66"/>
                  </a:lnTo>
                  <a:lnTo>
                    <a:pt x="140" y="66"/>
                  </a:lnTo>
                  <a:lnTo>
                    <a:pt x="103" y="78"/>
                  </a:lnTo>
                  <a:lnTo>
                    <a:pt x="104" y="84"/>
                  </a:lnTo>
                  <a:lnTo>
                    <a:pt x="90" y="86"/>
                  </a:lnTo>
                  <a:lnTo>
                    <a:pt x="83" y="96"/>
                  </a:lnTo>
                  <a:lnTo>
                    <a:pt x="59" y="112"/>
                  </a:lnTo>
                  <a:lnTo>
                    <a:pt x="39" y="110"/>
                  </a:lnTo>
                  <a:lnTo>
                    <a:pt x="39" y="109"/>
                  </a:lnTo>
                  <a:lnTo>
                    <a:pt x="25" y="104"/>
                  </a:lnTo>
                  <a:lnTo>
                    <a:pt x="15" y="108"/>
                  </a:lnTo>
                  <a:lnTo>
                    <a:pt x="1" y="96"/>
                  </a:lnTo>
                  <a:lnTo>
                    <a:pt x="0" y="56"/>
                  </a:lnTo>
                  <a:lnTo>
                    <a:pt x="26" y="55"/>
                  </a:lnTo>
                  <a:lnTo>
                    <a:pt x="25" y="3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06" name="Freeform 155"/>
            <p:cNvSpPr>
              <a:spLocks/>
            </p:cNvSpPr>
            <p:nvPr/>
          </p:nvSpPr>
          <p:spPr bwMode="ltGray">
            <a:xfrm>
              <a:off x="1057512" y="5648618"/>
              <a:ext cx="326780" cy="292929"/>
            </a:xfrm>
            <a:custGeom>
              <a:avLst/>
              <a:gdLst>
                <a:gd name="T0" fmla="*/ 60 w 171"/>
                <a:gd name="T1" fmla="*/ 148 h 153"/>
                <a:gd name="T2" fmla="*/ 46 w 171"/>
                <a:gd name="T3" fmla="*/ 133 h 153"/>
                <a:gd name="T4" fmla="*/ 35 w 171"/>
                <a:gd name="T5" fmla="*/ 88 h 153"/>
                <a:gd name="T6" fmla="*/ 35 w 171"/>
                <a:gd name="T7" fmla="*/ 69 h 153"/>
                <a:gd name="T8" fmla="*/ 1 w 171"/>
                <a:gd name="T9" fmla="*/ 13 h 153"/>
                <a:gd name="T10" fmla="*/ 0 w 171"/>
                <a:gd name="T11" fmla="*/ 5 h 153"/>
                <a:gd name="T12" fmla="*/ 21 w 171"/>
                <a:gd name="T13" fmla="*/ 0 h 153"/>
                <a:gd name="T14" fmla="*/ 30 w 171"/>
                <a:gd name="T15" fmla="*/ 5 h 153"/>
                <a:gd name="T16" fmla="*/ 85 w 171"/>
                <a:gd name="T17" fmla="*/ 5 h 153"/>
                <a:gd name="T18" fmla="*/ 95 w 171"/>
                <a:gd name="T19" fmla="*/ 9 h 153"/>
                <a:gd name="T20" fmla="*/ 126 w 171"/>
                <a:gd name="T21" fmla="*/ 13 h 153"/>
                <a:gd name="T22" fmla="*/ 146 w 171"/>
                <a:gd name="T23" fmla="*/ 7 h 153"/>
                <a:gd name="T24" fmla="*/ 158 w 171"/>
                <a:gd name="T25" fmla="*/ 5 h 153"/>
                <a:gd name="T26" fmla="*/ 171 w 171"/>
                <a:gd name="T27" fmla="*/ 9 h 153"/>
                <a:gd name="T28" fmla="*/ 150 w 171"/>
                <a:gd name="T29" fmla="*/ 20 h 153"/>
                <a:gd name="T30" fmla="*/ 144 w 171"/>
                <a:gd name="T31" fmla="*/ 14 h 153"/>
                <a:gd name="T32" fmla="*/ 119 w 171"/>
                <a:gd name="T33" fmla="*/ 16 h 153"/>
                <a:gd name="T34" fmla="*/ 116 w 171"/>
                <a:gd name="T35" fmla="*/ 60 h 153"/>
                <a:gd name="T36" fmla="*/ 103 w 171"/>
                <a:gd name="T37" fmla="*/ 64 h 153"/>
                <a:gd name="T38" fmla="*/ 103 w 171"/>
                <a:gd name="T39" fmla="*/ 97 h 153"/>
                <a:gd name="T40" fmla="*/ 103 w 171"/>
                <a:gd name="T41" fmla="*/ 145 h 153"/>
                <a:gd name="T42" fmla="*/ 92 w 171"/>
                <a:gd name="T43" fmla="*/ 153 h 153"/>
                <a:gd name="T44" fmla="*/ 77 w 171"/>
                <a:gd name="T45" fmla="*/ 153 h 153"/>
                <a:gd name="T46" fmla="*/ 64 w 171"/>
                <a:gd name="T47" fmla="*/ 144 h 153"/>
                <a:gd name="T48" fmla="*/ 60 w 171"/>
                <a:gd name="T49" fmla="*/ 148 h 1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1"/>
                <a:gd name="T76" fmla="*/ 0 h 153"/>
                <a:gd name="T77" fmla="*/ 171 w 171"/>
                <a:gd name="T78" fmla="*/ 153 h 1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1" h="153">
                  <a:moveTo>
                    <a:pt x="60" y="148"/>
                  </a:moveTo>
                  <a:lnTo>
                    <a:pt x="46" y="133"/>
                  </a:lnTo>
                  <a:lnTo>
                    <a:pt x="35" y="88"/>
                  </a:lnTo>
                  <a:lnTo>
                    <a:pt x="35" y="69"/>
                  </a:lnTo>
                  <a:lnTo>
                    <a:pt x="1" y="13"/>
                  </a:lnTo>
                  <a:lnTo>
                    <a:pt x="0" y="5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85" y="5"/>
                  </a:lnTo>
                  <a:lnTo>
                    <a:pt x="95" y="9"/>
                  </a:lnTo>
                  <a:lnTo>
                    <a:pt x="126" y="13"/>
                  </a:lnTo>
                  <a:lnTo>
                    <a:pt x="146" y="7"/>
                  </a:lnTo>
                  <a:lnTo>
                    <a:pt x="158" y="5"/>
                  </a:lnTo>
                  <a:lnTo>
                    <a:pt x="171" y="9"/>
                  </a:lnTo>
                  <a:lnTo>
                    <a:pt x="150" y="20"/>
                  </a:lnTo>
                  <a:lnTo>
                    <a:pt x="144" y="14"/>
                  </a:lnTo>
                  <a:lnTo>
                    <a:pt x="119" y="16"/>
                  </a:lnTo>
                  <a:lnTo>
                    <a:pt x="116" y="60"/>
                  </a:lnTo>
                  <a:lnTo>
                    <a:pt x="103" y="64"/>
                  </a:lnTo>
                  <a:lnTo>
                    <a:pt x="103" y="97"/>
                  </a:lnTo>
                  <a:lnTo>
                    <a:pt x="103" y="145"/>
                  </a:lnTo>
                  <a:lnTo>
                    <a:pt x="92" y="153"/>
                  </a:lnTo>
                  <a:lnTo>
                    <a:pt x="77" y="153"/>
                  </a:lnTo>
                  <a:lnTo>
                    <a:pt x="64" y="144"/>
                  </a:lnTo>
                  <a:lnTo>
                    <a:pt x="60" y="14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07" name="Freeform 156"/>
            <p:cNvSpPr>
              <a:spLocks/>
            </p:cNvSpPr>
            <p:nvPr/>
          </p:nvSpPr>
          <p:spPr bwMode="ltGray">
            <a:xfrm>
              <a:off x="1061358" y="5400266"/>
              <a:ext cx="299868" cy="270641"/>
            </a:xfrm>
            <a:custGeom>
              <a:avLst/>
              <a:gdLst>
                <a:gd name="T0" fmla="*/ 0 w 156"/>
                <a:gd name="T1" fmla="*/ 135 h 143"/>
                <a:gd name="T2" fmla="*/ 20 w 156"/>
                <a:gd name="T3" fmla="*/ 130 h 143"/>
                <a:gd name="T4" fmla="*/ 30 w 156"/>
                <a:gd name="T5" fmla="*/ 135 h 143"/>
                <a:gd name="T6" fmla="*/ 84 w 156"/>
                <a:gd name="T7" fmla="*/ 135 h 143"/>
                <a:gd name="T8" fmla="*/ 93 w 156"/>
                <a:gd name="T9" fmla="*/ 139 h 143"/>
                <a:gd name="T10" fmla="*/ 124 w 156"/>
                <a:gd name="T11" fmla="*/ 143 h 143"/>
                <a:gd name="T12" fmla="*/ 144 w 156"/>
                <a:gd name="T13" fmla="*/ 138 h 143"/>
                <a:gd name="T14" fmla="*/ 131 w 156"/>
                <a:gd name="T15" fmla="*/ 125 h 143"/>
                <a:gd name="T16" fmla="*/ 129 w 156"/>
                <a:gd name="T17" fmla="*/ 85 h 143"/>
                <a:gd name="T18" fmla="*/ 156 w 156"/>
                <a:gd name="T19" fmla="*/ 81 h 143"/>
                <a:gd name="T20" fmla="*/ 155 w 156"/>
                <a:gd name="T21" fmla="*/ 58 h 143"/>
                <a:gd name="T22" fmla="*/ 131 w 156"/>
                <a:gd name="T23" fmla="*/ 63 h 143"/>
                <a:gd name="T24" fmla="*/ 129 w 156"/>
                <a:gd name="T25" fmla="*/ 60 h 143"/>
                <a:gd name="T26" fmla="*/ 132 w 156"/>
                <a:gd name="T27" fmla="*/ 52 h 143"/>
                <a:gd name="T28" fmla="*/ 126 w 156"/>
                <a:gd name="T29" fmla="*/ 43 h 143"/>
                <a:gd name="T30" fmla="*/ 126 w 156"/>
                <a:gd name="T31" fmla="*/ 20 h 143"/>
                <a:gd name="T32" fmla="*/ 114 w 156"/>
                <a:gd name="T33" fmla="*/ 15 h 143"/>
                <a:gd name="T34" fmla="*/ 114 w 156"/>
                <a:gd name="T35" fmla="*/ 12 h 143"/>
                <a:gd name="T36" fmla="*/ 98 w 156"/>
                <a:gd name="T37" fmla="*/ 14 h 143"/>
                <a:gd name="T38" fmla="*/ 94 w 156"/>
                <a:gd name="T39" fmla="*/ 24 h 143"/>
                <a:gd name="T40" fmla="*/ 78 w 156"/>
                <a:gd name="T41" fmla="*/ 26 h 143"/>
                <a:gd name="T42" fmla="*/ 65 w 156"/>
                <a:gd name="T43" fmla="*/ 16 h 143"/>
                <a:gd name="T44" fmla="*/ 62 w 156"/>
                <a:gd name="T45" fmla="*/ 3 h 143"/>
                <a:gd name="T46" fmla="*/ 54 w 156"/>
                <a:gd name="T47" fmla="*/ 0 h 143"/>
                <a:gd name="T48" fmla="*/ 23 w 156"/>
                <a:gd name="T49" fmla="*/ 0 h 143"/>
                <a:gd name="T50" fmla="*/ 11 w 156"/>
                <a:gd name="T51" fmla="*/ 6 h 143"/>
                <a:gd name="T52" fmla="*/ 15 w 156"/>
                <a:gd name="T53" fmla="*/ 28 h 143"/>
                <a:gd name="T54" fmla="*/ 16 w 156"/>
                <a:gd name="T55" fmla="*/ 38 h 143"/>
                <a:gd name="T56" fmla="*/ 27 w 156"/>
                <a:gd name="T57" fmla="*/ 63 h 143"/>
                <a:gd name="T58" fmla="*/ 21 w 156"/>
                <a:gd name="T59" fmla="*/ 79 h 143"/>
                <a:gd name="T60" fmla="*/ 12 w 156"/>
                <a:gd name="T61" fmla="*/ 86 h 143"/>
                <a:gd name="T62" fmla="*/ 1 w 156"/>
                <a:gd name="T63" fmla="*/ 118 h 143"/>
                <a:gd name="T64" fmla="*/ 0 w 156"/>
                <a:gd name="T65" fmla="*/ 135 h 1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6"/>
                <a:gd name="T100" fmla="*/ 0 h 143"/>
                <a:gd name="T101" fmla="*/ 156 w 156"/>
                <a:gd name="T102" fmla="*/ 143 h 14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6" h="143">
                  <a:moveTo>
                    <a:pt x="0" y="135"/>
                  </a:moveTo>
                  <a:lnTo>
                    <a:pt x="20" y="130"/>
                  </a:lnTo>
                  <a:lnTo>
                    <a:pt x="30" y="135"/>
                  </a:lnTo>
                  <a:lnTo>
                    <a:pt x="84" y="135"/>
                  </a:lnTo>
                  <a:lnTo>
                    <a:pt x="93" y="139"/>
                  </a:lnTo>
                  <a:lnTo>
                    <a:pt x="124" y="143"/>
                  </a:lnTo>
                  <a:lnTo>
                    <a:pt x="144" y="138"/>
                  </a:lnTo>
                  <a:lnTo>
                    <a:pt x="131" y="125"/>
                  </a:lnTo>
                  <a:lnTo>
                    <a:pt x="129" y="85"/>
                  </a:lnTo>
                  <a:lnTo>
                    <a:pt x="156" y="81"/>
                  </a:lnTo>
                  <a:lnTo>
                    <a:pt x="155" y="58"/>
                  </a:lnTo>
                  <a:lnTo>
                    <a:pt x="131" y="63"/>
                  </a:lnTo>
                  <a:lnTo>
                    <a:pt x="129" y="60"/>
                  </a:lnTo>
                  <a:lnTo>
                    <a:pt x="132" y="52"/>
                  </a:lnTo>
                  <a:lnTo>
                    <a:pt x="126" y="43"/>
                  </a:lnTo>
                  <a:lnTo>
                    <a:pt x="126" y="20"/>
                  </a:lnTo>
                  <a:lnTo>
                    <a:pt x="114" y="15"/>
                  </a:lnTo>
                  <a:lnTo>
                    <a:pt x="114" y="12"/>
                  </a:lnTo>
                  <a:lnTo>
                    <a:pt x="98" y="14"/>
                  </a:lnTo>
                  <a:lnTo>
                    <a:pt x="94" y="24"/>
                  </a:lnTo>
                  <a:lnTo>
                    <a:pt x="78" y="26"/>
                  </a:lnTo>
                  <a:lnTo>
                    <a:pt x="65" y="16"/>
                  </a:lnTo>
                  <a:lnTo>
                    <a:pt x="62" y="3"/>
                  </a:lnTo>
                  <a:lnTo>
                    <a:pt x="54" y="0"/>
                  </a:lnTo>
                  <a:lnTo>
                    <a:pt x="23" y="0"/>
                  </a:lnTo>
                  <a:lnTo>
                    <a:pt x="11" y="6"/>
                  </a:lnTo>
                  <a:lnTo>
                    <a:pt x="15" y="28"/>
                  </a:lnTo>
                  <a:lnTo>
                    <a:pt x="16" y="38"/>
                  </a:lnTo>
                  <a:lnTo>
                    <a:pt x="27" y="63"/>
                  </a:lnTo>
                  <a:lnTo>
                    <a:pt x="21" y="79"/>
                  </a:lnTo>
                  <a:lnTo>
                    <a:pt x="12" y="86"/>
                  </a:lnTo>
                  <a:lnTo>
                    <a:pt x="1" y="118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08" name="Freeform 157"/>
            <p:cNvSpPr>
              <a:spLocks/>
            </p:cNvSpPr>
            <p:nvPr/>
          </p:nvSpPr>
          <p:spPr bwMode="ltGray">
            <a:xfrm>
              <a:off x="1072890" y="5368426"/>
              <a:ext cx="34601" cy="35025"/>
            </a:xfrm>
            <a:custGeom>
              <a:avLst/>
              <a:gdLst>
                <a:gd name="T0" fmla="*/ 19 w 19"/>
                <a:gd name="T1" fmla="*/ 4 h 19"/>
                <a:gd name="T2" fmla="*/ 6 w 19"/>
                <a:gd name="T3" fmla="*/ 19 h 19"/>
                <a:gd name="T4" fmla="*/ 0 w 19"/>
                <a:gd name="T5" fmla="*/ 6 h 19"/>
                <a:gd name="T6" fmla="*/ 11 w 19"/>
                <a:gd name="T7" fmla="*/ 0 h 19"/>
                <a:gd name="T8" fmla="*/ 19 w 19"/>
                <a:gd name="T9" fmla="*/ 4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19" y="4"/>
                  </a:moveTo>
                  <a:lnTo>
                    <a:pt x="6" y="19"/>
                  </a:lnTo>
                  <a:lnTo>
                    <a:pt x="0" y="6"/>
                  </a:lnTo>
                  <a:lnTo>
                    <a:pt x="11" y="0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09" name="Freeform 158"/>
            <p:cNvSpPr>
              <a:spLocks/>
            </p:cNvSpPr>
            <p:nvPr/>
          </p:nvSpPr>
          <p:spPr bwMode="ltGray">
            <a:xfrm>
              <a:off x="1172846" y="5769610"/>
              <a:ext cx="395980" cy="315218"/>
            </a:xfrm>
            <a:custGeom>
              <a:avLst/>
              <a:gdLst>
                <a:gd name="T0" fmla="*/ 191 w 208"/>
                <a:gd name="T1" fmla="*/ 6 h 164"/>
                <a:gd name="T2" fmla="*/ 196 w 208"/>
                <a:gd name="T3" fmla="*/ 46 h 164"/>
                <a:gd name="T4" fmla="*/ 185 w 208"/>
                <a:gd name="T5" fmla="*/ 46 h 164"/>
                <a:gd name="T6" fmla="*/ 182 w 208"/>
                <a:gd name="T7" fmla="*/ 59 h 164"/>
                <a:gd name="T8" fmla="*/ 190 w 208"/>
                <a:gd name="T9" fmla="*/ 64 h 164"/>
                <a:gd name="T10" fmla="*/ 197 w 208"/>
                <a:gd name="T11" fmla="*/ 58 h 164"/>
                <a:gd name="T12" fmla="*/ 206 w 208"/>
                <a:gd name="T13" fmla="*/ 58 h 164"/>
                <a:gd name="T14" fmla="*/ 208 w 208"/>
                <a:gd name="T15" fmla="*/ 57 h 164"/>
                <a:gd name="T16" fmla="*/ 208 w 208"/>
                <a:gd name="T17" fmla="*/ 61 h 164"/>
                <a:gd name="T18" fmla="*/ 201 w 208"/>
                <a:gd name="T19" fmla="*/ 82 h 164"/>
                <a:gd name="T20" fmla="*/ 190 w 208"/>
                <a:gd name="T21" fmla="*/ 89 h 164"/>
                <a:gd name="T22" fmla="*/ 176 w 208"/>
                <a:gd name="T23" fmla="*/ 112 h 164"/>
                <a:gd name="T24" fmla="*/ 152 w 208"/>
                <a:gd name="T25" fmla="*/ 137 h 164"/>
                <a:gd name="T26" fmla="*/ 135 w 208"/>
                <a:gd name="T27" fmla="*/ 148 h 164"/>
                <a:gd name="T28" fmla="*/ 104 w 208"/>
                <a:gd name="T29" fmla="*/ 156 h 164"/>
                <a:gd name="T30" fmla="*/ 90 w 208"/>
                <a:gd name="T31" fmla="*/ 153 h 164"/>
                <a:gd name="T32" fmla="*/ 72 w 208"/>
                <a:gd name="T33" fmla="*/ 155 h 164"/>
                <a:gd name="T34" fmla="*/ 47 w 208"/>
                <a:gd name="T35" fmla="*/ 164 h 164"/>
                <a:gd name="T36" fmla="*/ 39 w 208"/>
                <a:gd name="T37" fmla="*/ 164 h 164"/>
                <a:gd name="T38" fmla="*/ 29 w 208"/>
                <a:gd name="T39" fmla="*/ 155 h 164"/>
                <a:gd name="T40" fmla="*/ 24 w 208"/>
                <a:gd name="T41" fmla="*/ 156 h 164"/>
                <a:gd name="T42" fmla="*/ 16 w 208"/>
                <a:gd name="T43" fmla="*/ 139 h 164"/>
                <a:gd name="T44" fmla="*/ 24 w 208"/>
                <a:gd name="T45" fmla="*/ 135 h 164"/>
                <a:gd name="T46" fmla="*/ 23 w 208"/>
                <a:gd name="T47" fmla="*/ 127 h 164"/>
                <a:gd name="T48" fmla="*/ 4 w 208"/>
                <a:gd name="T49" fmla="*/ 86 h 164"/>
                <a:gd name="T50" fmla="*/ 0 w 208"/>
                <a:gd name="T51" fmla="*/ 83 h 164"/>
                <a:gd name="T52" fmla="*/ 4 w 208"/>
                <a:gd name="T53" fmla="*/ 77 h 164"/>
                <a:gd name="T54" fmla="*/ 15 w 208"/>
                <a:gd name="T55" fmla="*/ 86 h 164"/>
                <a:gd name="T56" fmla="*/ 32 w 208"/>
                <a:gd name="T57" fmla="*/ 86 h 164"/>
                <a:gd name="T58" fmla="*/ 43 w 208"/>
                <a:gd name="T59" fmla="*/ 80 h 164"/>
                <a:gd name="T60" fmla="*/ 43 w 208"/>
                <a:gd name="T61" fmla="*/ 34 h 164"/>
                <a:gd name="T62" fmla="*/ 52 w 208"/>
                <a:gd name="T63" fmla="*/ 42 h 164"/>
                <a:gd name="T64" fmla="*/ 52 w 208"/>
                <a:gd name="T65" fmla="*/ 54 h 164"/>
                <a:gd name="T66" fmla="*/ 72 w 208"/>
                <a:gd name="T67" fmla="*/ 57 h 164"/>
                <a:gd name="T68" fmla="*/ 89 w 208"/>
                <a:gd name="T69" fmla="*/ 41 h 164"/>
                <a:gd name="T70" fmla="*/ 101 w 208"/>
                <a:gd name="T71" fmla="*/ 44 h 164"/>
                <a:gd name="T72" fmla="*/ 111 w 208"/>
                <a:gd name="T73" fmla="*/ 44 h 164"/>
                <a:gd name="T74" fmla="*/ 139 w 208"/>
                <a:gd name="T75" fmla="*/ 14 h 164"/>
                <a:gd name="T76" fmla="*/ 162 w 208"/>
                <a:gd name="T77" fmla="*/ 0 h 164"/>
                <a:gd name="T78" fmla="*/ 184 w 208"/>
                <a:gd name="T79" fmla="*/ 2 h 164"/>
                <a:gd name="T80" fmla="*/ 191 w 208"/>
                <a:gd name="T81" fmla="*/ 6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08"/>
                <a:gd name="T124" fmla="*/ 0 h 164"/>
                <a:gd name="T125" fmla="*/ 208 w 208"/>
                <a:gd name="T126" fmla="*/ 164 h 16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08" h="164">
                  <a:moveTo>
                    <a:pt x="191" y="6"/>
                  </a:moveTo>
                  <a:lnTo>
                    <a:pt x="196" y="46"/>
                  </a:lnTo>
                  <a:lnTo>
                    <a:pt x="185" y="46"/>
                  </a:lnTo>
                  <a:lnTo>
                    <a:pt x="182" y="59"/>
                  </a:lnTo>
                  <a:lnTo>
                    <a:pt x="190" y="64"/>
                  </a:lnTo>
                  <a:lnTo>
                    <a:pt x="197" y="58"/>
                  </a:lnTo>
                  <a:lnTo>
                    <a:pt x="206" y="58"/>
                  </a:lnTo>
                  <a:lnTo>
                    <a:pt x="208" y="57"/>
                  </a:lnTo>
                  <a:lnTo>
                    <a:pt x="208" y="61"/>
                  </a:lnTo>
                  <a:lnTo>
                    <a:pt x="201" y="82"/>
                  </a:lnTo>
                  <a:lnTo>
                    <a:pt x="190" y="89"/>
                  </a:lnTo>
                  <a:lnTo>
                    <a:pt x="176" y="112"/>
                  </a:lnTo>
                  <a:lnTo>
                    <a:pt x="152" y="137"/>
                  </a:lnTo>
                  <a:lnTo>
                    <a:pt x="135" y="148"/>
                  </a:lnTo>
                  <a:lnTo>
                    <a:pt x="104" y="156"/>
                  </a:lnTo>
                  <a:lnTo>
                    <a:pt x="90" y="153"/>
                  </a:lnTo>
                  <a:lnTo>
                    <a:pt x="72" y="155"/>
                  </a:lnTo>
                  <a:lnTo>
                    <a:pt x="47" y="164"/>
                  </a:lnTo>
                  <a:lnTo>
                    <a:pt x="39" y="164"/>
                  </a:lnTo>
                  <a:lnTo>
                    <a:pt x="29" y="155"/>
                  </a:lnTo>
                  <a:lnTo>
                    <a:pt x="24" y="156"/>
                  </a:lnTo>
                  <a:lnTo>
                    <a:pt x="16" y="139"/>
                  </a:lnTo>
                  <a:lnTo>
                    <a:pt x="24" y="135"/>
                  </a:lnTo>
                  <a:lnTo>
                    <a:pt x="23" y="127"/>
                  </a:lnTo>
                  <a:lnTo>
                    <a:pt x="4" y="86"/>
                  </a:lnTo>
                  <a:lnTo>
                    <a:pt x="0" y="83"/>
                  </a:lnTo>
                  <a:lnTo>
                    <a:pt x="4" y="77"/>
                  </a:lnTo>
                  <a:lnTo>
                    <a:pt x="15" y="86"/>
                  </a:lnTo>
                  <a:lnTo>
                    <a:pt x="32" y="86"/>
                  </a:lnTo>
                  <a:lnTo>
                    <a:pt x="43" y="80"/>
                  </a:lnTo>
                  <a:lnTo>
                    <a:pt x="43" y="34"/>
                  </a:lnTo>
                  <a:lnTo>
                    <a:pt x="52" y="42"/>
                  </a:lnTo>
                  <a:lnTo>
                    <a:pt x="52" y="54"/>
                  </a:lnTo>
                  <a:lnTo>
                    <a:pt x="72" y="57"/>
                  </a:lnTo>
                  <a:lnTo>
                    <a:pt x="89" y="41"/>
                  </a:lnTo>
                  <a:lnTo>
                    <a:pt x="101" y="44"/>
                  </a:lnTo>
                  <a:lnTo>
                    <a:pt x="111" y="44"/>
                  </a:lnTo>
                  <a:lnTo>
                    <a:pt x="139" y="14"/>
                  </a:lnTo>
                  <a:lnTo>
                    <a:pt x="162" y="0"/>
                  </a:lnTo>
                  <a:lnTo>
                    <a:pt x="184" y="2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10" name="Freeform 159"/>
            <p:cNvSpPr>
              <a:spLocks/>
            </p:cNvSpPr>
            <p:nvPr/>
          </p:nvSpPr>
          <p:spPr bwMode="ltGray">
            <a:xfrm>
              <a:off x="1253580" y="5670907"/>
              <a:ext cx="230667" cy="213327"/>
            </a:xfrm>
            <a:custGeom>
              <a:avLst/>
              <a:gdLst>
                <a:gd name="T0" fmla="*/ 0 w 120"/>
                <a:gd name="T1" fmla="*/ 86 h 110"/>
                <a:gd name="T2" fmla="*/ 9 w 120"/>
                <a:gd name="T3" fmla="*/ 95 h 110"/>
                <a:gd name="T4" fmla="*/ 9 w 120"/>
                <a:gd name="T5" fmla="*/ 108 h 110"/>
                <a:gd name="T6" fmla="*/ 29 w 120"/>
                <a:gd name="T7" fmla="*/ 110 h 110"/>
                <a:gd name="T8" fmla="*/ 46 w 120"/>
                <a:gd name="T9" fmla="*/ 93 h 110"/>
                <a:gd name="T10" fmla="*/ 58 w 120"/>
                <a:gd name="T11" fmla="*/ 97 h 110"/>
                <a:gd name="T12" fmla="*/ 68 w 120"/>
                <a:gd name="T13" fmla="*/ 97 h 110"/>
                <a:gd name="T14" fmla="*/ 96 w 120"/>
                <a:gd name="T15" fmla="*/ 67 h 110"/>
                <a:gd name="T16" fmla="*/ 120 w 120"/>
                <a:gd name="T17" fmla="*/ 51 h 110"/>
                <a:gd name="T18" fmla="*/ 104 w 120"/>
                <a:gd name="T19" fmla="*/ 47 h 110"/>
                <a:gd name="T20" fmla="*/ 98 w 120"/>
                <a:gd name="T21" fmla="*/ 34 h 110"/>
                <a:gd name="T22" fmla="*/ 78 w 120"/>
                <a:gd name="T23" fmla="*/ 18 h 110"/>
                <a:gd name="T24" fmla="*/ 66 w 120"/>
                <a:gd name="T25" fmla="*/ 0 h 110"/>
                <a:gd name="T26" fmla="*/ 46 w 120"/>
                <a:gd name="T27" fmla="*/ 9 h 110"/>
                <a:gd name="T28" fmla="*/ 39 w 120"/>
                <a:gd name="T29" fmla="*/ 3 h 110"/>
                <a:gd name="T30" fmla="*/ 14 w 120"/>
                <a:gd name="T31" fmla="*/ 7 h 110"/>
                <a:gd name="T32" fmla="*/ 13 w 120"/>
                <a:gd name="T33" fmla="*/ 48 h 110"/>
                <a:gd name="T34" fmla="*/ 0 w 120"/>
                <a:gd name="T35" fmla="*/ 54 h 110"/>
                <a:gd name="T36" fmla="*/ 0 w 120"/>
                <a:gd name="T37" fmla="*/ 86 h 1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0"/>
                <a:gd name="T58" fmla="*/ 0 h 110"/>
                <a:gd name="T59" fmla="*/ 120 w 120"/>
                <a:gd name="T60" fmla="*/ 110 h 11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0" h="110">
                  <a:moveTo>
                    <a:pt x="0" y="86"/>
                  </a:moveTo>
                  <a:lnTo>
                    <a:pt x="9" y="95"/>
                  </a:lnTo>
                  <a:lnTo>
                    <a:pt x="9" y="108"/>
                  </a:lnTo>
                  <a:lnTo>
                    <a:pt x="29" y="110"/>
                  </a:lnTo>
                  <a:lnTo>
                    <a:pt x="46" y="93"/>
                  </a:lnTo>
                  <a:lnTo>
                    <a:pt x="58" y="97"/>
                  </a:lnTo>
                  <a:lnTo>
                    <a:pt x="68" y="97"/>
                  </a:lnTo>
                  <a:lnTo>
                    <a:pt x="96" y="67"/>
                  </a:lnTo>
                  <a:lnTo>
                    <a:pt x="120" y="51"/>
                  </a:lnTo>
                  <a:lnTo>
                    <a:pt x="104" y="47"/>
                  </a:lnTo>
                  <a:lnTo>
                    <a:pt x="98" y="34"/>
                  </a:lnTo>
                  <a:lnTo>
                    <a:pt x="78" y="18"/>
                  </a:lnTo>
                  <a:lnTo>
                    <a:pt x="66" y="0"/>
                  </a:lnTo>
                  <a:lnTo>
                    <a:pt x="46" y="9"/>
                  </a:lnTo>
                  <a:lnTo>
                    <a:pt x="39" y="3"/>
                  </a:lnTo>
                  <a:lnTo>
                    <a:pt x="14" y="7"/>
                  </a:lnTo>
                  <a:lnTo>
                    <a:pt x="13" y="48"/>
                  </a:lnTo>
                  <a:lnTo>
                    <a:pt x="0" y="5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11" name="Freeform 160"/>
            <p:cNvSpPr>
              <a:spLocks/>
            </p:cNvSpPr>
            <p:nvPr/>
          </p:nvSpPr>
          <p:spPr bwMode="ltGray">
            <a:xfrm>
              <a:off x="1380446" y="5616778"/>
              <a:ext cx="196068" cy="165568"/>
            </a:xfrm>
            <a:custGeom>
              <a:avLst/>
              <a:gdLst>
                <a:gd name="T0" fmla="*/ 65 w 101"/>
                <a:gd name="T1" fmla="*/ 0 h 87"/>
                <a:gd name="T2" fmla="*/ 51 w 101"/>
                <a:gd name="T3" fmla="*/ 0 h 87"/>
                <a:gd name="T4" fmla="*/ 43 w 101"/>
                <a:gd name="T5" fmla="*/ 11 h 87"/>
                <a:gd name="T6" fmla="*/ 20 w 101"/>
                <a:gd name="T7" fmla="*/ 28 h 87"/>
                <a:gd name="T8" fmla="*/ 0 w 101"/>
                <a:gd name="T9" fmla="*/ 25 h 87"/>
                <a:gd name="T10" fmla="*/ 0 w 101"/>
                <a:gd name="T11" fmla="*/ 24 h 87"/>
                <a:gd name="T12" fmla="*/ 12 w 101"/>
                <a:gd name="T13" fmla="*/ 44 h 87"/>
                <a:gd name="T14" fmla="*/ 32 w 101"/>
                <a:gd name="T15" fmla="*/ 62 h 87"/>
                <a:gd name="T16" fmla="*/ 36 w 101"/>
                <a:gd name="T17" fmla="*/ 73 h 87"/>
                <a:gd name="T18" fmla="*/ 53 w 101"/>
                <a:gd name="T19" fmla="*/ 79 h 87"/>
                <a:gd name="T20" fmla="*/ 74 w 101"/>
                <a:gd name="T21" fmla="*/ 83 h 87"/>
                <a:gd name="T22" fmla="*/ 82 w 101"/>
                <a:gd name="T23" fmla="*/ 87 h 87"/>
                <a:gd name="T24" fmla="*/ 100 w 101"/>
                <a:gd name="T25" fmla="*/ 53 h 87"/>
                <a:gd name="T26" fmla="*/ 101 w 101"/>
                <a:gd name="T27" fmla="*/ 22 h 87"/>
                <a:gd name="T28" fmla="*/ 97 w 101"/>
                <a:gd name="T29" fmla="*/ 11 h 87"/>
                <a:gd name="T30" fmla="*/ 79 w 101"/>
                <a:gd name="T31" fmla="*/ 4 h 87"/>
                <a:gd name="T32" fmla="*/ 65 w 101"/>
                <a:gd name="T33" fmla="*/ 3 h 87"/>
                <a:gd name="T34" fmla="*/ 65 w 101"/>
                <a:gd name="T35" fmla="*/ 0 h 8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1"/>
                <a:gd name="T55" fmla="*/ 0 h 87"/>
                <a:gd name="T56" fmla="*/ 101 w 101"/>
                <a:gd name="T57" fmla="*/ 87 h 8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1" h="87">
                  <a:moveTo>
                    <a:pt x="65" y="0"/>
                  </a:moveTo>
                  <a:lnTo>
                    <a:pt x="51" y="0"/>
                  </a:lnTo>
                  <a:lnTo>
                    <a:pt x="43" y="11"/>
                  </a:lnTo>
                  <a:lnTo>
                    <a:pt x="20" y="28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12" y="44"/>
                  </a:lnTo>
                  <a:lnTo>
                    <a:pt x="32" y="62"/>
                  </a:lnTo>
                  <a:lnTo>
                    <a:pt x="36" y="73"/>
                  </a:lnTo>
                  <a:lnTo>
                    <a:pt x="53" y="79"/>
                  </a:lnTo>
                  <a:lnTo>
                    <a:pt x="74" y="83"/>
                  </a:lnTo>
                  <a:lnTo>
                    <a:pt x="82" y="87"/>
                  </a:lnTo>
                  <a:lnTo>
                    <a:pt x="100" y="53"/>
                  </a:lnTo>
                  <a:lnTo>
                    <a:pt x="101" y="22"/>
                  </a:lnTo>
                  <a:lnTo>
                    <a:pt x="97" y="11"/>
                  </a:lnTo>
                  <a:lnTo>
                    <a:pt x="79" y="4"/>
                  </a:lnTo>
                  <a:lnTo>
                    <a:pt x="6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12" name="Freeform 161"/>
            <p:cNvSpPr>
              <a:spLocks/>
            </p:cNvSpPr>
            <p:nvPr/>
          </p:nvSpPr>
          <p:spPr bwMode="ltGray">
            <a:xfrm>
              <a:off x="1503469" y="5505339"/>
              <a:ext cx="253734" cy="378896"/>
            </a:xfrm>
            <a:custGeom>
              <a:avLst/>
              <a:gdLst>
                <a:gd name="T0" fmla="*/ 35 w 134"/>
                <a:gd name="T1" fmla="*/ 196 h 197"/>
                <a:gd name="T2" fmla="*/ 35 w 134"/>
                <a:gd name="T3" fmla="*/ 191 h 197"/>
                <a:gd name="T4" fmla="*/ 32 w 134"/>
                <a:gd name="T5" fmla="*/ 189 h 197"/>
                <a:gd name="T6" fmla="*/ 35 w 134"/>
                <a:gd name="T7" fmla="*/ 182 h 197"/>
                <a:gd name="T8" fmla="*/ 60 w 134"/>
                <a:gd name="T9" fmla="*/ 172 h 197"/>
                <a:gd name="T10" fmla="*/ 68 w 134"/>
                <a:gd name="T11" fmla="*/ 162 h 197"/>
                <a:gd name="T12" fmla="*/ 68 w 134"/>
                <a:gd name="T13" fmla="*/ 143 h 197"/>
                <a:gd name="T14" fmla="*/ 59 w 134"/>
                <a:gd name="T15" fmla="*/ 113 h 197"/>
                <a:gd name="T16" fmla="*/ 92 w 134"/>
                <a:gd name="T17" fmla="*/ 83 h 197"/>
                <a:gd name="T18" fmla="*/ 113 w 134"/>
                <a:gd name="T19" fmla="*/ 77 h 197"/>
                <a:gd name="T20" fmla="*/ 134 w 134"/>
                <a:gd name="T21" fmla="*/ 55 h 197"/>
                <a:gd name="T22" fmla="*/ 130 w 134"/>
                <a:gd name="T23" fmla="*/ 0 h 197"/>
                <a:gd name="T24" fmla="*/ 114 w 134"/>
                <a:gd name="T25" fmla="*/ 9 h 197"/>
                <a:gd name="T26" fmla="*/ 81 w 134"/>
                <a:gd name="T27" fmla="*/ 14 h 197"/>
                <a:gd name="T28" fmla="*/ 61 w 134"/>
                <a:gd name="T29" fmla="*/ 13 h 197"/>
                <a:gd name="T30" fmla="*/ 55 w 134"/>
                <a:gd name="T31" fmla="*/ 19 h 197"/>
                <a:gd name="T32" fmla="*/ 60 w 134"/>
                <a:gd name="T33" fmla="*/ 34 h 197"/>
                <a:gd name="T34" fmla="*/ 74 w 134"/>
                <a:gd name="T35" fmla="*/ 51 h 197"/>
                <a:gd name="T36" fmla="*/ 72 w 134"/>
                <a:gd name="T37" fmla="*/ 62 h 197"/>
                <a:gd name="T38" fmla="*/ 63 w 134"/>
                <a:gd name="T39" fmla="*/ 75 h 197"/>
                <a:gd name="T40" fmla="*/ 54 w 134"/>
                <a:gd name="T41" fmla="*/ 63 h 197"/>
                <a:gd name="T42" fmla="*/ 55 w 134"/>
                <a:gd name="T43" fmla="*/ 48 h 197"/>
                <a:gd name="T44" fmla="*/ 44 w 134"/>
                <a:gd name="T45" fmla="*/ 48 h 197"/>
                <a:gd name="T46" fmla="*/ 39 w 134"/>
                <a:gd name="T47" fmla="*/ 42 h 197"/>
                <a:gd name="T48" fmla="*/ 38 w 134"/>
                <a:gd name="T49" fmla="*/ 42 h 197"/>
                <a:gd name="T50" fmla="*/ 0 w 134"/>
                <a:gd name="T51" fmla="*/ 52 h 197"/>
                <a:gd name="T52" fmla="*/ 0 w 134"/>
                <a:gd name="T53" fmla="*/ 59 h 197"/>
                <a:gd name="T54" fmla="*/ 1 w 134"/>
                <a:gd name="T55" fmla="*/ 61 h 197"/>
                <a:gd name="T56" fmla="*/ 1 w 134"/>
                <a:gd name="T57" fmla="*/ 63 h 197"/>
                <a:gd name="T58" fmla="*/ 15 w 134"/>
                <a:gd name="T59" fmla="*/ 64 h 197"/>
                <a:gd name="T60" fmla="*/ 33 w 134"/>
                <a:gd name="T61" fmla="*/ 72 h 197"/>
                <a:gd name="T62" fmla="*/ 36 w 134"/>
                <a:gd name="T63" fmla="*/ 82 h 197"/>
                <a:gd name="T64" fmla="*/ 35 w 134"/>
                <a:gd name="T65" fmla="*/ 113 h 197"/>
                <a:gd name="T66" fmla="*/ 18 w 134"/>
                <a:gd name="T67" fmla="*/ 146 h 197"/>
                <a:gd name="T68" fmla="*/ 22 w 134"/>
                <a:gd name="T69" fmla="*/ 184 h 197"/>
                <a:gd name="T70" fmla="*/ 24 w 134"/>
                <a:gd name="T71" fmla="*/ 197 h 197"/>
                <a:gd name="T72" fmla="*/ 35 w 134"/>
                <a:gd name="T73" fmla="*/ 196 h 19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34"/>
                <a:gd name="T112" fmla="*/ 0 h 197"/>
                <a:gd name="T113" fmla="*/ 134 w 134"/>
                <a:gd name="T114" fmla="*/ 197 h 19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34" h="197">
                  <a:moveTo>
                    <a:pt x="35" y="196"/>
                  </a:moveTo>
                  <a:lnTo>
                    <a:pt x="35" y="191"/>
                  </a:lnTo>
                  <a:lnTo>
                    <a:pt x="32" y="189"/>
                  </a:lnTo>
                  <a:lnTo>
                    <a:pt x="35" y="182"/>
                  </a:lnTo>
                  <a:lnTo>
                    <a:pt x="60" y="172"/>
                  </a:lnTo>
                  <a:lnTo>
                    <a:pt x="68" y="162"/>
                  </a:lnTo>
                  <a:lnTo>
                    <a:pt x="68" y="143"/>
                  </a:lnTo>
                  <a:lnTo>
                    <a:pt x="59" y="113"/>
                  </a:lnTo>
                  <a:lnTo>
                    <a:pt x="92" y="83"/>
                  </a:lnTo>
                  <a:lnTo>
                    <a:pt x="113" y="77"/>
                  </a:lnTo>
                  <a:lnTo>
                    <a:pt x="134" y="55"/>
                  </a:lnTo>
                  <a:lnTo>
                    <a:pt x="130" y="0"/>
                  </a:lnTo>
                  <a:lnTo>
                    <a:pt x="114" y="9"/>
                  </a:lnTo>
                  <a:lnTo>
                    <a:pt x="81" y="14"/>
                  </a:lnTo>
                  <a:lnTo>
                    <a:pt x="61" y="13"/>
                  </a:lnTo>
                  <a:lnTo>
                    <a:pt x="55" y="19"/>
                  </a:lnTo>
                  <a:lnTo>
                    <a:pt x="60" y="34"/>
                  </a:lnTo>
                  <a:lnTo>
                    <a:pt x="74" y="51"/>
                  </a:lnTo>
                  <a:lnTo>
                    <a:pt x="72" y="62"/>
                  </a:lnTo>
                  <a:lnTo>
                    <a:pt x="63" y="75"/>
                  </a:lnTo>
                  <a:lnTo>
                    <a:pt x="54" y="63"/>
                  </a:lnTo>
                  <a:lnTo>
                    <a:pt x="55" y="48"/>
                  </a:lnTo>
                  <a:lnTo>
                    <a:pt x="44" y="48"/>
                  </a:lnTo>
                  <a:lnTo>
                    <a:pt x="39" y="42"/>
                  </a:lnTo>
                  <a:lnTo>
                    <a:pt x="38" y="42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15" y="64"/>
                  </a:lnTo>
                  <a:lnTo>
                    <a:pt x="33" y="72"/>
                  </a:lnTo>
                  <a:lnTo>
                    <a:pt x="36" y="82"/>
                  </a:lnTo>
                  <a:lnTo>
                    <a:pt x="35" y="113"/>
                  </a:lnTo>
                  <a:lnTo>
                    <a:pt x="18" y="146"/>
                  </a:lnTo>
                  <a:lnTo>
                    <a:pt x="22" y="184"/>
                  </a:lnTo>
                  <a:lnTo>
                    <a:pt x="24" y="197"/>
                  </a:lnTo>
                  <a:lnTo>
                    <a:pt x="35" y="19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13" name="Freeform 162"/>
            <p:cNvSpPr>
              <a:spLocks/>
            </p:cNvSpPr>
            <p:nvPr/>
          </p:nvSpPr>
          <p:spPr bwMode="ltGray">
            <a:xfrm>
              <a:off x="1564980" y="5486235"/>
              <a:ext cx="84578" cy="159200"/>
            </a:xfrm>
            <a:custGeom>
              <a:avLst/>
              <a:gdLst>
                <a:gd name="T0" fmla="*/ 6 w 44"/>
                <a:gd name="T1" fmla="*/ 52 h 84"/>
                <a:gd name="T2" fmla="*/ 0 w 44"/>
                <a:gd name="T3" fmla="*/ 48 h 84"/>
                <a:gd name="T4" fmla="*/ 11 w 44"/>
                <a:gd name="T5" fmla="*/ 33 h 84"/>
                <a:gd name="T6" fmla="*/ 6 w 44"/>
                <a:gd name="T7" fmla="*/ 24 h 84"/>
                <a:gd name="T8" fmla="*/ 12 w 44"/>
                <a:gd name="T9" fmla="*/ 13 h 84"/>
                <a:gd name="T10" fmla="*/ 3 w 44"/>
                <a:gd name="T11" fmla="*/ 0 h 84"/>
                <a:gd name="T12" fmla="*/ 17 w 44"/>
                <a:gd name="T13" fmla="*/ 1 h 84"/>
                <a:gd name="T14" fmla="*/ 22 w 44"/>
                <a:gd name="T15" fmla="*/ 4 h 84"/>
                <a:gd name="T16" fmla="*/ 29 w 44"/>
                <a:gd name="T17" fmla="*/ 24 h 84"/>
                <a:gd name="T18" fmla="*/ 22 w 44"/>
                <a:gd name="T19" fmla="*/ 31 h 84"/>
                <a:gd name="T20" fmla="*/ 29 w 44"/>
                <a:gd name="T21" fmla="*/ 45 h 84"/>
                <a:gd name="T22" fmla="*/ 44 w 44"/>
                <a:gd name="T23" fmla="*/ 61 h 84"/>
                <a:gd name="T24" fmla="*/ 42 w 44"/>
                <a:gd name="T25" fmla="*/ 72 h 84"/>
                <a:gd name="T26" fmla="*/ 32 w 44"/>
                <a:gd name="T27" fmla="*/ 84 h 84"/>
                <a:gd name="T28" fmla="*/ 22 w 44"/>
                <a:gd name="T29" fmla="*/ 73 h 84"/>
                <a:gd name="T30" fmla="*/ 24 w 44"/>
                <a:gd name="T31" fmla="*/ 58 h 84"/>
                <a:gd name="T32" fmla="*/ 11 w 44"/>
                <a:gd name="T33" fmla="*/ 58 h 84"/>
                <a:gd name="T34" fmla="*/ 6 w 44"/>
                <a:gd name="T35" fmla="*/ 52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"/>
                <a:gd name="T55" fmla="*/ 0 h 84"/>
                <a:gd name="T56" fmla="*/ 44 w 44"/>
                <a:gd name="T57" fmla="*/ 84 h 8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" h="84">
                  <a:moveTo>
                    <a:pt x="6" y="52"/>
                  </a:moveTo>
                  <a:lnTo>
                    <a:pt x="0" y="48"/>
                  </a:lnTo>
                  <a:lnTo>
                    <a:pt x="11" y="33"/>
                  </a:lnTo>
                  <a:lnTo>
                    <a:pt x="6" y="24"/>
                  </a:lnTo>
                  <a:lnTo>
                    <a:pt x="12" y="13"/>
                  </a:lnTo>
                  <a:lnTo>
                    <a:pt x="3" y="0"/>
                  </a:lnTo>
                  <a:lnTo>
                    <a:pt x="17" y="1"/>
                  </a:lnTo>
                  <a:lnTo>
                    <a:pt x="22" y="4"/>
                  </a:lnTo>
                  <a:lnTo>
                    <a:pt x="29" y="24"/>
                  </a:lnTo>
                  <a:lnTo>
                    <a:pt x="22" y="31"/>
                  </a:lnTo>
                  <a:lnTo>
                    <a:pt x="29" y="45"/>
                  </a:lnTo>
                  <a:lnTo>
                    <a:pt x="44" y="61"/>
                  </a:lnTo>
                  <a:lnTo>
                    <a:pt x="42" y="72"/>
                  </a:lnTo>
                  <a:lnTo>
                    <a:pt x="32" y="84"/>
                  </a:lnTo>
                  <a:lnTo>
                    <a:pt x="22" y="73"/>
                  </a:lnTo>
                  <a:lnTo>
                    <a:pt x="24" y="58"/>
                  </a:lnTo>
                  <a:lnTo>
                    <a:pt x="11" y="58"/>
                  </a:lnTo>
                  <a:lnTo>
                    <a:pt x="6" y="5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14" name="Freeform 163"/>
            <p:cNvSpPr>
              <a:spLocks/>
            </p:cNvSpPr>
            <p:nvPr/>
          </p:nvSpPr>
          <p:spPr bwMode="ltGray">
            <a:xfrm>
              <a:off x="1522692" y="5858763"/>
              <a:ext cx="42288" cy="35025"/>
            </a:xfrm>
            <a:custGeom>
              <a:avLst/>
              <a:gdLst>
                <a:gd name="T0" fmla="*/ 22 w 22"/>
                <a:gd name="T1" fmla="*/ 13 h 18"/>
                <a:gd name="T2" fmla="*/ 20 w 22"/>
                <a:gd name="T3" fmla="*/ 0 h 18"/>
                <a:gd name="T4" fmla="*/ 5 w 22"/>
                <a:gd name="T5" fmla="*/ 0 h 18"/>
                <a:gd name="T6" fmla="*/ 0 w 22"/>
                <a:gd name="T7" fmla="*/ 14 h 18"/>
                <a:gd name="T8" fmla="*/ 11 w 22"/>
                <a:gd name="T9" fmla="*/ 18 h 18"/>
                <a:gd name="T10" fmla="*/ 22 w 22"/>
                <a:gd name="T11" fmla="*/ 13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"/>
                <a:gd name="T19" fmla="*/ 0 h 18"/>
                <a:gd name="T20" fmla="*/ 22 w 22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" h="18">
                  <a:moveTo>
                    <a:pt x="22" y="13"/>
                  </a:moveTo>
                  <a:lnTo>
                    <a:pt x="20" y="0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1" y="18"/>
                  </a:lnTo>
                  <a:lnTo>
                    <a:pt x="22" y="1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15" name="Freeform 164"/>
            <p:cNvSpPr>
              <a:spLocks/>
            </p:cNvSpPr>
            <p:nvPr/>
          </p:nvSpPr>
          <p:spPr bwMode="ltGray">
            <a:xfrm>
              <a:off x="3191186" y="2279940"/>
              <a:ext cx="134555" cy="165568"/>
            </a:xfrm>
            <a:custGeom>
              <a:avLst/>
              <a:gdLst>
                <a:gd name="T0" fmla="*/ 0 w 71"/>
                <a:gd name="T1" fmla="*/ 86 h 86"/>
                <a:gd name="T2" fmla="*/ 21 w 71"/>
                <a:gd name="T3" fmla="*/ 73 h 86"/>
                <a:gd name="T4" fmla="*/ 46 w 71"/>
                <a:gd name="T5" fmla="*/ 73 h 86"/>
                <a:gd name="T6" fmla="*/ 71 w 71"/>
                <a:gd name="T7" fmla="*/ 64 h 86"/>
                <a:gd name="T8" fmla="*/ 71 w 71"/>
                <a:gd name="T9" fmla="*/ 34 h 86"/>
                <a:gd name="T10" fmla="*/ 37 w 71"/>
                <a:gd name="T11" fmla="*/ 0 h 86"/>
                <a:gd name="T12" fmla="*/ 23 w 71"/>
                <a:gd name="T13" fmla="*/ 9 h 86"/>
                <a:gd name="T14" fmla="*/ 0 w 71"/>
                <a:gd name="T15" fmla="*/ 86 h 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1"/>
                <a:gd name="T25" fmla="*/ 0 h 86"/>
                <a:gd name="T26" fmla="*/ 71 w 71"/>
                <a:gd name="T27" fmla="*/ 86 h 8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1" h="86">
                  <a:moveTo>
                    <a:pt x="0" y="86"/>
                  </a:moveTo>
                  <a:lnTo>
                    <a:pt x="21" y="73"/>
                  </a:lnTo>
                  <a:lnTo>
                    <a:pt x="46" y="73"/>
                  </a:lnTo>
                  <a:lnTo>
                    <a:pt x="71" y="64"/>
                  </a:lnTo>
                  <a:lnTo>
                    <a:pt x="71" y="34"/>
                  </a:lnTo>
                  <a:lnTo>
                    <a:pt x="37" y="0"/>
                  </a:lnTo>
                  <a:lnTo>
                    <a:pt x="23" y="9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16" name="Freeform 165"/>
            <p:cNvSpPr>
              <a:spLocks/>
            </p:cNvSpPr>
            <p:nvPr/>
          </p:nvSpPr>
          <p:spPr bwMode="ltGray">
            <a:xfrm>
              <a:off x="2987429" y="2041141"/>
              <a:ext cx="219135" cy="312033"/>
            </a:xfrm>
            <a:custGeom>
              <a:avLst/>
              <a:gdLst>
                <a:gd name="T0" fmla="*/ 0 w 114"/>
                <a:gd name="T1" fmla="*/ 81 h 164"/>
                <a:gd name="T2" fmla="*/ 7 w 114"/>
                <a:gd name="T3" fmla="*/ 109 h 164"/>
                <a:gd name="T4" fmla="*/ 34 w 114"/>
                <a:gd name="T5" fmla="*/ 119 h 164"/>
                <a:gd name="T6" fmla="*/ 43 w 114"/>
                <a:gd name="T7" fmla="*/ 145 h 164"/>
                <a:gd name="T8" fmla="*/ 91 w 114"/>
                <a:gd name="T9" fmla="*/ 164 h 164"/>
                <a:gd name="T10" fmla="*/ 109 w 114"/>
                <a:gd name="T11" fmla="*/ 160 h 164"/>
                <a:gd name="T12" fmla="*/ 106 w 114"/>
                <a:gd name="T13" fmla="*/ 134 h 164"/>
                <a:gd name="T14" fmla="*/ 114 w 114"/>
                <a:gd name="T15" fmla="*/ 109 h 164"/>
                <a:gd name="T16" fmla="*/ 101 w 114"/>
                <a:gd name="T17" fmla="*/ 87 h 164"/>
                <a:gd name="T18" fmla="*/ 81 w 114"/>
                <a:gd name="T19" fmla="*/ 75 h 164"/>
                <a:gd name="T20" fmla="*/ 72 w 114"/>
                <a:gd name="T21" fmla="*/ 53 h 164"/>
                <a:gd name="T22" fmla="*/ 80 w 114"/>
                <a:gd name="T23" fmla="*/ 36 h 164"/>
                <a:gd name="T24" fmla="*/ 56 w 114"/>
                <a:gd name="T25" fmla="*/ 0 h 164"/>
                <a:gd name="T26" fmla="*/ 24 w 114"/>
                <a:gd name="T27" fmla="*/ 23 h 164"/>
                <a:gd name="T28" fmla="*/ 18 w 114"/>
                <a:gd name="T29" fmla="*/ 53 h 164"/>
                <a:gd name="T30" fmla="*/ 0 w 114"/>
                <a:gd name="T31" fmla="*/ 81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4"/>
                <a:gd name="T49" fmla="*/ 0 h 164"/>
                <a:gd name="T50" fmla="*/ 114 w 114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4" h="164">
                  <a:moveTo>
                    <a:pt x="0" y="81"/>
                  </a:moveTo>
                  <a:lnTo>
                    <a:pt x="7" y="109"/>
                  </a:lnTo>
                  <a:lnTo>
                    <a:pt x="34" y="119"/>
                  </a:lnTo>
                  <a:lnTo>
                    <a:pt x="43" y="145"/>
                  </a:lnTo>
                  <a:lnTo>
                    <a:pt x="91" y="164"/>
                  </a:lnTo>
                  <a:lnTo>
                    <a:pt x="109" y="160"/>
                  </a:lnTo>
                  <a:lnTo>
                    <a:pt x="106" y="134"/>
                  </a:lnTo>
                  <a:lnTo>
                    <a:pt x="114" y="109"/>
                  </a:lnTo>
                  <a:lnTo>
                    <a:pt x="101" y="87"/>
                  </a:lnTo>
                  <a:lnTo>
                    <a:pt x="81" y="75"/>
                  </a:lnTo>
                  <a:lnTo>
                    <a:pt x="72" y="53"/>
                  </a:lnTo>
                  <a:lnTo>
                    <a:pt x="80" y="36"/>
                  </a:lnTo>
                  <a:lnTo>
                    <a:pt x="56" y="0"/>
                  </a:lnTo>
                  <a:lnTo>
                    <a:pt x="24" y="23"/>
                  </a:lnTo>
                  <a:lnTo>
                    <a:pt x="18" y="53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17" name="Freeform 166"/>
            <p:cNvSpPr>
              <a:spLocks/>
            </p:cNvSpPr>
            <p:nvPr/>
          </p:nvSpPr>
          <p:spPr bwMode="ltGray">
            <a:xfrm>
              <a:off x="2137805" y="2009301"/>
              <a:ext cx="222978" cy="178304"/>
            </a:xfrm>
            <a:custGeom>
              <a:avLst/>
              <a:gdLst>
                <a:gd name="T0" fmla="*/ 0 w 116"/>
                <a:gd name="T1" fmla="*/ 93 h 93"/>
                <a:gd name="T2" fmla="*/ 22 w 116"/>
                <a:gd name="T3" fmla="*/ 93 h 93"/>
                <a:gd name="T4" fmla="*/ 40 w 116"/>
                <a:gd name="T5" fmla="*/ 71 h 93"/>
                <a:gd name="T6" fmla="*/ 69 w 116"/>
                <a:gd name="T7" fmla="*/ 78 h 93"/>
                <a:gd name="T8" fmla="*/ 80 w 116"/>
                <a:gd name="T9" fmla="*/ 70 h 93"/>
                <a:gd name="T10" fmla="*/ 80 w 116"/>
                <a:gd name="T11" fmla="*/ 37 h 93"/>
                <a:gd name="T12" fmla="*/ 99 w 116"/>
                <a:gd name="T13" fmla="*/ 42 h 93"/>
                <a:gd name="T14" fmla="*/ 116 w 116"/>
                <a:gd name="T15" fmla="*/ 31 h 93"/>
                <a:gd name="T16" fmla="*/ 108 w 116"/>
                <a:gd name="T17" fmla="*/ 0 h 93"/>
                <a:gd name="T18" fmla="*/ 86 w 116"/>
                <a:gd name="T19" fmla="*/ 18 h 93"/>
                <a:gd name="T20" fmla="*/ 80 w 116"/>
                <a:gd name="T21" fmla="*/ 37 h 93"/>
                <a:gd name="T22" fmla="*/ 45 w 116"/>
                <a:gd name="T23" fmla="*/ 46 h 93"/>
                <a:gd name="T24" fmla="*/ 40 w 116"/>
                <a:gd name="T25" fmla="*/ 71 h 93"/>
                <a:gd name="T26" fmla="*/ 16 w 116"/>
                <a:gd name="T27" fmla="*/ 70 h 93"/>
                <a:gd name="T28" fmla="*/ 0 w 116"/>
                <a:gd name="T29" fmla="*/ 93 h 9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6"/>
                <a:gd name="T46" fmla="*/ 0 h 93"/>
                <a:gd name="T47" fmla="*/ 116 w 116"/>
                <a:gd name="T48" fmla="*/ 93 h 9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6" h="93">
                  <a:moveTo>
                    <a:pt x="0" y="93"/>
                  </a:moveTo>
                  <a:lnTo>
                    <a:pt x="22" y="93"/>
                  </a:lnTo>
                  <a:lnTo>
                    <a:pt x="40" y="71"/>
                  </a:lnTo>
                  <a:lnTo>
                    <a:pt x="69" y="78"/>
                  </a:lnTo>
                  <a:lnTo>
                    <a:pt x="80" y="70"/>
                  </a:lnTo>
                  <a:lnTo>
                    <a:pt x="80" y="37"/>
                  </a:lnTo>
                  <a:lnTo>
                    <a:pt x="99" y="42"/>
                  </a:lnTo>
                  <a:lnTo>
                    <a:pt x="116" y="31"/>
                  </a:lnTo>
                  <a:lnTo>
                    <a:pt x="108" y="0"/>
                  </a:lnTo>
                  <a:lnTo>
                    <a:pt x="86" y="18"/>
                  </a:lnTo>
                  <a:lnTo>
                    <a:pt x="80" y="37"/>
                  </a:lnTo>
                  <a:lnTo>
                    <a:pt x="45" y="46"/>
                  </a:lnTo>
                  <a:lnTo>
                    <a:pt x="40" y="71"/>
                  </a:lnTo>
                  <a:lnTo>
                    <a:pt x="16" y="7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18" name="Freeform 167"/>
            <p:cNvSpPr>
              <a:spLocks/>
            </p:cNvSpPr>
            <p:nvPr/>
          </p:nvSpPr>
          <p:spPr bwMode="ltGray">
            <a:xfrm>
              <a:off x="2087826" y="1958357"/>
              <a:ext cx="119179" cy="159200"/>
            </a:xfrm>
            <a:custGeom>
              <a:avLst/>
              <a:gdLst>
                <a:gd name="T0" fmla="*/ 0 w 62"/>
                <a:gd name="T1" fmla="*/ 71 h 84"/>
                <a:gd name="T2" fmla="*/ 26 w 62"/>
                <a:gd name="T3" fmla="*/ 84 h 84"/>
                <a:gd name="T4" fmla="*/ 57 w 62"/>
                <a:gd name="T5" fmla="*/ 71 h 84"/>
                <a:gd name="T6" fmla="*/ 45 w 62"/>
                <a:gd name="T7" fmla="*/ 57 h 84"/>
                <a:gd name="T8" fmla="*/ 62 w 62"/>
                <a:gd name="T9" fmla="*/ 33 h 84"/>
                <a:gd name="T10" fmla="*/ 57 w 62"/>
                <a:gd name="T11" fmla="*/ 0 h 84"/>
                <a:gd name="T12" fmla="*/ 30 w 62"/>
                <a:gd name="T13" fmla="*/ 26 h 84"/>
                <a:gd name="T14" fmla="*/ 30 w 62"/>
                <a:gd name="T15" fmla="*/ 55 h 84"/>
                <a:gd name="T16" fmla="*/ 7 w 62"/>
                <a:gd name="T17" fmla="*/ 55 h 84"/>
                <a:gd name="T18" fmla="*/ 0 w 62"/>
                <a:gd name="T19" fmla="*/ 71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"/>
                <a:gd name="T31" fmla="*/ 0 h 84"/>
                <a:gd name="T32" fmla="*/ 62 w 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" h="84">
                  <a:moveTo>
                    <a:pt x="0" y="71"/>
                  </a:moveTo>
                  <a:lnTo>
                    <a:pt x="26" y="84"/>
                  </a:lnTo>
                  <a:lnTo>
                    <a:pt x="57" y="71"/>
                  </a:lnTo>
                  <a:lnTo>
                    <a:pt x="45" y="57"/>
                  </a:lnTo>
                  <a:lnTo>
                    <a:pt x="62" y="33"/>
                  </a:lnTo>
                  <a:lnTo>
                    <a:pt x="57" y="0"/>
                  </a:lnTo>
                  <a:lnTo>
                    <a:pt x="30" y="26"/>
                  </a:lnTo>
                  <a:lnTo>
                    <a:pt x="30" y="55"/>
                  </a:lnTo>
                  <a:lnTo>
                    <a:pt x="7" y="5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19" name="Freeform 168"/>
            <p:cNvSpPr>
              <a:spLocks/>
            </p:cNvSpPr>
            <p:nvPr/>
          </p:nvSpPr>
          <p:spPr bwMode="ltGray">
            <a:xfrm>
              <a:off x="2068605" y="2133476"/>
              <a:ext cx="42288" cy="38208"/>
            </a:xfrm>
            <a:custGeom>
              <a:avLst/>
              <a:gdLst>
                <a:gd name="T0" fmla="*/ 0 w 23"/>
                <a:gd name="T1" fmla="*/ 20 h 20"/>
                <a:gd name="T2" fmla="*/ 23 w 23"/>
                <a:gd name="T3" fmla="*/ 18 h 20"/>
                <a:gd name="T4" fmla="*/ 11 w 23"/>
                <a:gd name="T5" fmla="*/ 0 h 20"/>
                <a:gd name="T6" fmla="*/ 0 w 23"/>
                <a:gd name="T7" fmla="*/ 20 h 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20"/>
                <a:gd name="T14" fmla="*/ 23 w 23"/>
                <a:gd name="T15" fmla="*/ 20 h 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20">
                  <a:moveTo>
                    <a:pt x="0" y="20"/>
                  </a:moveTo>
                  <a:lnTo>
                    <a:pt x="23" y="18"/>
                  </a:lnTo>
                  <a:lnTo>
                    <a:pt x="11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20" name="Freeform 169"/>
            <p:cNvSpPr>
              <a:spLocks/>
            </p:cNvSpPr>
            <p:nvPr/>
          </p:nvSpPr>
          <p:spPr bwMode="ltGray">
            <a:xfrm>
              <a:off x="1861004" y="2085717"/>
              <a:ext cx="153778" cy="108256"/>
            </a:xfrm>
            <a:custGeom>
              <a:avLst/>
              <a:gdLst>
                <a:gd name="T0" fmla="*/ 0 w 82"/>
                <a:gd name="T1" fmla="*/ 23 h 56"/>
                <a:gd name="T2" fmla="*/ 13 w 82"/>
                <a:gd name="T3" fmla="*/ 33 h 56"/>
                <a:gd name="T4" fmla="*/ 29 w 82"/>
                <a:gd name="T5" fmla="*/ 33 h 56"/>
                <a:gd name="T6" fmla="*/ 29 w 82"/>
                <a:gd name="T7" fmla="*/ 48 h 56"/>
                <a:gd name="T8" fmla="*/ 48 w 82"/>
                <a:gd name="T9" fmla="*/ 56 h 56"/>
                <a:gd name="T10" fmla="*/ 67 w 82"/>
                <a:gd name="T11" fmla="*/ 52 h 56"/>
                <a:gd name="T12" fmla="*/ 67 w 82"/>
                <a:gd name="T13" fmla="*/ 34 h 56"/>
                <a:gd name="T14" fmla="*/ 82 w 82"/>
                <a:gd name="T15" fmla="*/ 15 h 56"/>
                <a:gd name="T16" fmla="*/ 71 w 82"/>
                <a:gd name="T17" fmla="*/ 8 h 56"/>
                <a:gd name="T18" fmla="*/ 42 w 82"/>
                <a:gd name="T19" fmla="*/ 23 h 56"/>
                <a:gd name="T20" fmla="*/ 42 w 82"/>
                <a:gd name="T21" fmla="*/ 10 h 56"/>
                <a:gd name="T22" fmla="*/ 29 w 82"/>
                <a:gd name="T23" fmla="*/ 0 h 56"/>
                <a:gd name="T24" fmla="*/ 0 w 82"/>
                <a:gd name="T25" fmla="*/ 23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2"/>
                <a:gd name="T40" fmla="*/ 0 h 56"/>
                <a:gd name="T41" fmla="*/ 82 w 82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2" h="56">
                  <a:moveTo>
                    <a:pt x="0" y="23"/>
                  </a:moveTo>
                  <a:lnTo>
                    <a:pt x="13" y="33"/>
                  </a:lnTo>
                  <a:lnTo>
                    <a:pt x="29" y="33"/>
                  </a:lnTo>
                  <a:lnTo>
                    <a:pt x="29" y="48"/>
                  </a:lnTo>
                  <a:lnTo>
                    <a:pt x="48" y="56"/>
                  </a:lnTo>
                  <a:lnTo>
                    <a:pt x="67" y="52"/>
                  </a:lnTo>
                  <a:lnTo>
                    <a:pt x="67" y="34"/>
                  </a:lnTo>
                  <a:lnTo>
                    <a:pt x="82" y="15"/>
                  </a:lnTo>
                  <a:lnTo>
                    <a:pt x="71" y="8"/>
                  </a:lnTo>
                  <a:lnTo>
                    <a:pt x="42" y="23"/>
                  </a:lnTo>
                  <a:lnTo>
                    <a:pt x="42" y="10"/>
                  </a:lnTo>
                  <a:lnTo>
                    <a:pt x="29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21" name="Freeform 170"/>
            <p:cNvSpPr>
              <a:spLocks/>
            </p:cNvSpPr>
            <p:nvPr/>
          </p:nvSpPr>
          <p:spPr bwMode="ltGray">
            <a:xfrm>
              <a:off x="1038291" y="2133476"/>
              <a:ext cx="388289" cy="448946"/>
            </a:xfrm>
            <a:custGeom>
              <a:avLst/>
              <a:gdLst>
                <a:gd name="T0" fmla="*/ 0 w 204"/>
                <a:gd name="T1" fmla="*/ 51 h 234"/>
                <a:gd name="T2" fmla="*/ 7 w 204"/>
                <a:gd name="T3" fmla="*/ 116 h 234"/>
                <a:gd name="T4" fmla="*/ 26 w 204"/>
                <a:gd name="T5" fmla="*/ 144 h 234"/>
                <a:gd name="T6" fmla="*/ 52 w 204"/>
                <a:gd name="T7" fmla="*/ 144 h 234"/>
                <a:gd name="T8" fmla="*/ 33 w 204"/>
                <a:gd name="T9" fmla="*/ 159 h 234"/>
                <a:gd name="T10" fmla="*/ 38 w 204"/>
                <a:gd name="T11" fmla="*/ 182 h 234"/>
                <a:gd name="T12" fmla="*/ 75 w 204"/>
                <a:gd name="T13" fmla="*/ 234 h 234"/>
                <a:gd name="T14" fmla="*/ 102 w 204"/>
                <a:gd name="T15" fmla="*/ 132 h 234"/>
                <a:gd name="T16" fmla="*/ 118 w 204"/>
                <a:gd name="T17" fmla="*/ 119 h 234"/>
                <a:gd name="T18" fmla="*/ 123 w 204"/>
                <a:gd name="T19" fmla="*/ 146 h 234"/>
                <a:gd name="T20" fmla="*/ 136 w 204"/>
                <a:gd name="T21" fmla="*/ 160 h 234"/>
                <a:gd name="T22" fmla="*/ 124 w 204"/>
                <a:gd name="T23" fmla="*/ 187 h 234"/>
                <a:gd name="T24" fmla="*/ 148 w 204"/>
                <a:gd name="T25" fmla="*/ 195 h 234"/>
                <a:gd name="T26" fmla="*/ 176 w 204"/>
                <a:gd name="T27" fmla="*/ 169 h 234"/>
                <a:gd name="T28" fmla="*/ 154 w 204"/>
                <a:gd name="T29" fmla="*/ 152 h 234"/>
                <a:gd name="T30" fmla="*/ 132 w 204"/>
                <a:gd name="T31" fmla="*/ 108 h 234"/>
                <a:gd name="T32" fmla="*/ 102 w 204"/>
                <a:gd name="T33" fmla="*/ 88 h 234"/>
                <a:gd name="T34" fmla="*/ 98 w 204"/>
                <a:gd name="T35" fmla="*/ 53 h 234"/>
                <a:gd name="T36" fmla="*/ 125 w 204"/>
                <a:gd name="T37" fmla="*/ 77 h 234"/>
                <a:gd name="T38" fmla="*/ 162 w 204"/>
                <a:gd name="T39" fmla="*/ 88 h 234"/>
                <a:gd name="T40" fmla="*/ 187 w 204"/>
                <a:gd name="T41" fmla="*/ 71 h 234"/>
                <a:gd name="T42" fmla="*/ 204 w 204"/>
                <a:gd name="T43" fmla="*/ 42 h 234"/>
                <a:gd name="T44" fmla="*/ 204 w 204"/>
                <a:gd name="T45" fmla="*/ 23 h 234"/>
                <a:gd name="T46" fmla="*/ 153 w 204"/>
                <a:gd name="T47" fmla="*/ 5 h 234"/>
                <a:gd name="T48" fmla="*/ 127 w 204"/>
                <a:gd name="T49" fmla="*/ 23 h 234"/>
                <a:gd name="T50" fmla="*/ 113 w 204"/>
                <a:gd name="T51" fmla="*/ 0 h 234"/>
                <a:gd name="T52" fmla="*/ 89 w 204"/>
                <a:gd name="T53" fmla="*/ 17 h 234"/>
                <a:gd name="T54" fmla="*/ 89 w 204"/>
                <a:gd name="T55" fmla="*/ 40 h 234"/>
                <a:gd name="T56" fmla="*/ 67 w 204"/>
                <a:gd name="T57" fmla="*/ 32 h 234"/>
                <a:gd name="T58" fmla="*/ 56 w 204"/>
                <a:gd name="T59" fmla="*/ 56 h 234"/>
                <a:gd name="T60" fmla="*/ 35 w 204"/>
                <a:gd name="T61" fmla="*/ 45 h 234"/>
                <a:gd name="T62" fmla="*/ 0 w 204"/>
                <a:gd name="T63" fmla="*/ 51 h 23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4"/>
                <a:gd name="T97" fmla="*/ 0 h 234"/>
                <a:gd name="T98" fmla="*/ 204 w 204"/>
                <a:gd name="T99" fmla="*/ 234 h 23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4" h="234">
                  <a:moveTo>
                    <a:pt x="0" y="51"/>
                  </a:moveTo>
                  <a:lnTo>
                    <a:pt x="7" y="116"/>
                  </a:lnTo>
                  <a:lnTo>
                    <a:pt x="26" y="144"/>
                  </a:lnTo>
                  <a:lnTo>
                    <a:pt x="52" y="144"/>
                  </a:lnTo>
                  <a:lnTo>
                    <a:pt x="33" y="159"/>
                  </a:lnTo>
                  <a:lnTo>
                    <a:pt x="38" y="182"/>
                  </a:lnTo>
                  <a:lnTo>
                    <a:pt x="75" y="234"/>
                  </a:lnTo>
                  <a:lnTo>
                    <a:pt x="102" y="132"/>
                  </a:lnTo>
                  <a:lnTo>
                    <a:pt x="118" y="119"/>
                  </a:lnTo>
                  <a:lnTo>
                    <a:pt x="123" y="146"/>
                  </a:lnTo>
                  <a:lnTo>
                    <a:pt x="136" y="160"/>
                  </a:lnTo>
                  <a:lnTo>
                    <a:pt x="124" y="187"/>
                  </a:lnTo>
                  <a:lnTo>
                    <a:pt x="148" y="195"/>
                  </a:lnTo>
                  <a:lnTo>
                    <a:pt x="176" y="169"/>
                  </a:lnTo>
                  <a:lnTo>
                    <a:pt x="154" y="152"/>
                  </a:lnTo>
                  <a:lnTo>
                    <a:pt x="132" y="108"/>
                  </a:lnTo>
                  <a:lnTo>
                    <a:pt x="102" y="88"/>
                  </a:lnTo>
                  <a:lnTo>
                    <a:pt x="98" y="53"/>
                  </a:lnTo>
                  <a:lnTo>
                    <a:pt x="125" y="77"/>
                  </a:lnTo>
                  <a:lnTo>
                    <a:pt x="162" y="88"/>
                  </a:lnTo>
                  <a:lnTo>
                    <a:pt x="187" y="71"/>
                  </a:lnTo>
                  <a:lnTo>
                    <a:pt x="204" y="42"/>
                  </a:lnTo>
                  <a:lnTo>
                    <a:pt x="204" y="23"/>
                  </a:lnTo>
                  <a:lnTo>
                    <a:pt x="153" y="5"/>
                  </a:lnTo>
                  <a:lnTo>
                    <a:pt x="127" y="23"/>
                  </a:lnTo>
                  <a:lnTo>
                    <a:pt x="113" y="0"/>
                  </a:lnTo>
                  <a:lnTo>
                    <a:pt x="89" y="17"/>
                  </a:lnTo>
                  <a:lnTo>
                    <a:pt x="89" y="40"/>
                  </a:lnTo>
                  <a:lnTo>
                    <a:pt x="67" y="32"/>
                  </a:lnTo>
                  <a:lnTo>
                    <a:pt x="56" y="56"/>
                  </a:lnTo>
                  <a:lnTo>
                    <a:pt x="35" y="45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22" name="Freeform 171"/>
            <p:cNvSpPr>
              <a:spLocks/>
            </p:cNvSpPr>
            <p:nvPr/>
          </p:nvSpPr>
          <p:spPr bwMode="ltGray">
            <a:xfrm>
              <a:off x="1826403" y="5537179"/>
              <a:ext cx="169156" cy="315216"/>
            </a:xfrm>
            <a:custGeom>
              <a:avLst/>
              <a:gdLst>
                <a:gd name="T0" fmla="*/ 0 w 90"/>
                <a:gd name="T1" fmla="*/ 117 h 163"/>
                <a:gd name="T2" fmla="*/ 6 w 90"/>
                <a:gd name="T3" fmla="*/ 149 h 163"/>
                <a:gd name="T4" fmla="*/ 16 w 90"/>
                <a:gd name="T5" fmla="*/ 160 h 163"/>
                <a:gd name="T6" fmla="*/ 22 w 90"/>
                <a:gd name="T7" fmla="*/ 163 h 163"/>
                <a:gd name="T8" fmla="*/ 44 w 90"/>
                <a:gd name="T9" fmla="*/ 159 h 163"/>
                <a:gd name="T10" fmla="*/ 50 w 90"/>
                <a:gd name="T11" fmla="*/ 151 h 163"/>
                <a:gd name="T12" fmla="*/ 75 w 90"/>
                <a:gd name="T13" fmla="*/ 76 h 163"/>
                <a:gd name="T14" fmla="*/ 81 w 90"/>
                <a:gd name="T15" fmla="*/ 40 h 163"/>
                <a:gd name="T16" fmla="*/ 86 w 90"/>
                <a:gd name="T17" fmla="*/ 45 h 163"/>
                <a:gd name="T18" fmla="*/ 90 w 90"/>
                <a:gd name="T19" fmla="*/ 40 h 163"/>
                <a:gd name="T20" fmla="*/ 82 w 90"/>
                <a:gd name="T21" fmla="*/ 11 h 163"/>
                <a:gd name="T22" fmla="*/ 75 w 90"/>
                <a:gd name="T23" fmla="*/ 0 h 163"/>
                <a:gd name="T24" fmla="*/ 69 w 90"/>
                <a:gd name="T25" fmla="*/ 4 h 163"/>
                <a:gd name="T26" fmla="*/ 68 w 90"/>
                <a:gd name="T27" fmla="*/ 15 h 163"/>
                <a:gd name="T28" fmla="*/ 58 w 90"/>
                <a:gd name="T29" fmla="*/ 18 h 163"/>
                <a:gd name="T30" fmla="*/ 54 w 90"/>
                <a:gd name="T31" fmla="*/ 32 h 163"/>
                <a:gd name="T32" fmla="*/ 16 w 90"/>
                <a:gd name="T33" fmla="*/ 48 h 163"/>
                <a:gd name="T34" fmla="*/ 7 w 90"/>
                <a:gd name="T35" fmla="*/ 62 h 163"/>
                <a:gd name="T36" fmla="*/ 14 w 90"/>
                <a:gd name="T37" fmla="*/ 95 h 163"/>
                <a:gd name="T38" fmla="*/ 0 w 90"/>
                <a:gd name="T39" fmla="*/ 117 h 16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0"/>
                <a:gd name="T61" fmla="*/ 0 h 163"/>
                <a:gd name="T62" fmla="*/ 90 w 90"/>
                <a:gd name="T63" fmla="*/ 163 h 16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0" h="163">
                  <a:moveTo>
                    <a:pt x="0" y="117"/>
                  </a:moveTo>
                  <a:lnTo>
                    <a:pt x="6" y="149"/>
                  </a:lnTo>
                  <a:lnTo>
                    <a:pt x="16" y="160"/>
                  </a:lnTo>
                  <a:lnTo>
                    <a:pt x="22" y="163"/>
                  </a:lnTo>
                  <a:lnTo>
                    <a:pt x="44" y="159"/>
                  </a:lnTo>
                  <a:lnTo>
                    <a:pt x="50" y="151"/>
                  </a:lnTo>
                  <a:lnTo>
                    <a:pt x="75" y="76"/>
                  </a:lnTo>
                  <a:lnTo>
                    <a:pt x="81" y="40"/>
                  </a:lnTo>
                  <a:lnTo>
                    <a:pt x="86" y="45"/>
                  </a:lnTo>
                  <a:lnTo>
                    <a:pt x="90" y="40"/>
                  </a:lnTo>
                  <a:lnTo>
                    <a:pt x="82" y="11"/>
                  </a:lnTo>
                  <a:lnTo>
                    <a:pt x="75" y="0"/>
                  </a:lnTo>
                  <a:lnTo>
                    <a:pt x="69" y="4"/>
                  </a:lnTo>
                  <a:lnTo>
                    <a:pt x="68" y="15"/>
                  </a:lnTo>
                  <a:lnTo>
                    <a:pt x="58" y="18"/>
                  </a:lnTo>
                  <a:lnTo>
                    <a:pt x="54" y="32"/>
                  </a:lnTo>
                  <a:lnTo>
                    <a:pt x="16" y="48"/>
                  </a:lnTo>
                  <a:lnTo>
                    <a:pt x="7" y="62"/>
                  </a:lnTo>
                  <a:lnTo>
                    <a:pt x="14" y="95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23" name="Freeform 172"/>
            <p:cNvSpPr>
              <a:spLocks/>
            </p:cNvSpPr>
            <p:nvPr/>
          </p:nvSpPr>
          <p:spPr bwMode="ltGray">
            <a:xfrm>
              <a:off x="2710628" y="5059578"/>
              <a:ext cx="49979" cy="85967"/>
            </a:xfrm>
            <a:custGeom>
              <a:avLst/>
              <a:gdLst>
                <a:gd name="T0" fmla="*/ 0 w 26"/>
                <a:gd name="T1" fmla="*/ 20 h 44"/>
                <a:gd name="T2" fmla="*/ 6 w 26"/>
                <a:gd name="T3" fmla="*/ 44 h 44"/>
                <a:gd name="T4" fmla="*/ 22 w 26"/>
                <a:gd name="T5" fmla="*/ 38 h 44"/>
                <a:gd name="T6" fmla="*/ 26 w 26"/>
                <a:gd name="T7" fmla="*/ 25 h 44"/>
                <a:gd name="T8" fmla="*/ 9 w 26"/>
                <a:gd name="T9" fmla="*/ 4 h 44"/>
                <a:gd name="T10" fmla="*/ 4 w 26"/>
                <a:gd name="T11" fmla="*/ 0 h 44"/>
                <a:gd name="T12" fmla="*/ 0 w 26"/>
                <a:gd name="T13" fmla="*/ 20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44"/>
                <a:gd name="T23" fmla="*/ 26 w 26"/>
                <a:gd name="T24" fmla="*/ 44 h 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44">
                  <a:moveTo>
                    <a:pt x="0" y="20"/>
                  </a:moveTo>
                  <a:lnTo>
                    <a:pt x="6" y="44"/>
                  </a:lnTo>
                  <a:lnTo>
                    <a:pt x="22" y="38"/>
                  </a:lnTo>
                  <a:lnTo>
                    <a:pt x="26" y="25"/>
                  </a:lnTo>
                  <a:lnTo>
                    <a:pt x="9" y="4"/>
                  </a:lnTo>
                  <a:lnTo>
                    <a:pt x="4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24" name="Freeform 173"/>
            <p:cNvSpPr>
              <a:spLocks/>
            </p:cNvSpPr>
            <p:nvPr/>
          </p:nvSpPr>
          <p:spPr bwMode="ltGray">
            <a:xfrm>
              <a:off x="3414165" y="4830330"/>
              <a:ext cx="53822" cy="35023"/>
            </a:xfrm>
            <a:custGeom>
              <a:avLst/>
              <a:gdLst>
                <a:gd name="T0" fmla="*/ 0 w 29"/>
                <a:gd name="T1" fmla="*/ 7 h 19"/>
                <a:gd name="T2" fmla="*/ 0 w 29"/>
                <a:gd name="T3" fmla="*/ 16 h 19"/>
                <a:gd name="T4" fmla="*/ 13 w 29"/>
                <a:gd name="T5" fmla="*/ 19 h 19"/>
                <a:gd name="T6" fmla="*/ 22 w 29"/>
                <a:gd name="T7" fmla="*/ 12 h 19"/>
                <a:gd name="T8" fmla="*/ 29 w 29"/>
                <a:gd name="T9" fmla="*/ 0 h 19"/>
                <a:gd name="T10" fmla="*/ 10 w 29"/>
                <a:gd name="T11" fmla="*/ 0 h 19"/>
                <a:gd name="T12" fmla="*/ 0 w 29"/>
                <a:gd name="T13" fmla="*/ 7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19"/>
                <a:gd name="T23" fmla="*/ 29 w 2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19">
                  <a:moveTo>
                    <a:pt x="0" y="7"/>
                  </a:moveTo>
                  <a:lnTo>
                    <a:pt x="0" y="16"/>
                  </a:lnTo>
                  <a:lnTo>
                    <a:pt x="13" y="19"/>
                  </a:lnTo>
                  <a:lnTo>
                    <a:pt x="22" y="12"/>
                  </a:lnTo>
                  <a:lnTo>
                    <a:pt x="29" y="0"/>
                  </a:lnTo>
                  <a:lnTo>
                    <a:pt x="1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25" name="Freeform 174"/>
            <p:cNvSpPr>
              <a:spLocks/>
            </p:cNvSpPr>
            <p:nvPr/>
          </p:nvSpPr>
          <p:spPr bwMode="ltGray">
            <a:xfrm>
              <a:off x="3694809" y="4706152"/>
              <a:ext cx="38445" cy="70048"/>
            </a:xfrm>
            <a:custGeom>
              <a:avLst/>
              <a:gdLst>
                <a:gd name="T0" fmla="*/ 0 w 21"/>
                <a:gd name="T1" fmla="*/ 16 h 36"/>
                <a:gd name="T2" fmla="*/ 1 w 21"/>
                <a:gd name="T3" fmla="*/ 28 h 36"/>
                <a:gd name="T4" fmla="*/ 7 w 21"/>
                <a:gd name="T5" fmla="*/ 36 h 36"/>
                <a:gd name="T6" fmla="*/ 21 w 21"/>
                <a:gd name="T7" fmla="*/ 0 h 36"/>
                <a:gd name="T8" fmla="*/ 11 w 21"/>
                <a:gd name="T9" fmla="*/ 0 h 36"/>
                <a:gd name="T10" fmla="*/ 0 w 21"/>
                <a:gd name="T11" fmla="*/ 16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36"/>
                <a:gd name="T20" fmla="*/ 21 w 21"/>
                <a:gd name="T21" fmla="*/ 36 h 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36">
                  <a:moveTo>
                    <a:pt x="0" y="16"/>
                  </a:moveTo>
                  <a:lnTo>
                    <a:pt x="1" y="28"/>
                  </a:lnTo>
                  <a:lnTo>
                    <a:pt x="7" y="36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26" name="Freeform 175"/>
            <p:cNvSpPr>
              <a:spLocks/>
            </p:cNvSpPr>
            <p:nvPr/>
          </p:nvSpPr>
          <p:spPr bwMode="ltGray">
            <a:xfrm>
              <a:off x="3694809" y="4706152"/>
              <a:ext cx="38445" cy="70048"/>
            </a:xfrm>
            <a:custGeom>
              <a:avLst/>
              <a:gdLst>
                <a:gd name="T0" fmla="*/ 0 w 21"/>
                <a:gd name="T1" fmla="*/ 16 h 36"/>
                <a:gd name="T2" fmla="*/ 1 w 21"/>
                <a:gd name="T3" fmla="*/ 28 h 36"/>
                <a:gd name="T4" fmla="*/ 7 w 21"/>
                <a:gd name="T5" fmla="*/ 36 h 36"/>
                <a:gd name="T6" fmla="*/ 21 w 21"/>
                <a:gd name="T7" fmla="*/ 0 h 36"/>
                <a:gd name="T8" fmla="*/ 11 w 21"/>
                <a:gd name="T9" fmla="*/ 0 h 36"/>
                <a:gd name="T10" fmla="*/ 0 w 21"/>
                <a:gd name="T11" fmla="*/ 16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36"/>
                <a:gd name="T20" fmla="*/ 21 w 21"/>
                <a:gd name="T21" fmla="*/ 36 h 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36">
                  <a:moveTo>
                    <a:pt x="0" y="16"/>
                  </a:moveTo>
                  <a:lnTo>
                    <a:pt x="1" y="28"/>
                  </a:lnTo>
                  <a:lnTo>
                    <a:pt x="7" y="36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0" y="16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27" name="Freeform 176"/>
            <p:cNvSpPr>
              <a:spLocks/>
            </p:cNvSpPr>
            <p:nvPr/>
          </p:nvSpPr>
          <p:spPr bwMode="ltGray">
            <a:xfrm>
              <a:off x="4548278" y="3977016"/>
              <a:ext cx="34601" cy="35023"/>
            </a:xfrm>
            <a:custGeom>
              <a:avLst/>
              <a:gdLst>
                <a:gd name="T0" fmla="*/ 0 w 19"/>
                <a:gd name="T1" fmla="*/ 13 h 19"/>
                <a:gd name="T2" fmla="*/ 0 w 19"/>
                <a:gd name="T3" fmla="*/ 19 h 19"/>
                <a:gd name="T4" fmla="*/ 13 w 19"/>
                <a:gd name="T5" fmla="*/ 15 h 19"/>
                <a:gd name="T6" fmla="*/ 19 w 19"/>
                <a:gd name="T7" fmla="*/ 0 h 19"/>
                <a:gd name="T8" fmla="*/ 0 w 19"/>
                <a:gd name="T9" fmla="*/ 13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0" y="13"/>
                  </a:moveTo>
                  <a:lnTo>
                    <a:pt x="0" y="19"/>
                  </a:lnTo>
                  <a:lnTo>
                    <a:pt x="13" y="15"/>
                  </a:lnTo>
                  <a:lnTo>
                    <a:pt x="19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28" name="Freeform 177"/>
            <p:cNvSpPr>
              <a:spLocks/>
            </p:cNvSpPr>
            <p:nvPr/>
          </p:nvSpPr>
          <p:spPr bwMode="ltGray">
            <a:xfrm>
              <a:off x="4110010" y="3814631"/>
              <a:ext cx="38445" cy="35025"/>
            </a:xfrm>
            <a:custGeom>
              <a:avLst/>
              <a:gdLst>
                <a:gd name="T0" fmla="*/ 0 w 19"/>
                <a:gd name="T1" fmla="*/ 9 h 19"/>
                <a:gd name="T2" fmla="*/ 8 w 19"/>
                <a:gd name="T3" fmla="*/ 19 h 19"/>
                <a:gd name="T4" fmla="*/ 19 w 19"/>
                <a:gd name="T5" fmla="*/ 6 h 19"/>
                <a:gd name="T6" fmla="*/ 5 w 19"/>
                <a:gd name="T7" fmla="*/ 0 h 19"/>
                <a:gd name="T8" fmla="*/ 0 w 19"/>
                <a:gd name="T9" fmla="*/ 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0" y="9"/>
                  </a:moveTo>
                  <a:lnTo>
                    <a:pt x="8" y="19"/>
                  </a:lnTo>
                  <a:lnTo>
                    <a:pt x="19" y="6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29" name="Freeform 178"/>
            <p:cNvSpPr>
              <a:spLocks/>
            </p:cNvSpPr>
            <p:nvPr/>
          </p:nvSpPr>
          <p:spPr bwMode="ltGray">
            <a:xfrm>
              <a:off x="4748190" y="3655431"/>
              <a:ext cx="34601" cy="35025"/>
            </a:xfrm>
            <a:custGeom>
              <a:avLst/>
              <a:gdLst>
                <a:gd name="T0" fmla="*/ 0 w 18"/>
                <a:gd name="T1" fmla="*/ 18 h 18"/>
                <a:gd name="T2" fmla="*/ 18 w 18"/>
                <a:gd name="T3" fmla="*/ 5 h 18"/>
                <a:gd name="T4" fmla="*/ 15 w 18"/>
                <a:gd name="T5" fmla="*/ 0 h 18"/>
                <a:gd name="T6" fmla="*/ 4 w 18"/>
                <a:gd name="T7" fmla="*/ 4 h 18"/>
                <a:gd name="T8" fmla="*/ 0 w 18"/>
                <a:gd name="T9" fmla="*/ 18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8"/>
                <a:gd name="T17" fmla="*/ 18 w 18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8">
                  <a:moveTo>
                    <a:pt x="0" y="18"/>
                  </a:moveTo>
                  <a:lnTo>
                    <a:pt x="18" y="5"/>
                  </a:lnTo>
                  <a:lnTo>
                    <a:pt x="15" y="0"/>
                  </a:lnTo>
                  <a:lnTo>
                    <a:pt x="4" y="4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30" name="Freeform 179"/>
            <p:cNvSpPr>
              <a:spLocks/>
            </p:cNvSpPr>
            <p:nvPr/>
          </p:nvSpPr>
          <p:spPr bwMode="ltGray">
            <a:xfrm>
              <a:off x="4217655" y="3852839"/>
              <a:ext cx="65357" cy="283378"/>
            </a:xfrm>
            <a:custGeom>
              <a:avLst/>
              <a:gdLst>
                <a:gd name="T0" fmla="*/ 0 w 34"/>
                <a:gd name="T1" fmla="*/ 17 h 148"/>
                <a:gd name="T2" fmla="*/ 0 w 34"/>
                <a:gd name="T3" fmla="*/ 47 h 148"/>
                <a:gd name="T4" fmla="*/ 4 w 34"/>
                <a:gd name="T5" fmla="*/ 60 h 148"/>
                <a:gd name="T6" fmla="*/ 1 w 34"/>
                <a:gd name="T7" fmla="*/ 100 h 148"/>
                <a:gd name="T8" fmla="*/ 7 w 34"/>
                <a:gd name="T9" fmla="*/ 114 h 148"/>
                <a:gd name="T10" fmla="*/ 0 w 34"/>
                <a:gd name="T11" fmla="*/ 136 h 148"/>
                <a:gd name="T12" fmla="*/ 3 w 34"/>
                <a:gd name="T13" fmla="*/ 148 h 148"/>
                <a:gd name="T14" fmla="*/ 11 w 34"/>
                <a:gd name="T15" fmla="*/ 136 h 148"/>
                <a:gd name="T16" fmla="*/ 22 w 34"/>
                <a:gd name="T17" fmla="*/ 143 h 148"/>
                <a:gd name="T18" fmla="*/ 22 w 34"/>
                <a:gd name="T19" fmla="*/ 136 h 148"/>
                <a:gd name="T20" fmla="*/ 11 w 34"/>
                <a:gd name="T21" fmla="*/ 116 h 148"/>
                <a:gd name="T22" fmla="*/ 15 w 34"/>
                <a:gd name="T23" fmla="*/ 95 h 148"/>
                <a:gd name="T24" fmla="*/ 25 w 34"/>
                <a:gd name="T25" fmla="*/ 90 h 148"/>
                <a:gd name="T26" fmla="*/ 34 w 34"/>
                <a:gd name="T27" fmla="*/ 95 h 148"/>
                <a:gd name="T28" fmla="*/ 18 w 34"/>
                <a:gd name="T29" fmla="*/ 43 h 148"/>
                <a:gd name="T30" fmla="*/ 15 w 34"/>
                <a:gd name="T31" fmla="*/ 5 h 148"/>
                <a:gd name="T32" fmla="*/ 11 w 34"/>
                <a:gd name="T33" fmla="*/ 0 h 148"/>
                <a:gd name="T34" fmla="*/ 7 w 34"/>
                <a:gd name="T35" fmla="*/ 0 h 148"/>
                <a:gd name="T36" fmla="*/ 11 w 34"/>
                <a:gd name="T37" fmla="*/ 8 h 148"/>
                <a:gd name="T38" fmla="*/ 0 w 34"/>
                <a:gd name="T39" fmla="*/ 17 h 14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4"/>
                <a:gd name="T61" fmla="*/ 0 h 148"/>
                <a:gd name="T62" fmla="*/ 34 w 34"/>
                <a:gd name="T63" fmla="*/ 148 h 14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4" h="148">
                  <a:moveTo>
                    <a:pt x="0" y="17"/>
                  </a:moveTo>
                  <a:lnTo>
                    <a:pt x="0" y="47"/>
                  </a:lnTo>
                  <a:lnTo>
                    <a:pt x="4" y="60"/>
                  </a:lnTo>
                  <a:lnTo>
                    <a:pt x="1" y="100"/>
                  </a:lnTo>
                  <a:lnTo>
                    <a:pt x="7" y="114"/>
                  </a:lnTo>
                  <a:lnTo>
                    <a:pt x="0" y="136"/>
                  </a:lnTo>
                  <a:lnTo>
                    <a:pt x="3" y="148"/>
                  </a:lnTo>
                  <a:lnTo>
                    <a:pt x="11" y="136"/>
                  </a:lnTo>
                  <a:lnTo>
                    <a:pt x="22" y="143"/>
                  </a:lnTo>
                  <a:lnTo>
                    <a:pt x="22" y="136"/>
                  </a:lnTo>
                  <a:lnTo>
                    <a:pt x="11" y="116"/>
                  </a:lnTo>
                  <a:lnTo>
                    <a:pt x="15" y="95"/>
                  </a:lnTo>
                  <a:lnTo>
                    <a:pt x="25" y="90"/>
                  </a:lnTo>
                  <a:lnTo>
                    <a:pt x="34" y="95"/>
                  </a:lnTo>
                  <a:lnTo>
                    <a:pt x="18" y="43"/>
                  </a:lnTo>
                  <a:lnTo>
                    <a:pt x="15" y="5"/>
                  </a:lnTo>
                  <a:lnTo>
                    <a:pt x="11" y="0"/>
                  </a:lnTo>
                  <a:lnTo>
                    <a:pt x="7" y="0"/>
                  </a:lnTo>
                  <a:lnTo>
                    <a:pt x="11" y="8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31" name="Freeform 180"/>
            <p:cNvSpPr>
              <a:spLocks/>
            </p:cNvSpPr>
            <p:nvPr/>
          </p:nvSpPr>
          <p:spPr bwMode="ltGray">
            <a:xfrm>
              <a:off x="5121103" y="2983606"/>
              <a:ext cx="92267" cy="47759"/>
            </a:xfrm>
            <a:custGeom>
              <a:avLst/>
              <a:gdLst>
                <a:gd name="T0" fmla="*/ 16 w 48"/>
                <a:gd name="T1" fmla="*/ 19 h 24"/>
                <a:gd name="T2" fmla="*/ 27 w 48"/>
                <a:gd name="T3" fmla="*/ 22 h 24"/>
                <a:gd name="T4" fmla="*/ 48 w 48"/>
                <a:gd name="T5" fmla="*/ 13 h 24"/>
                <a:gd name="T6" fmla="*/ 38 w 48"/>
                <a:gd name="T7" fmla="*/ 0 h 24"/>
                <a:gd name="T8" fmla="*/ 16 w 48"/>
                <a:gd name="T9" fmla="*/ 0 h 24"/>
                <a:gd name="T10" fmla="*/ 0 w 48"/>
                <a:gd name="T11" fmla="*/ 14 h 24"/>
                <a:gd name="T12" fmla="*/ 2 w 48"/>
                <a:gd name="T13" fmla="*/ 24 h 24"/>
                <a:gd name="T14" fmla="*/ 16 w 48"/>
                <a:gd name="T15" fmla="*/ 19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24"/>
                <a:gd name="T26" fmla="*/ 48 w 4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24">
                  <a:moveTo>
                    <a:pt x="16" y="19"/>
                  </a:moveTo>
                  <a:lnTo>
                    <a:pt x="27" y="22"/>
                  </a:lnTo>
                  <a:lnTo>
                    <a:pt x="48" y="13"/>
                  </a:lnTo>
                  <a:lnTo>
                    <a:pt x="38" y="0"/>
                  </a:lnTo>
                  <a:lnTo>
                    <a:pt x="16" y="0"/>
                  </a:lnTo>
                  <a:lnTo>
                    <a:pt x="0" y="14"/>
                  </a:lnTo>
                  <a:lnTo>
                    <a:pt x="2" y="24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32" name="Freeform 181"/>
            <p:cNvSpPr>
              <a:spLocks/>
            </p:cNvSpPr>
            <p:nvPr/>
          </p:nvSpPr>
          <p:spPr bwMode="ltGray">
            <a:xfrm>
              <a:off x="4186899" y="2808485"/>
              <a:ext cx="69200" cy="54129"/>
            </a:xfrm>
            <a:custGeom>
              <a:avLst/>
              <a:gdLst>
                <a:gd name="T0" fmla="*/ 0 w 37"/>
                <a:gd name="T1" fmla="*/ 15 h 30"/>
                <a:gd name="T2" fmla="*/ 13 w 37"/>
                <a:gd name="T3" fmla="*/ 25 h 30"/>
                <a:gd name="T4" fmla="*/ 37 w 37"/>
                <a:gd name="T5" fmla="*/ 30 h 30"/>
                <a:gd name="T6" fmla="*/ 37 w 37"/>
                <a:gd name="T7" fmla="*/ 15 h 30"/>
                <a:gd name="T8" fmla="*/ 22 w 37"/>
                <a:gd name="T9" fmla="*/ 0 h 30"/>
                <a:gd name="T10" fmla="*/ 5 w 37"/>
                <a:gd name="T11" fmla="*/ 2 h 30"/>
                <a:gd name="T12" fmla="*/ 0 w 37"/>
                <a:gd name="T13" fmla="*/ 15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30"/>
                <a:gd name="T23" fmla="*/ 37 w 37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30">
                  <a:moveTo>
                    <a:pt x="0" y="15"/>
                  </a:moveTo>
                  <a:lnTo>
                    <a:pt x="13" y="25"/>
                  </a:lnTo>
                  <a:lnTo>
                    <a:pt x="37" y="30"/>
                  </a:lnTo>
                  <a:lnTo>
                    <a:pt x="37" y="15"/>
                  </a:lnTo>
                  <a:lnTo>
                    <a:pt x="22" y="0"/>
                  </a:lnTo>
                  <a:lnTo>
                    <a:pt x="5" y="2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33" name="Freeform 182"/>
            <p:cNvSpPr>
              <a:spLocks/>
            </p:cNvSpPr>
            <p:nvPr/>
          </p:nvSpPr>
          <p:spPr bwMode="ltGray">
            <a:xfrm>
              <a:off x="4179210" y="2776645"/>
              <a:ext cx="38445" cy="38208"/>
            </a:xfrm>
            <a:custGeom>
              <a:avLst/>
              <a:gdLst>
                <a:gd name="T0" fmla="*/ 0 w 19"/>
                <a:gd name="T1" fmla="*/ 0 h 20"/>
                <a:gd name="T2" fmla="*/ 5 w 19"/>
                <a:gd name="T3" fmla="*/ 20 h 20"/>
                <a:gd name="T4" fmla="*/ 19 w 19"/>
                <a:gd name="T5" fmla="*/ 16 h 20"/>
                <a:gd name="T6" fmla="*/ 19 w 19"/>
                <a:gd name="T7" fmla="*/ 0 h 20"/>
                <a:gd name="T8" fmla="*/ 0 w 19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20"/>
                <a:gd name="T17" fmla="*/ 19 w 19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20">
                  <a:moveTo>
                    <a:pt x="0" y="0"/>
                  </a:moveTo>
                  <a:lnTo>
                    <a:pt x="5" y="20"/>
                  </a:lnTo>
                  <a:lnTo>
                    <a:pt x="19" y="16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34" name="Freeform 183"/>
            <p:cNvSpPr>
              <a:spLocks/>
            </p:cNvSpPr>
            <p:nvPr/>
          </p:nvSpPr>
          <p:spPr bwMode="ltGray">
            <a:xfrm>
              <a:off x="4336834" y="2668389"/>
              <a:ext cx="107645" cy="73233"/>
            </a:xfrm>
            <a:custGeom>
              <a:avLst/>
              <a:gdLst>
                <a:gd name="T0" fmla="*/ 0 w 56"/>
                <a:gd name="T1" fmla="*/ 0 h 39"/>
                <a:gd name="T2" fmla="*/ 9 w 56"/>
                <a:gd name="T3" fmla="*/ 24 h 39"/>
                <a:gd name="T4" fmla="*/ 34 w 56"/>
                <a:gd name="T5" fmla="*/ 39 h 39"/>
                <a:gd name="T6" fmla="*/ 48 w 56"/>
                <a:gd name="T7" fmla="*/ 39 h 39"/>
                <a:gd name="T8" fmla="*/ 56 w 56"/>
                <a:gd name="T9" fmla="*/ 19 h 39"/>
                <a:gd name="T10" fmla="*/ 9 w 56"/>
                <a:gd name="T11" fmla="*/ 7 h 39"/>
                <a:gd name="T12" fmla="*/ 0 w 56"/>
                <a:gd name="T13" fmla="*/ 0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39"/>
                <a:gd name="T23" fmla="*/ 56 w 56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39">
                  <a:moveTo>
                    <a:pt x="0" y="0"/>
                  </a:moveTo>
                  <a:lnTo>
                    <a:pt x="9" y="24"/>
                  </a:lnTo>
                  <a:lnTo>
                    <a:pt x="34" y="39"/>
                  </a:lnTo>
                  <a:lnTo>
                    <a:pt x="48" y="39"/>
                  </a:lnTo>
                  <a:lnTo>
                    <a:pt x="56" y="19"/>
                  </a:lnTo>
                  <a:lnTo>
                    <a:pt x="9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35" name="Freeform 184"/>
            <p:cNvSpPr>
              <a:spLocks/>
            </p:cNvSpPr>
            <p:nvPr/>
          </p:nvSpPr>
          <p:spPr bwMode="ltGray">
            <a:xfrm>
              <a:off x="4106167" y="2617445"/>
              <a:ext cx="192223" cy="127360"/>
            </a:xfrm>
            <a:custGeom>
              <a:avLst/>
              <a:gdLst>
                <a:gd name="T0" fmla="*/ 0 w 101"/>
                <a:gd name="T1" fmla="*/ 42 h 68"/>
                <a:gd name="T2" fmla="*/ 12 w 101"/>
                <a:gd name="T3" fmla="*/ 64 h 68"/>
                <a:gd name="T4" fmla="*/ 27 w 101"/>
                <a:gd name="T5" fmla="*/ 68 h 68"/>
                <a:gd name="T6" fmla="*/ 61 w 101"/>
                <a:gd name="T7" fmla="*/ 53 h 68"/>
                <a:gd name="T8" fmla="*/ 72 w 101"/>
                <a:gd name="T9" fmla="*/ 60 h 68"/>
                <a:gd name="T10" fmla="*/ 101 w 101"/>
                <a:gd name="T11" fmla="*/ 34 h 68"/>
                <a:gd name="T12" fmla="*/ 101 w 101"/>
                <a:gd name="T13" fmla="*/ 21 h 68"/>
                <a:gd name="T14" fmla="*/ 87 w 101"/>
                <a:gd name="T15" fmla="*/ 15 h 68"/>
                <a:gd name="T16" fmla="*/ 78 w 101"/>
                <a:gd name="T17" fmla="*/ 15 h 68"/>
                <a:gd name="T18" fmla="*/ 61 w 101"/>
                <a:gd name="T19" fmla="*/ 0 h 68"/>
                <a:gd name="T20" fmla="*/ 49 w 101"/>
                <a:gd name="T21" fmla="*/ 19 h 68"/>
                <a:gd name="T22" fmla="*/ 23 w 101"/>
                <a:gd name="T23" fmla="*/ 0 h 68"/>
                <a:gd name="T24" fmla="*/ 5 w 101"/>
                <a:gd name="T25" fmla="*/ 12 h 68"/>
                <a:gd name="T26" fmla="*/ 0 w 101"/>
                <a:gd name="T27" fmla="*/ 42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1"/>
                <a:gd name="T43" fmla="*/ 0 h 68"/>
                <a:gd name="T44" fmla="*/ 101 w 101"/>
                <a:gd name="T45" fmla="*/ 68 h 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1" h="68">
                  <a:moveTo>
                    <a:pt x="0" y="42"/>
                  </a:moveTo>
                  <a:lnTo>
                    <a:pt x="12" y="64"/>
                  </a:lnTo>
                  <a:lnTo>
                    <a:pt x="27" y="68"/>
                  </a:lnTo>
                  <a:lnTo>
                    <a:pt x="61" y="53"/>
                  </a:lnTo>
                  <a:lnTo>
                    <a:pt x="72" y="60"/>
                  </a:lnTo>
                  <a:lnTo>
                    <a:pt x="101" y="34"/>
                  </a:lnTo>
                  <a:lnTo>
                    <a:pt x="101" y="21"/>
                  </a:lnTo>
                  <a:lnTo>
                    <a:pt x="87" y="15"/>
                  </a:lnTo>
                  <a:lnTo>
                    <a:pt x="78" y="15"/>
                  </a:lnTo>
                  <a:lnTo>
                    <a:pt x="61" y="0"/>
                  </a:lnTo>
                  <a:lnTo>
                    <a:pt x="49" y="19"/>
                  </a:lnTo>
                  <a:lnTo>
                    <a:pt x="23" y="0"/>
                  </a:lnTo>
                  <a:lnTo>
                    <a:pt x="5" y="1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36" name="Freeform 185"/>
            <p:cNvSpPr>
              <a:spLocks/>
            </p:cNvSpPr>
            <p:nvPr/>
          </p:nvSpPr>
          <p:spPr bwMode="ltGray">
            <a:xfrm>
              <a:off x="2037849" y="2531478"/>
              <a:ext cx="419044" cy="522177"/>
            </a:xfrm>
            <a:custGeom>
              <a:avLst/>
              <a:gdLst>
                <a:gd name="T0" fmla="*/ 0 w 219"/>
                <a:gd name="T1" fmla="*/ 235 h 271"/>
                <a:gd name="T2" fmla="*/ 27 w 219"/>
                <a:gd name="T3" fmla="*/ 262 h 271"/>
                <a:gd name="T4" fmla="*/ 65 w 219"/>
                <a:gd name="T5" fmla="*/ 271 h 271"/>
                <a:gd name="T6" fmla="*/ 74 w 219"/>
                <a:gd name="T7" fmla="*/ 265 h 271"/>
                <a:gd name="T8" fmla="*/ 58 w 219"/>
                <a:gd name="T9" fmla="*/ 253 h 271"/>
                <a:gd name="T10" fmla="*/ 51 w 219"/>
                <a:gd name="T11" fmla="*/ 237 h 271"/>
                <a:gd name="T12" fmla="*/ 47 w 219"/>
                <a:gd name="T13" fmla="*/ 200 h 271"/>
                <a:gd name="T14" fmla="*/ 56 w 219"/>
                <a:gd name="T15" fmla="*/ 182 h 271"/>
                <a:gd name="T16" fmla="*/ 113 w 219"/>
                <a:gd name="T17" fmla="*/ 95 h 271"/>
                <a:gd name="T18" fmla="*/ 153 w 219"/>
                <a:gd name="T19" fmla="*/ 65 h 271"/>
                <a:gd name="T20" fmla="*/ 215 w 219"/>
                <a:gd name="T21" fmla="*/ 34 h 271"/>
                <a:gd name="T22" fmla="*/ 219 w 219"/>
                <a:gd name="T23" fmla="*/ 8 h 271"/>
                <a:gd name="T24" fmla="*/ 203 w 219"/>
                <a:gd name="T25" fmla="*/ 0 h 271"/>
                <a:gd name="T26" fmla="*/ 179 w 219"/>
                <a:gd name="T27" fmla="*/ 13 h 271"/>
                <a:gd name="T28" fmla="*/ 170 w 219"/>
                <a:gd name="T29" fmla="*/ 29 h 271"/>
                <a:gd name="T30" fmla="*/ 144 w 219"/>
                <a:gd name="T31" fmla="*/ 38 h 271"/>
                <a:gd name="T32" fmla="*/ 119 w 219"/>
                <a:gd name="T33" fmla="*/ 38 h 271"/>
                <a:gd name="T34" fmla="*/ 94 w 219"/>
                <a:gd name="T35" fmla="*/ 53 h 271"/>
                <a:gd name="T36" fmla="*/ 72 w 219"/>
                <a:gd name="T37" fmla="*/ 81 h 271"/>
                <a:gd name="T38" fmla="*/ 51 w 219"/>
                <a:gd name="T39" fmla="*/ 92 h 271"/>
                <a:gd name="T40" fmla="*/ 51 w 219"/>
                <a:gd name="T41" fmla="*/ 108 h 271"/>
                <a:gd name="T42" fmla="*/ 39 w 219"/>
                <a:gd name="T43" fmla="*/ 131 h 271"/>
                <a:gd name="T44" fmla="*/ 27 w 219"/>
                <a:gd name="T45" fmla="*/ 150 h 271"/>
                <a:gd name="T46" fmla="*/ 32 w 219"/>
                <a:gd name="T47" fmla="*/ 164 h 271"/>
                <a:gd name="T48" fmla="*/ 19 w 219"/>
                <a:gd name="T49" fmla="*/ 174 h 271"/>
                <a:gd name="T50" fmla="*/ 9 w 219"/>
                <a:gd name="T51" fmla="*/ 192 h 271"/>
                <a:gd name="T52" fmla="*/ 14 w 219"/>
                <a:gd name="T53" fmla="*/ 207 h 271"/>
                <a:gd name="T54" fmla="*/ 0 w 219"/>
                <a:gd name="T55" fmla="*/ 216 h 271"/>
                <a:gd name="T56" fmla="*/ 0 w 219"/>
                <a:gd name="T57" fmla="*/ 235 h 2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19"/>
                <a:gd name="T88" fmla="*/ 0 h 271"/>
                <a:gd name="T89" fmla="*/ 219 w 219"/>
                <a:gd name="T90" fmla="*/ 271 h 27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19" h="271">
                  <a:moveTo>
                    <a:pt x="0" y="235"/>
                  </a:moveTo>
                  <a:lnTo>
                    <a:pt x="27" y="262"/>
                  </a:lnTo>
                  <a:lnTo>
                    <a:pt x="65" y="271"/>
                  </a:lnTo>
                  <a:lnTo>
                    <a:pt x="74" y="265"/>
                  </a:lnTo>
                  <a:lnTo>
                    <a:pt x="58" y="253"/>
                  </a:lnTo>
                  <a:lnTo>
                    <a:pt x="51" y="237"/>
                  </a:lnTo>
                  <a:lnTo>
                    <a:pt x="47" y="200"/>
                  </a:lnTo>
                  <a:lnTo>
                    <a:pt x="56" y="182"/>
                  </a:lnTo>
                  <a:lnTo>
                    <a:pt x="113" y="95"/>
                  </a:lnTo>
                  <a:lnTo>
                    <a:pt x="153" y="65"/>
                  </a:lnTo>
                  <a:lnTo>
                    <a:pt x="215" y="34"/>
                  </a:lnTo>
                  <a:lnTo>
                    <a:pt x="219" y="8"/>
                  </a:lnTo>
                  <a:lnTo>
                    <a:pt x="203" y="0"/>
                  </a:lnTo>
                  <a:lnTo>
                    <a:pt x="179" y="13"/>
                  </a:lnTo>
                  <a:lnTo>
                    <a:pt x="170" y="29"/>
                  </a:lnTo>
                  <a:lnTo>
                    <a:pt x="144" y="38"/>
                  </a:lnTo>
                  <a:lnTo>
                    <a:pt x="119" y="38"/>
                  </a:lnTo>
                  <a:lnTo>
                    <a:pt x="94" y="53"/>
                  </a:lnTo>
                  <a:lnTo>
                    <a:pt x="72" y="81"/>
                  </a:lnTo>
                  <a:lnTo>
                    <a:pt x="51" y="92"/>
                  </a:lnTo>
                  <a:lnTo>
                    <a:pt x="51" y="108"/>
                  </a:lnTo>
                  <a:lnTo>
                    <a:pt x="39" y="131"/>
                  </a:lnTo>
                  <a:lnTo>
                    <a:pt x="27" y="150"/>
                  </a:lnTo>
                  <a:lnTo>
                    <a:pt x="32" y="164"/>
                  </a:lnTo>
                  <a:lnTo>
                    <a:pt x="19" y="174"/>
                  </a:lnTo>
                  <a:lnTo>
                    <a:pt x="9" y="192"/>
                  </a:lnTo>
                  <a:lnTo>
                    <a:pt x="14" y="207"/>
                  </a:lnTo>
                  <a:lnTo>
                    <a:pt x="0" y="216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37" name="Freeform 186"/>
            <p:cNvSpPr>
              <a:spLocks/>
            </p:cNvSpPr>
            <p:nvPr/>
          </p:nvSpPr>
          <p:spPr bwMode="ltGray">
            <a:xfrm>
              <a:off x="1953271" y="3117335"/>
              <a:ext cx="38445" cy="47759"/>
            </a:xfrm>
            <a:custGeom>
              <a:avLst/>
              <a:gdLst>
                <a:gd name="T0" fmla="*/ 2 w 21"/>
                <a:gd name="T1" fmla="*/ 25 h 25"/>
                <a:gd name="T2" fmla="*/ 18 w 21"/>
                <a:gd name="T3" fmla="*/ 20 h 25"/>
                <a:gd name="T4" fmla="*/ 21 w 21"/>
                <a:gd name="T5" fmla="*/ 9 h 25"/>
                <a:gd name="T6" fmla="*/ 6 w 21"/>
                <a:gd name="T7" fmla="*/ 0 h 25"/>
                <a:gd name="T8" fmla="*/ 0 w 21"/>
                <a:gd name="T9" fmla="*/ 9 h 25"/>
                <a:gd name="T10" fmla="*/ 2 w 21"/>
                <a:gd name="T11" fmla="*/ 25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25"/>
                <a:gd name="T20" fmla="*/ 21 w 21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25">
                  <a:moveTo>
                    <a:pt x="2" y="25"/>
                  </a:moveTo>
                  <a:lnTo>
                    <a:pt x="18" y="20"/>
                  </a:lnTo>
                  <a:lnTo>
                    <a:pt x="21" y="9"/>
                  </a:lnTo>
                  <a:lnTo>
                    <a:pt x="6" y="0"/>
                  </a:lnTo>
                  <a:lnTo>
                    <a:pt x="0" y="9"/>
                  </a:lnTo>
                  <a:lnTo>
                    <a:pt x="2" y="2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38" name="Freeform 187"/>
            <p:cNvSpPr>
              <a:spLocks/>
            </p:cNvSpPr>
            <p:nvPr/>
          </p:nvSpPr>
          <p:spPr bwMode="ltGray">
            <a:xfrm>
              <a:off x="1307403" y="3677720"/>
              <a:ext cx="34599" cy="35023"/>
            </a:xfrm>
            <a:custGeom>
              <a:avLst/>
              <a:gdLst>
                <a:gd name="T0" fmla="*/ 0 w 18"/>
                <a:gd name="T1" fmla="*/ 10 h 20"/>
                <a:gd name="T2" fmla="*/ 4 w 18"/>
                <a:gd name="T3" fmla="*/ 20 h 20"/>
                <a:gd name="T4" fmla="*/ 18 w 18"/>
                <a:gd name="T5" fmla="*/ 3 h 20"/>
                <a:gd name="T6" fmla="*/ 5 w 18"/>
                <a:gd name="T7" fmla="*/ 0 h 20"/>
                <a:gd name="T8" fmla="*/ 0 w 18"/>
                <a:gd name="T9" fmla="*/ 1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20"/>
                <a:gd name="T17" fmla="*/ 18 w 18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20">
                  <a:moveTo>
                    <a:pt x="0" y="10"/>
                  </a:moveTo>
                  <a:lnTo>
                    <a:pt x="4" y="20"/>
                  </a:lnTo>
                  <a:lnTo>
                    <a:pt x="18" y="3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39" name="Freeform 188"/>
            <p:cNvSpPr>
              <a:spLocks/>
            </p:cNvSpPr>
            <p:nvPr/>
          </p:nvSpPr>
          <p:spPr bwMode="ltGray">
            <a:xfrm>
              <a:off x="1288179" y="4371833"/>
              <a:ext cx="49979" cy="44576"/>
            </a:xfrm>
            <a:custGeom>
              <a:avLst/>
              <a:gdLst>
                <a:gd name="T0" fmla="*/ 0 w 26"/>
                <a:gd name="T1" fmla="*/ 5 h 24"/>
                <a:gd name="T2" fmla="*/ 6 w 26"/>
                <a:gd name="T3" fmla="*/ 10 h 24"/>
                <a:gd name="T4" fmla="*/ 6 w 26"/>
                <a:gd name="T5" fmla="*/ 20 h 24"/>
                <a:gd name="T6" fmla="*/ 15 w 26"/>
                <a:gd name="T7" fmla="*/ 24 h 24"/>
                <a:gd name="T8" fmla="*/ 19 w 26"/>
                <a:gd name="T9" fmla="*/ 20 h 24"/>
                <a:gd name="T10" fmla="*/ 25 w 26"/>
                <a:gd name="T11" fmla="*/ 24 h 24"/>
                <a:gd name="T12" fmla="*/ 19 w 26"/>
                <a:gd name="T13" fmla="*/ 10 h 24"/>
                <a:gd name="T14" fmla="*/ 26 w 26"/>
                <a:gd name="T15" fmla="*/ 11 h 24"/>
                <a:gd name="T16" fmla="*/ 23 w 26"/>
                <a:gd name="T17" fmla="*/ 4 h 24"/>
                <a:gd name="T18" fmla="*/ 9 w 26"/>
                <a:gd name="T19" fmla="*/ 0 h 24"/>
                <a:gd name="T20" fmla="*/ 0 w 26"/>
                <a:gd name="T21" fmla="*/ 5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4"/>
                <a:gd name="T35" fmla="*/ 26 w 26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4">
                  <a:moveTo>
                    <a:pt x="0" y="5"/>
                  </a:moveTo>
                  <a:lnTo>
                    <a:pt x="6" y="10"/>
                  </a:lnTo>
                  <a:lnTo>
                    <a:pt x="6" y="20"/>
                  </a:lnTo>
                  <a:lnTo>
                    <a:pt x="15" y="24"/>
                  </a:lnTo>
                  <a:lnTo>
                    <a:pt x="19" y="20"/>
                  </a:lnTo>
                  <a:lnTo>
                    <a:pt x="25" y="24"/>
                  </a:lnTo>
                  <a:lnTo>
                    <a:pt x="19" y="10"/>
                  </a:lnTo>
                  <a:lnTo>
                    <a:pt x="26" y="11"/>
                  </a:lnTo>
                  <a:lnTo>
                    <a:pt x="23" y="4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40" name="Freeform 189"/>
            <p:cNvSpPr>
              <a:spLocks/>
            </p:cNvSpPr>
            <p:nvPr/>
          </p:nvSpPr>
          <p:spPr bwMode="ltGray">
            <a:xfrm>
              <a:off x="1342002" y="4435513"/>
              <a:ext cx="69200" cy="38208"/>
            </a:xfrm>
            <a:custGeom>
              <a:avLst/>
              <a:gdLst>
                <a:gd name="T0" fmla="*/ 0 w 36"/>
                <a:gd name="T1" fmla="*/ 13 h 20"/>
                <a:gd name="T2" fmla="*/ 17 w 36"/>
                <a:gd name="T3" fmla="*/ 20 h 20"/>
                <a:gd name="T4" fmla="*/ 34 w 36"/>
                <a:gd name="T5" fmla="*/ 17 h 20"/>
                <a:gd name="T6" fmla="*/ 36 w 36"/>
                <a:gd name="T7" fmla="*/ 9 h 20"/>
                <a:gd name="T8" fmla="*/ 29 w 36"/>
                <a:gd name="T9" fmla="*/ 14 h 20"/>
                <a:gd name="T10" fmla="*/ 29 w 36"/>
                <a:gd name="T11" fmla="*/ 6 h 20"/>
                <a:gd name="T12" fmla="*/ 0 w 36"/>
                <a:gd name="T13" fmla="*/ 0 h 20"/>
                <a:gd name="T14" fmla="*/ 0 w 36"/>
                <a:gd name="T15" fmla="*/ 13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6"/>
                <a:gd name="T25" fmla="*/ 0 h 20"/>
                <a:gd name="T26" fmla="*/ 36 w 36"/>
                <a:gd name="T27" fmla="*/ 20 h 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6" h="20">
                  <a:moveTo>
                    <a:pt x="0" y="13"/>
                  </a:moveTo>
                  <a:lnTo>
                    <a:pt x="17" y="20"/>
                  </a:lnTo>
                  <a:lnTo>
                    <a:pt x="34" y="17"/>
                  </a:lnTo>
                  <a:lnTo>
                    <a:pt x="36" y="9"/>
                  </a:lnTo>
                  <a:lnTo>
                    <a:pt x="29" y="14"/>
                  </a:lnTo>
                  <a:lnTo>
                    <a:pt x="29" y="6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41" name="Freeform 190"/>
            <p:cNvSpPr>
              <a:spLocks/>
            </p:cNvSpPr>
            <p:nvPr/>
          </p:nvSpPr>
          <p:spPr bwMode="ltGray">
            <a:xfrm>
              <a:off x="1561137" y="4435513"/>
              <a:ext cx="57666" cy="38208"/>
            </a:xfrm>
            <a:custGeom>
              <a:avLst/>
              <a:gdLst>
                <a:gd name="T0" fmla="*/ 0 w 30"/>
                <a:gd name="T1" fmla="*/ 11 h 20"/>
                <a:gd name="T2" fmla="*/ 1 w 30"/>
                <a:gd name="T3" fmla="*/ 20 h 20"/>
                <a:gd name="T4" fmla="*/ 16 w 30"/>
                <a:gd name="T5" fmla="*/ 17 h 20"/>
                <a:gd name="T6" fmla="*/ 23 w 30"/>
                <a:gd name="T7" fmla="*/ 14 h 20"/>
                <a:gd name="T8" fmla="*/ 22 w 30"/>
                <a:gd name="T9" fmla="*/ 9 h 20"/>
                <a:gd name="T10" fmla="*/ 30 w 30"/>
                <a:gd name="T11" fmla="*/ 0 h 20"/>
                <a:gd name="T12" fmla="*/ 0 w 30"/>
                <a:gd name="T13" fmla="*/ 11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0"/>
                <a:gd name="T23" fmla="*/ 30 w 30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0">
                  <a:moveTo>
                    <a:pt x="0" y="11"/>
                  </a:moveTo>
                  <a:lnTo>
                    <a:pt x="1" y="20"/>
                  </a:lnTo>
                  <a:lnTo>
                    <a:pt x="16" y="17"/>
                  </a:lnTo>
                  <a:lnTo>
                    <a:pt x="23" y="14"/>
                  </a:lnTo>
                  <a:lnTo>
                    <a:pt x="22" y="9"/>
                  </a:lnTo>
                  <a:lnTo>
                    <a:pt x="3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42" name="Freeform 191"/>
            <p:cNvSpPr>
              <a:spLocks/>
            </p:cNvSpPr>
            <p:nvPr/>
          </p:nvSpPr>
          <p:spPr bwMode="ltGray">
            <a:xfrm>
              <a:off x="984469" y="5190121"/>
              <a:ext cx="34599" cy="38208"/>
            </a:xfrm>
            <a:custGeom>
              <a:avLst/>
              <a:gdLst>
                <a:gd name="T0" fmla="*/ 0 w 19"/>
                <a:gd name="T1" fmla="*/ 21 h 21"/>
                <a:gd name="T2" fmla="*/ 19 w 19"/>
                <a:gd name="T3" fmla="*/ 6 h 21"/>
                <a:gd name="T4" fmla="*/ 4 w 19"/>
                <a:gd name="T5" fmla="*/ 0 h 21"/>
                <a:gd name="T6" fmla="*/ 0 w 19"/>
                <a:gd name="T7" fmla="*/ 21 h 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21"/>
                <a:gd name="T14" fmla="*/ 19 w 19"/>
                <a:gd name="T15" fmla="*/ 21 h 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21">
                  <a:moveTo>
                    <a:pt x="0" y="21"/>
                  </a:moveTo>
                  <a:lnTo>
                    <a:pt x="19" y="6"/>
                  </a:lnTo>
                  <a:lnTo>
                    <a:pt x="4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43" name="Freeform 192"/>
            <p:cNvSpPr>
              <a:spLocks/>
            </p:cNvSpPr>
            <p:nvPr/>
          </p:nvSpPr>
          <p:spPr bwMode="ltGray">
            <a:xfrm>
              <a:off x="3087385" y="5145545"/>
              <a:ext cx="265269" cy="2547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"/>
                </a:cxn>
                <a:cxn ang="0">
                  <a:pos x="20" y="22"/>
                </a:cxn>
                <a:cxn ang="0">
                  <a:pos x="32" y="37"/>
                </a:cxn>
                <a:cxn ang="0">
                  <a:pos x="43" y="44"/>
                </a:cxn>
                <a:cxn ang="0">
                  <a:pos x="48" y="61"/>
                </a:cxn>
                <a:cxn ang="0">
                  <a:pos x="64" y="72"/>
                </a:cxn>
                <a:cxn ang="0">
                  <a:pos x="81" y="102"/>
                </a:cxn>
                <a:cxn ang="0">
                  <a:pos x="115" y="130"/>
                </a:cxn>
                <a:cxn ang="0">
                  <a:pos x="132" y="132"/>
                </a:cxn>
                <a:cxn ang="0">
                  <a:pos x="138" y="100"/>
                </a:cxn>
                <a:cxn ang="0">
                  <a:pos x="130" y="90"/>
                </a:cxn>
                <a:cxn ang="0">
                  <a:pos x="123" y="90"/>
                </a:cxn>
                <a:cxn ang="0">
                  <a:pos x="115" y="78"/>
                </a:cxn>
                <a:cxn ang="0">
                  <a:pos x="103" y="72"/>
                </a:cxn>
                <a:cxn ang="0">
                  <a:pos x="106" y="63"/>
                </a:cxn>
                <a:cxn ang="0">
                  <a:pos x="97" y="59"/>
                </a:cxn>
                <a:cxn ang="0">
                  <a:pos x="97" y="52"/>
                </a:cxn>
                <a:cxn ang="0">
                  <a:pos x="74" y="39"/>
                </a:cxn>
                <a:cxn ang="0">
                  <a:pos x="68" y="41"/>
                </a:cxn>
                <a:cxn ang="0">
                  <a:pos x="28" y="5"/>
                </a:cxn>
                <a:cxn ang="0">
                  <a:pos x="0" y="0"/>
                </a:cxn>
              </a:cxnLst>
              <a:rect l="0" t="0" r="r" b="b"/>
              <a:pathLst>
                <a:path w="138" h="132">
                  <a:moveTo>
                    <a:pt x="0" y="0"/>
                  </a:moveTo>
                  <a:lnTo>
                    <a:pt x="4" y="10"/>
                  </a:lnTo>
                  <a:lnTo>
                    <a:pt x="20" y="22"/>
                  </a:lnTo>
                  <a:lnTo>
                    <a:pt x="32" y="37"/>
                  </a:lnTo>
                  <a:lnTo>
                    <a:pt x="43" y="44"/>
                  </a:lnTo>
                  <a:lnTo>
                    <a:pt x="48" y="61"/>
                  </a:lnTo>
                  <a:lnTo>
                    <a:pt x="64" y="72"/>
                  </a:lnTo>
                  <a:lnTo>
                    <a:pt x="81" y="102"/>
                  </a:lnTo>
                  <a:lnTo>
                    <a:pt x="115" y="130"/>
                  </a:lnTo>
                  <a:lnTo>
                    <a:pt x="132" y="132"/>
                  </a:lnTo>
                  <a:lnTo>
                    <a:pt x="138" y="100"/>
                  </a:lnTo>
                  <a:lnTo>
                    <a:pt x="130" y="90"/>
                  </a:lnTo>
                  <a:lnTo>
                    <a:pt x="123" y="90"/>
                  </a:lnTo>
                  <a:lnTo>
                    <a:pt x="115" y="78"/>
                  </a:lnTo>
                  <a:lnTo>
                    <a:pt x="103" y="72"/>
                  </a:lnTo>
                  <a:lnTo>
                    <a:pt x="106" y="63"/>
                  </a:lnTo>
                  <a:lnTo>
                    <a:pt x="97" y="59"/>
                  </a:lnTo>
                  <a:lnTo>
                    <a:pt x="97" y="52"/>
                  </a:lnTo>
                  <a:lnTo>
                    <a:pt x="74" y="39"/>
                  </a:lnTo>
                  <a:lnTo>
                    <a:pt x="68" y="41"/>
                  </a:lnTo>
                  <a:lnTo>
                    <a:pt x="28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44" name="Freeform 193"/>
            <p:cNvSpPr>
              <a:spLocks/>
            </p:cNvSpPr>
            <p:nvPr/>
          </p:nvSpPr>
          <p:spPr bwMode="ltGray">
            <a:xfrm>
              <a:off x="3333430" y="5400266"/>
              <a:ext cx="219135" cy="6049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32" y="22"/>
                </a:cxn>
                <a:cxn ang="0">
                  <a:pos x="115" y="32"/>
                </a:cxn>
                <a:cxn ang="0">
                  <a:pos x="115" y="22"/>
                </a:cxn>
                <a:cxn ang="0">
                  <a:pos x="94" y="18"/>
                </a:cxn>
                <a:cxn ang="0">
                  <a:pos x="89" y="11"/>
                </a:cxn>
                <a:cxn ang="0">
                  <a:pos x="68" y="5"/>
                </a:cxn>
                <a:cxn ang="0">
                  <a:pos x="64" y="11"/>
                </a:cxn>
                <a:cxn ang="0">
                  <a:pos x="46" y="10"/>
                </a:cxn>
                <a:cxn ang="0">
                  <a:pos x="24" y="0"/>
                </a:cxn>
                <a:cxn ang="0">
                  <a:pos x="8" y="0"/>
                </a:cxn>
                <a:cxn ang="0">
                  <a:pos x="0" y="9"/>
                </a:cxn>
              </a:cxnLst>
              <a:rect l="0" t="0" r="r" b="b"/>
              <a:pathLst>
                <a:path w="115" h="32">
                  <a:moveTo>
                    <a:pt x="0" y="9"/>
                  </a:moveTo>
                  <a:lnTo>
                    <a:pt x="32" y="22"/>
                  </a:lnTo>
                  <a:lnTo>
                    <a:pt x="115" y="32"/>
                  </a:lnTo>
                  <a:lnTo>
                    <a:pt x="115" y="22"/>
                  </a:lnTo>
                  <a:lnTo>
                    <a:pt x="94" y="18"/>
                  </a:lnTo>
                  <a:lnTo>
                    <a:pt x="89" y="11"/>
                  </a:lnTo>
                  <a:lnTo>
                    <a:pt x="68" y="5"/>
                  </a:lnTo>
                  <a:lnTo>
                    <a:pt x="64" y="11"/>
                  </a:lnTo>
                  <a:lnTo>
                    <a:pt x="46" y="1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45" name="Freeform 194"/>
            <p:cNvSpPr>
              <a:spLocks/>
            </p:cNvSpPr>
            <p:nvPr/>
          </p:nvSpPr>
          <p:spPr bwMode="ltGray">
            <a:xfrm>
              <a:off x="3552565" y="5457578"/>
              <a:ext cx="38445" cy="35025"/>
            </a:xfrm>
            <a:custGeom>
              <a:avLst/>
              <a:gdLst>
                <a:gd name="T0" fmla="*/ 0 w 20"/>
                <a:gd name="T1" fmla="*/ 0 h 18"/>
                <a:gd name="T2" fmla="*/ 12 w 20"/>
                <a:gd name="T3" fmla="*/ 18 h 18"/>
                <a:gd name="T4" fmla="*/ 20 w 20"/>
                <a:gd name="T5" fmla="*/ 2 h 18"/>
                <a:gd name="T6" fmla="*/ 0 w 20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8"/>
                <a:gd name="T14" fmla="*/ 20 w 20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8">
                  <a:moveTo>
                    <a:pt x="0" y="0"/>
                  </a:moveTo>
                  <a:lnTo>
                    <a:pt x="12" y="18"/>
                  </a:lnTo>
                  <a:lnTo>
                    <a:pt x="2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46" name="Freeform 195"/>
            <p:cNvSpPr>
              <a:spLocks/>
            </p:cNvSpPr>
            <p:nvPr/>
          </p:nvSpPr>
          <p:spPr bwMode="ltGray">
            <a:xfrm>
              <a:off x="3598699" y="5451210"/>
              <a:ext cx="184534" cy="38208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3" y="19"/>
                </a:cxn>
                <a:cxn ang="0">
                  <a:pos x="43" y="9"/>
                </a:cxn>
                <a:cxn ang="0">
                  <a:pos x="75" y="15"/>
                </a:cxn>
                <a:cxn ang="0">
                  <a:pos x="96" y="5"/>
                </a:cxn>
                <a:cxn ang="0">
                  <a:pos x="87" y="1"/>
                </a:cxn>
                <a:cxn ang="0">
                  <a:pos x="80" y="10"/>
                </a:cxn>
                <a:cxn ang="0">
                  <a:pos x="56" y="1"/>
                </a:cxn>
                <a:cxn ang="0">
                  <a:pos x="43" y="9"/>
                </a:cxn>
                <a:cxn ang="0">
                  <a:pos x="20" y="0"/>
                </a:cxn>
                <a:cxn ang="0">
                  <a:pos x="24" y="8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0" y="15"/>
                </a:cxn>
              </a:cxnLst>
              <a:rect l="0" t="0" r="r" b="b"/>
              <a:pathLst>
                <a:path w="96" h="19">
                  <a:moveTo>
                    <a:pt x="0" y="15"/>
                  </a:moveTo>
                  <a:lnTo>
                    <a:pt x="13" y="19"/>
                  </a:lnTo>
                  <a:lnTo>
                    <a:pt x="43" y="9"/>
                  </a:lnTo>
                  <a:lnTo>
                    <a:pt x="75" y="15"/>
                  </a:lnTo>
                  <a:lnTo>
                    <a:pt x="96" y="5"/>
                  </a:lnTo>
                  <a:lnTo>
                    <a:pt x="87" y="1"/>
                  </a:lnTo>
                  <a:lnTo>
                    <a:pt x="80" y="10"/>
                  </a:lnTo>
                  <a:lnTo>
                    <a:pt x="56" y="1"/>
                  </a:lnTo>
                  <a:lnTo>
                    <a:pt x="43" y="9"/>
                  </a:lnTo>
                  <a:lnTo>
                    <a:pt x="20" y="0"/>
                  </a:lnTo>
                  <a:lnTo>
                    <a:pt x="24" y="8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47" name="Freeform 196"/>
            <p:cNvSpPr>
              <a:spLocks/>
            </p:cNvSpPr>
            <p:nvPr/>
          </p:nvSpPr>
          <p:spPr bwMode="ltGray">
            <a:xfrm>
              <a:off x="3790921" y="5451210"/>
              <a:ext cx="38445" cy="38208"/>
            </a:xfrm>
            <a:custGeom>
              <a:avLst/>
              <a:gdLst>
                <a:gd name="T0" fmla="*/ 0 w 20"/>
                <a:gd name="T1" fmla="*/ 19 h 19"/>
                <a:gd name="T2" fmla="*/ 20 w 20"/>
                <a:gd name="T3" fmla="*/ 11 h 19"/>
                <a:gd name="T4" fmla="*/ 4 w 20"/>
                <a:gd name="T5" fmla="*/ 0 h 19"/>
                <a:gd name="T6" fmla="*/ 0 w 20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9"/>
                <a:gd name="T14" fmla="*/ 20 w 20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9">
                  <a:moveTo>
                    <a:pt x="0" y="19"/>
                  </a:moveTo>
                  <a:lnTo>
                    <a:pt x="20" y="11"/>
                  </a:lnTo>
                  <a:lnTo>
                    <a:pt x="4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48" name="Freeform 197"/>
            <p:cNvSpPr>
              <a:spLocks/>
            </p:cNvSpPr>
            <p:nvPr/>
          </p:nvSpPr>
          <p:spPr bwMode="ltGray">
            <a:xfrm>
              <a:off x="3837055" y="5435291"/>
              <a:ext cx="34599" cy="35023"/>
            </a:xfrm>
            <a:custGeom>
              <a:avLst/>
              <a:gdLst>
                <a:gd name="T0" fmla="*/ 0 w 19"/>
                <a:gd name="T1" fmla="*/ 19 h 19"/>
                <a:gd name="T2" fmla="*/ 13 w 19"/>
                <a:gd name="T3" fmla="*/ 19 h 19"/>
                <a:gd name="T4" fmla="*/ 19 w 19"/>
                <a:gd name="T5" fmla="*/ 0 h 19"/>
                <a:gd name="T6" fmla="*/ 0 w 19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19"/>
                <a:gd name="T14" fmla="*/ 19 w 19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19">
                  <a:moveTo>
                    <a:pt x="0" y="19"/>
                  </a:moveTo>
                  <a:lnTo>
                    <a:pt x="13" y="19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49" name="Freeform 198"/>
            <p:cNvSpPr>
              <a:spLocks/>
            </p:cNvSpPr>
            <p:nvPr/>
          </p:nvSpPr>
          <p:spPr bwMode="ltGray">
            <a:xfrm>
              <a:off x="3667899" y="5479867"/>
              <a:ext cx="42288" cy="35023"/>
            </a:xfrm>
            <a:custGeom>
              <a:avLst/>
              <a:gdLst>
                <a:gd name="T0" fmla="*/ 0 w 24"/>
                <a:gd name="T1" fmla="*/ 1 h 19"/>
                <a:gd name="T2" fmla="*/ 18 w 24"/>
                <a:gd name="T3" fmla="*/ 19 h 19"/>
                <a:gd name="T4" fmla="*/ 24 w 24"/>
                <a:gd name="T5" fmla="*/ 13 h 19"/>
                <a:gd name="T6" fmla="*/ 12 w 24"/>
                <a:gd name="T7" fmla="*/ 0 h 19"/>
                <a:gd name="T8" fmla="*/ 0 w 24"/>
                <a:gd name="T9" fmla="*/ 1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9"/>
                <a:gd name="T17" fmla="*/ 24 w 24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9">
                  <a:moveTo>
                    <a:pt x="0" y="1"/>
                  </a:moveTo>
                  <a:lnTo>
                    <a:pt x="18" y="19"/>
                  </a:lnTo>
                  <a:lnTo>
                    <a:pt x="24" y="13"/>
                  </a:lnTo>
                  <a:lnTo>
                    <a:pt x="1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50" name="Freeform 199"/>
            <p:cNvSpPr>
              <a:spLocks/>
            </p:cNvSpPr>
            <p:nvPr/>
          </p:nvSpPr>
          <p:spPr bwMode="ltGray">
            <a:xfrm>
              <a:off x="4033121" y="5393898"/>
              <a:ext cx="34601" cy="35025"/>
            </a:xfrm>
            <a:custGeom>
              <a:avLst/>
              <a:gdLst>
                <a:gd name="T0" fmla="*/ 0 w 18"/>
                <a:gd name="T1" fmla="*/ 19 h 19"/>
                <a:gd name="T2" fmla="*/ 18 w 18"/>
                <a:gd name="T3" fmla="*/ 5 h 19"/>
                <a:gd name="T4" fmla="*/ 11 w 18"/>
                <a:gd name="T5" fmla="*/ 0 h 19"/>
                <a:gd name="T6" fmla="*/ 0 w 18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19"/>
                <a:gd name="T14" fmla="*/ 18 w 18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19">
                  <a:moveTo>
                    <a:pt x="0" y="19"/>
                  </a:moveTo>
                  <a:lnTo>
                    <a:pt x="18" y="5"/>
                  </a:lnTo>
                  <a:lnTo>
                    <a:pt x="1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51" name="Freeform 200"/>
            <p:cNvSpPr>
              <a:spLocks/>
            </p:cNvSpPr>
            <p:nvPr/>
          </p:nvSpPr>
          <p:spPr bwMode="ltGray">
            <a:xfrm>
              <a:off x="3329587" y="5307931"/>
              <a:ext cx="38445" cy="35023"/>
            </a:xfrm>
            <a:custGeom>
              <a:avLst/>
              <a:gdLst>
                <a:gd name="T0" fmla="*/ 0 w 20"/>
                <a:gd name="T1" fmla="*/ 5 h 18"/>
                <a:gd name="T2" fmla="*/ 6 w 20"/>
                <a:gd name="T3" fmla="*/ 5 h 18"/>
                <a:gd name="T4" fmla="*/ 9 w 20"/>
                <a:gd name="T5" fmla="*/ 14 h 18"/>
                <a:gd name="T6" fmla="*/ 19 w 20"/>
                <a:gd name="T7" fmla="*/ 18 h 18"/>
                <a:gd name="T8" fmla="*/ 20 w 20"/>
                <a:gd name="T9" fmla="*/ 12 h 18"/>
                <a:gd name="T10" fmla="*/ 10 w 20"/>
                <a:gd name="T11" fmla="*/ 0 h 18"/>
                <a:gd name="T12" fmla="*/ 0 w 20"/>
                <a:gd name="T13" fmla="*/ 5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18"/>
                <a:gd name="T23" fmla="*/ 20 w 20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18">
                  <a:moveTo>
                    <a:pt x="0" y="5"/>
                  </a:moveTo>
                  <a:lnTo>
                    <a:pt x="6" y="5"/>
                  </a:lnTo>
                  <a:lnTo>
                    <a:pt x="9" y="14"/>
                  </a:lnTo>
                  <a:lnTo>
                    <a:pt x="19" y="18"/>
                  </a:lnTo>
                  <a:lnTo>
                    <a:pt x="20" y="12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52" name="Freeform 201"/>
            <p:cNvSpPr>
              <a:spLocks/>
            </p:cNvSpPr>
            <p:nvPr/>
          </p:nvSpPr>
          <p:spPr bwMode="ltGray">
            <a:xfrm>
              <a:off x="3656364" y="5237882"/>
              <a:ext cx="161467" cy="159200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" y="60"/>
                </a:cxn>
                <a:cxn ang="0">
                  <a:pos x="8" y="60"/>
                </a:cxn>
                <a:cxn ang="0">
                  <a:pos x="11" y="66"/>
                </a:cxn>
                <a:cxn ang="0">
                  <a:pos x="8" y="83"/>
                </a:cxn>
                <a:cxn ang="0">
                  <a:pos x="20" y="82"/>
                </a:cxn>
                <a:cxn ang="0">
                  <a:pos x="18" y="53"/>
                </a:cxn>
                <a:cxn ang="0">
                  <a:pos x="23" y="50"/>
                </a:cxn>
                <a:cxn ang="0">
                  <a:pos x="29" y="50"/>
                </a:cxn>
                <a:cxn ang="0">
                  <a:pos x="27" y="58"/>
                </a:cxn>
                <a:cxn ang="0">
                  <a:pos x="37" y="66"/>
                </a:cxn>
                <a:cxn ang="0">
                  <a:pos x="36" y="73"/>
                </a:cxn>
                <a:cxn ang="0">
                  <a:pos x="47" y="72"/>
                </a:cxn>
                <a:cxn ang="0">
                  <a:pos x="50" y="84"/>
                </a:cxn>
                <a:cxn ang="0">
                  <a:pos x="57" y="80"/>
                </a:cxn>
                <a:cxn ang="0">
                  <a:pos x="57" y="73"/>
                </a:cxn>
                <a:cxn ang="0">
                  <a:pos x="42" y="60"/>
                </a:cxn>
                <a:cxn ang="0">
                  <a:pos x="47" y="56"/>
                </a:cxn>
                <a:cxn ang="0">
                  <a:pos x="34" y="41"/>
                </a:cxn>
                <a:cxn ang="0">
                  <a:pos x="52" y="29"/>
                </a:cxn>
                <a:cxn ang="0">
                  <a:pos x="59" y="29"/>
                </a:cxn>
                <a:cxn ang="0">
                  <a:pos x="57" y="26"/>
                </a:cxn>
                <a:cxn ang="0">
                  <a:pos x="23" y="35"/>
                </a:cxn>
                <a:cxn ang="0">
                  <a:pos x="16" y="26"/>
                </a:cxn>
                <a:cxn ang="0">
                  <a:pos x="16" y="21"/>
                </a:cxn>
                <a:cxn ang="0">
                  <a:pos x="23" y="13"/>
                </a:cxn>
                <a:cxn ang="0">
                  <a:pos x="75" y="12"/>
                </a:cxn>
                <a:cxn ang="0">
                  <a:pos x="84" y="3"/>
                </a:cxn>
                <a:cxn ang="0">
                  <a:pos x="79" y="0"/>
                </a:cxn>
                <a:cxn ang="0">
                  <a:pos x="68" y="10"/>
                </a:cxn>
                <a:cxn ang="0">
                  <a:pos x="52" y="10"/>
                </a:cxn>
                <a:cxn ang="0">
                  <a:pos x="27" y="4"/>
                </a:cxn>
                <a:cxn ang="0">
                  <a:pos x="23" y="12"/>
                </a:cxn>
                <a:cxn ang="0">
                  <a:pos x="16" y="12"/>
                </a:cxn>
                <a:cxn ang="0">
                  <a:pos x="13" y="26"/>
                </a:cxn>
                <a:cxn ang="0">
                  <a:pos x="0" y="51"/>
                </a:cxn>
              </a:cxnLst>
              <a:rect l="0" t="0" r="r" b="b"/>
              <a:pathLst>
                <a:path w="84" h="84">
                  <a:moveTo>
                    <a:pt x="0" y="51"/>
                  </a:moveTo>
                  <a:lnTo>
                    <a:pt x="1" y="60"/>
                  </a:lnTo>
                  <a:lnTo>
                    <a:pt x="8" y="60"/>
                  </a:lnTo>
                  <a:lnTo>
                    <a:pt x="11" y="66"/>
                  </a:lnTo>
                  <a:lnTo>
                    <a:pt x="8" y="83"/>
                  </a:lnTo>
                  <a:lnTo>
                    <a:pt x="20" y="82"/>
                  </a:lnTo>
                  <a:lnTo>
                    <a:pt x="18" y="53"/>
                  </a:lnTo>
                  <a:lnTo>
                    <a:pt x="23" y="50"/>
                  </a:lnTo>
                  <a:lnTo>
                    <a:pt x="29" y="50"/>
                  </a:lnTo>
                  <a:lnTo>
                    <a:pt x="27" y="58"/>
                  </a:lnTo>
                  <a:lnTo>
                    <a:pt x="37" y="66"/>
                  </a:lnTo>
                  <a:lnTo>
                    <a:pt x="36" y="73"/>
                  </a:lnTo>
                  <a:lnTo>
                    <a:pt x="47" y="72"/>
                  </a:lnTo>
                  <a:lnTo>
                    <a:pt x="50" y="84"/>
                  </a:lnTo>
                  <a:lnTo>
                    <a:pt x="57" y="80"/>
                  </a:lnTo>
                  <a:lnTo>
                    <a:pt x="57" y="73"/>
                  </a:lnTo>
                  <a:lnTo>
                    <a:pt x="42" y="60"/>
                  </a:lnTo>
                  <a:lnTo>
                    <a:pt x="47" y="56"/>
                  </a:lnTo>
                  <a:lnTo>
                    <a:pt x="34" y="41"/>
                  </a:lnTo>
                  <a:lnTo>
                    <a:pt x="52" y="29"/>
                  </a:lnTo>
                  <a:lnTo>
                    <a:pt x="59" y="29"/>
                  </a:lnTo>
                  <a:lnTo>
                    <a:pt x="57" y="26"/>
                  </a:lnTo>
                  <a:lnTo>
                    <a:pt x="23" y="35"/>
                  </a:lnTo>
                  <a:lnTo>
                    <a:pt x="16" y="26"/>
                  </a:lnTo>
                  <a:lnTo>
                    <a:pt x="16" y="21"/>
                  </a:lnTo>
                  <a:lnTo>
                    <a:pt x="23" y="13"/>
                  </a:lnTo>
                  <a:lnTo>
                    <a:pt x="75" y="12"/>
                  </a:lnTo>
                  <a:lnTo>
                    <a:pt x="84" y="3"/>
                  </a:lnTo>
                  <a:lnTo>
                    <a:pt x="79" y="0"/>
                  </a:lnTo>
                  <a:lnTo>
                    <a:pt x="68" y="10"/>
                  </a:lnTo>
                  <a:lnTo>
                    <a:pt x="52" y="10"/>
                  </a:lnTo>
                  <a:lnTo>
                    <a:pt x="27" y="4"/>
                  </a:lnTo>
                  <a:lnTo>
                    <a:pt x="23" y="12"/>
                  </a:lnTo>
                  <a:lnTo>
                    <a:pt x="16" y="12"/>
                  </a:lnTo>
                  <a:lnTo>
                    <a:pt x="13" y="2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53" name="Freeform 202"/>
            <p:cNvSpPr>
              <a:spLocks/>
            </p:cNvSpPr>
            <p:nvPr/>
          </p:nvSpPr>
          <p:spPr bwMode="ltGray">
            <a:xfrm>
              <a:off x="3871654" y="5228329"/>
              <a:ext cx="34601" cy="66865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" y="26"/>
                </a:cxn>
                <a:cxn ang="0">
                  <a:pos x="15" y="34"/>
                </a:cxn>
                <a:cxn ang="0">
                  <a:pos x="7" y="24"/>
                </a:cxn>
                <a:cxn ang="0">
                  <a:pos x="8" y="18"/>
                </a:cxn>
                <a:cxn ang="0">
                  <a:pos x="15" y="18"/>
                </a:cxn>
                <a:cxn ang="0">
                  <a:pos x="13" y="14"/>
                </a:cxn>
                <a:cxn ang="0">
                  <a:pos x="18" y="11"/>
                </a:cxn>
                <a:cxn ang="0">
                  <a:pos x="18" y="5"/>
                </a:cxn>
                <a:cxn ang="0">
                  <a:pos x="9" y="8"/>
                </a:cxn>
                <a:cxn ang="0">
                  <a:pos x="8" y="0"/>
                </a:cxn>
                <a:cxn ang="0">
                  <a:pos x="0" y="11"/>
                </a:cxn>
              </a:cxnLst>
              <a:rect l="0" t="0" r="r" b="b"/>
              <a:pathLst>
                <a:path w="18" h="34">
                  <a:moveTo>
                    <a:pt x="0" y="11"/>
                  </a:moveTo>
                  <a:lnTo>
                    <a:pt x="2" y="26"/>
                  </a:lnTo>
                  <a:lnTo>
                    <a:pt x="15" y="34"/>
                  </a:lnTo>
                  <a:lnTo>
                    <a:pt x="7" y="24"/>
                  </a:lnTo>
                  <a:lnTo>
                    <a:pt x="8" y="18"/>
                  </a:lnTo>
                  <a:lnTo>
                    <a:pt x="15" y="18"/>
                  </a:lnTo>
                  <a:lnTo>
                    <a:pt x="13" y="14"/>
                  </a:lnTo>
                  <a:lnTo>
                    <a:pt x="18" y="11"/>
                  </a:lnTo>
                  <a:lnTo>
                    <a:pt x="18" y="5"/>
                  </a:lnTo>
                  <a:lnTo>
                    <a:pt x="9" y="8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54" name="Freeform 203"/>
            <p:cNvSpPr>
              <a:spLocks/>
            </p:cNvSpPr>
            <p:nvPr/>
          </p:nvSpPr>
          <p:spPr bwMode="ltGray">
            <a:xfrm>
              <a:off x="3883188" y="5330218"/>
              <a:ext cx="65355" cy="35025"/>
            </a:xfrm>
            <a:custGeom>
              <a:avLst/>
              <a:gdLst>
                <a:gd name="T0" fmla="*/ 0 w 33"/>
                <a:gd name="T1" fmla="*/ 6 h 19"/>
                <a:gd name="T2" fmla="*/ 33 w 33"/>
                <a:gd name="T3" fmla="*/ 19 h 19"/>
                <a:gd name="T4" fmla="*/ 29 w 33"/>
                <a:gd name="T5" fmla="*/ 5 h 19"/>
                <a:gd name="T6" fmla="*/ 18 w 33"/>
                <a:gd name="T7" fmla="*/ 0 h 19"/>
                <a:gd name="T8" fmla="*/ 4 w 33"/>
                <a:gd name="T9" fmla="*/ 0 h 19"/>
                <a:gd name="T10" fmla="*/ 0 w 33"/>
                <a:gd name="T11" fmla="*/ 6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19"/>
                <a:gd name="T20" fmla="*/ 33 w 33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19">
                  <a:moveTo>
                    <a:pt x="0" y="6"/>
                  </a:moveTo>
                  <a:lnTo>
                    <a:pt x="33" y="19"/>
                  </a:lnTo>
                  <a:lnTo>
                    <a:pt x="29" y="5"/>
                  </a:lnTo>
                  <a:lnTo>
                    <a:pt x="18" y="0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55" name="Freeform 204"/>
            <p:cNvSpPr>
              <a:spLocks/>
            </p:cNvSpPr>
            <p:nvPr/>
          </p:nvSpPr>
          <p:spPr bwMode="ltGray">
            <a:xfrm>
              <a:off x="3871654" y="5301563"/>
              <a:ext cx="34601" cy="3820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18" y="19"/>
                </a:cxn>
                <a:cxn ang="0">
                  <a:pos x="3" y="0"/>
                </a:cxn>
                <a:cxn ang="0">
                  <a:pos x="0" y="19"/>
                </a:cxn>
              </a:cxnLst>
              <a:rect l="0" t="0" r="r" b="b"/>
              <a:pathLst>
                <a:path w="18" h="19">
                  <a:moveTo>
                    <a:pt x="0" y="19"/>
                  </a:moveTo>
                  <a:lnTo>
                    <a:pt x="18" y="19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56" name="Freeform 205"/>
            <p:cNvSpPr>
              <a:spLocks/>
            </p:cNvSpPr>
            <p:nvPr/>
          </p:nvSpPr>
          <p:spPr bwMode="ltGray">
            <a:xfrm>
              <a:off x="4063877" y="5288827"/>
              <a:ext cx="38445" cy="350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19"/>
                </a:cxn>
                <a:cxn ang="0">
                  <a:pos x="21" y="15"/>
                </a:cxn>
                <a:cxn ang="0">
                  <a:pos x="14" y="0"/>
                </a:cxn>
                <a:cxn ang="0">
                  <a:pos x="0" y="0"/>
                </a:cxn>
              </a:cxnLst>
              <a:rect l="0" t="0" r="r" b="b"/>
              <a:pathLst>
                <a:path w="21" h="19">
                  <a:moveTo>
                    <a:pt x="0" y="0"/>
                  </a:moveTo>
                  <a:lnTo>
                    <a:pt x="11" y="19"/>
                  </a:lnTo>
                  <a:lnTo>
                    <a:pt x="21" y="15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57" name="Freeform 206"/>
            <p:cNvSpPr>
              <a:spLocks/>
            </p:cNvSpPr>
            <p:nvPr/>
          </p:nvSpPr>
          <p:spPr bwMode="ltGray">
            <a:xfrm>
              <a:off x="3687120" y="4862170"/>
              <a:ext cx="103802" cy="124175"/>
            </a:xfrm>
            <a:custGeom>
              <a:avLst/>
              <a:gdLst>
                <a:gd name="T0" fmla="*/ 0 w 55"/>
                <a:gd name="T1" fmla="*/ 27 h 67"/>
                <a:gd name="T2" fmla="*/ 4 w 55"/>
                <a:gd name="T3" fmla="*/ 44 h 67"/>
                <a:gd name="T4" fmla="*/ 15 w 55"/>
                <a:gd name="T5" fmla="*/ 47 h 67"/>
                <a:gd name="T6" fmla="*/ 9 w 55"/>
                <a:gd name="T7" fmla="*/ 57 h 67"/>
                <a:gd name="T8" fmla="*/ 18 w 55"/>
                <a:gd name="T9" fmla="*/ 59 h 67"/>
                <a:gd name="T10" fmla="*/ 23 w 55"/>
                <a:gd name="T11" fmla="*/ 54 h 67"/>
                <a:gd name="T12" fmla="*/ 36 w 55"/>
                <a:gd name="T13" fmla="*/ 64 h 67"/>
                <a:gd name="T14" fmla="*/ 34 w 55"/>
                <a:gd name="T15" fmla="*/ 55 h 67"/>
                <a:gd name="T16" fmla="*/ 46 w 55"/>
                <a:gd name="T17" fmla="*/ 65 h 67"/>
                <a:gd name="T18" fmla="*/ 55 w 55"/>
                <a:gd name="T19" fmla="*/ 67 h 67"/>
                <a:gd name="T20" fmla="*/ 47 w 55"/>
                <a:gd name="T21" fmla="*/ 58 h 67"/>
                <a:gd name="T22" fmla="*/ 53 w 55"/>
                <a:gd name="T23" fmla="*/ 57 h 67"/>
                <a:gd name="T24" fmla="*/ 39 w 55"/>
                <a:gd name="T25" fmla="*/ 53 h 67"/>
                <a:gd name="T26" fmla="*/ 25 w 55"/>
                <a:gd name="T27" fmla="*/ 54 h 67"/>
                <a:gd name="T28" fmla="*/ 20 w 55"/>
                <a:gd name="T29" fmla="*/ 38 h 67"/>
                <a:gd name="T30" fmla="*/ 33 w 55"/>
                <a:gd name="T31" fmla="*/ 16 h 67"/>
                <a:gd name="T32" fmla="*/ 30 w 55"/>
                <a:gd name="T33" fmla="*/ 13 h 67"/>
                <a:gd name="T34" fmla="*/ 32 w 55"/>
                <a:gd name="T35" fmla="*/ 0 h 67"/>
                <a:gd name="T36" fmla="*/ 26 w 55"/>
                <a:gd name="T37" fmla="*/ 3 h 67"/>
                <a:gd name="T38" fmla="*/ 9 w 55"/>
                <a:gd name="T39" fmla="*/ 0 h 67"/>
                <a:gd name="T40" fmla="*/ 6 w 55"/>
                <a:gd name="T41" fmla="*/ 28 h 67"/>
                <a:gd name="T42" fmla="*/ 0 w 55"/>
                <a:gd name="T43" fmla="*/ 27 h 6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5"/>
                <a:gd name="T67" fmla="*/ 0 h 67"/>
                <a:gd name="T68" fmla="*/ 55 w 55"/>
                <a:gd name="T69" fmla="*/ 67 h 6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5" h="67">
                  <a:moveTo>
                    <a:pt x="0" y="27"/>
                  </a:moveTo>
                  <a:lnTo>
                    <a:pt x="4" y="44"/>
                  </a:lnTo>
                  <a:lnTo>
                    <a:pt x="15" y="47"/>
                  </a:lnTo>
                  <a:lnTo>
                    <a:pt x="9" y="57"/>
                  </a:lnTo>
                  <a:lnTo>
                    <a:pt x="18" y="59"/>
                  </a:lnTo>
                  <a:lnTo>
                    <a:pt x="23" y="54"/>
                  </a:lnTo>
                  <a:lnTo>
                    <a:pt x="36" y="64"/>
                  </a:lnTo>
                  <a:lnTo>
                    <a:pt x="34" y="55"/>
                  </a:lnTo>
                  <a:lnTo>
                    <a:pt x="46" y="65"/>
                  </a:lnTo>
                  <a:lnTo>
                    <a:pt x="55" y="67"/>
                  </a:lnTo>
                  <a:lnTo>
                    <a:pt x="47" y="58"/>
                  </a:lnTo>
                  <a:lnTo>
                    <a:pt x="53" y="57"/>
                  </a:lnTo>
                  <a:lnTo>
                    <a:pt x="39" y="53"/>
                  </a:lnTo>
                  <a:lnTo>
                    <a:pt x="25" y="54"/>
                  </a:lnTo>
                  <a:lnTo>
                    <a:pt x="20" y="38"/>
                  </a:lnTo>
                  <a:lnTo>
                    <a:pt x="33" y="16"/>
                  </a:lnTo>
                  <a:lnTo>
                    <a:pt x="30" y="13"/>
                  </a:lnTo>
                  <a:lnTo>
                    <a:pt x="32" y="0"/>
                  </a:lnTo>
                  <a:lnTo>
                    <a:pt x="26" y="3"/>
                  </a:lnTo>
                  <a:lnTo>
                    <a:pt x="9" y="0"/>
                  </a:lnTo>
                  <a:lnTo>
                    <a:pt x="6" y="28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58" name="Freeform 207"/>
            <p:cNvSpPr>
              <a:spLocks/>
            </p:cNvSpPr>
            <p:nvPr/>
          </p:nvSpPr>
          <p:spPr bwMode="ltGray">
            <a:xfrm>
              <a:off x="3625609" y="5024553"/>
              <a:ext cx="57668" cy="60497"/>
            </a:xfrm>
            <a:custGeom>
              <a:avLst/>
              <a:gdLst>
                <a:gd name="T0" fmla="*/ 0 w 30"/>
                <a:gd name="T1" fmla="*/ 32 h 32"/>
                <a:gd name="T2" fmla="*/ 30 w 30"/>
                <a:gd name="T3" fmla="*/ 8 h 32"/>
                <a:gd name="T4" fmla="*/ 28 w 30"/>
                <a:gd name="T5" fmla="*/ 0 h 32"/>
                <a:gd name="T6" fmla="*/ 0 w 30"/>
                <a:gd name="T7" fmla="*/ 32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32"/>
                <a:gd name="T14" fmla="*/ 30 w 30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32">
                  <a:moveTo>
                    <a:pt x="0" y="32"/>
                  </a:moveTo>
                  <a:lnTo>
                    <a:pt x="30" y="8"/>
                  </a:lnTo>
                  <a:lnTo>
                    <a:pt x="28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59" name="Freeform 208"/>
            <p:cNvSpPr>
              <a:spLocks/>
            </p:cNvSpPr>
            <p:nvPr/>
          </p:nvSpPr>
          <p:spPr bwMode="ltGray">
            <a:xfrm>
              <a:off x="3698654" y="4983162"/>
              <a:ext cx="38445" cy="35023"/>
            </a:xfrm>
            <a:custGeom>
              <a:avLst/>
              <a:gdLst>
                <a:gd name="T0" fmla="*/ 0 w 19"/>
                <a:gd name="T1" fmla="*/ 0 h 19"/>
                <a:gd name="T2" fmla="*/ 11 w 19"/>
                <a:gd name="T3" fmla="*/ 19 h 19"/>
                <a:gd name="T4" fmla="*/ 19 w 19"/>
                <a:gd name="T5" fmla="*/ 11 h 19"/>
                <a:gd name="T6" fmla="*/ 14 w 19"/>
                <a:gd name="T7" fmla="*/ 0 h 19"/>
                <a:gd name="T8" fmla="*/ 0 w 19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0" y="0"/>
                  </a:moveTo>
                  <a:lnTo>
                    <a:pt x="11" y="19"/>
                  </a:lnTo>
                  <a:lnTo>
                    <a:pt x="19" y="11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60" name="Freeform 209"/>
            <p:cNvSpPr>
              <a:spLocks/>
            </p:cNvSpPr>
            <p:nvPr/>
          </p:nvSpPr>
          <p:spPr bwMode="ltGray">
            <a:xfrm>
              <a:off x="3790921" y="4999081"/>
              <a:ext cx="38445" cy="57312"/>
            </a:xfrm>
            <a:custGeom>
              <a:avLst/>
              <a:gdLst>
                <a:gd name="T0" fmla="*/ 0 w 20"/>
                <a:gd name="T1" fmla="*/ 0 h 28"/>
                <a:gd name="T2" fmla="*/ 9 w 20"/>
                <a:gd name="T3" fmla="*/ 8 h 28"/>
                <a:gd name="T4" fmla="*/ 6 w 20"/>
                <a:gd name="T5" fmla="*/ 14 h 28"/>
                <a:gd name="T6" fmla="*/ 1 w 20"/>
                <a:gd name="T7" fmla="*/ 12 h 28"/>
                <a:gd name="T8" fmla="*/ 1 w 20"/>
                <a:gd name="T9" fmla="*/ 20 h 28"/>
                <a:gd name="T10" fmla="*/ 5 w 20"/>
                <a:gd name="T11" fmla="*/ 22 h 28"/>
                <a:gd name="T12" fmla="*/ 5 w 20"/>
                <a:gd name="T13" fmla="*/ 28 h 28"/>
                <a:gd name="T14" fmla="*/ 14 w 20"/>
                <a:gd name="T15" fmla="*/ 27 h 28"/>
                <a:gd name="T16" fmla="*/ 9 w 20"/>
                <a:gd name="T17" fmla="*/ 16 h 28"/>
                <a:gd name="T18" fmla="*/ 20 w 20"/>
                <a:gd name="T19" fmla="*/ 16 h 28"/>
                <a:gd name="T20" fmla="*/ 16 w 20"/>
                <a:gd name="T21" fmla="*/ 4 h 28"/>
                <a:gd name="T22" fmla="*/ 14 w 20"/>
                <a:gd name="T23" fmla="*/ 0 h 28"/>
                <a:gd name="T24" fmla="*/ 0 w 20"/>
                <a:gd name="T25" fmla="*/ 0 h 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"/>
                <a:gd name="T40" fmla="*/ 0 h 28"/>
                <a:gd name="T41" fmla="*/ 20 w 20"/>
                <a:gd name="T42" fmla="*/ 28 h 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" h="28">
                  <a:moveTo>
                    <a:pt x="0" y="0"/>
                  </a:moveTo>
                  <a:lnTo>
                    <a:pt x="9" y="8"/>
                  </a:lnTo>
                  <a:lnTo>
                    <a:pt x="6" y="14"/>
                  </a:lnTo>
                  <a:lnTo>
                    <a:pt x="1" y="12"/>
                  </a:lnTo>
                  <a:lnTo>
                    <a:pt x="1" y="20"/>
                  </a:lnTo>
                  <a:lnTo>
                    <a:pt x="5" y="22"/>
                  </a:lnTo>
                  <a:lnTo>
                    <a:pt x="5" y="28"/>
                  </a:lnTo>
                  <a:lnTo>
                    <a:pt x="14" y="27"/>
                  </a:lnTo>
                  <a:lnTo>
                    <a:pt x="9" y="16"/>
                  </a:lnTo>
                  <a:lnTo>
                    <a:pt x="20" y="16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61" name="Freeform 210"/>
            <p:cNvSpPr>
              <a:spLocks/>
            </p:cNvSpPr>
            <p:nvPr/>
          </p:nvSpPr>
          <p:spPr bwMode="ltGray">
            <a:xfrm>
              <a:off x="3737099" y="5015002"/>
              <a:ext cx="61511" cy="57312"/>
            </a:xfrm>
            <a:custGeom>
              <a:avLst/>
              <a:gdLst>
                <a:gd name="T0" fmla="*/ 0 w 33"/>
                <a:gd name="T1" fmla="*/ 14 h 31"/>
                <a:gd name="T2" fmla="*/ 10 w 33"/>
                <a:gd name="T3" fmla="*/ 15 h 31"/>
                <a:gd name="T4" fmla="*/ 5 w 33"/>
                <a:gd name="T5" fmla="*/ 22 h 31"/>
                <a:gd name="T6" fmla="*/ 14 w 33"/>
                <a:gd name="T7" fmla="*/ 31 h 31"/>
                <a:gd name="T8" fmla="*/ 17 w 33"/>
                <a:gd name="T9" fmla="*/ 28 h 31"/>
                <a:gd name="T10" fmla="*/ 17 w 33"/>
                <a:gd name="T11" fmla="*/ 22 h 31"/>
                <a:gd name="T12" fmla="*/ 33 w 33"/>
                <a:gd name="T13" fmla="*/ 23 h 31"/>
                <a:gd name="T14" fmla="*/ 33 w 33"/>
                <a:gd name="T15" fmla="*/ 20 h 31"/>
                <a:gd name="T16" fmla="*/ 26 w 33"/>
                <a:gd name="T17" fmla="*/ 18 h 31"/>
                <a:gd name="T18" fmla="*/ 26 w 33"/>
                <a:gd name="T19" fmla="*/ 7 h 31"/>
                <a:gd name="T20" fmla="*/ 17 w 33"/>
                <a:gd name="T21" fmla="*/ 15 h 31"/>
                <a:gd name="T22" fmla="*/ 17 w 33"/>
                <a:gd name="T23" fmla="*/ 3 h 31"/>
                <a:gd name="T24" fmla="*/ 7 w 33"/>
                <a:gd name="T25" fmla="*/ 0 h 31"/>
                <a:gd name="T26" fmla="*/ 0 w 33"/>
                <a:gd name="T27" fmla="*/ 0 h 31"/>
                <a:gd name="T28" fmla="*/ 0 w 33"/>
                <a:gd name="T29" fmla="*/ 14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3"/>
                <a:gd name="T46" fmla="*/ 0 h 31"/>
                <a:gd name="T47" fmla="*/ 33 w 33"/>
                <a:gd name="T48" fmla="*/ 31 h 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3" h="31">
                  <a:moveTo>
                    <a:pt x="0" y="14"/>
                  </a:moveTo>
                  <a:lnTo>
                    <a:pt x="10" y="15"/>
                  </a:lnTo>
                  <a:lnTo>
                    <a:pt x="5" y="22"/>
                  </a:lnTo>
                  <a:lnTo>
                    <a:pt x="14" y="31"/>
                  </a:lnTo>
                  <a:lnTo>
                    <a:pt x="17" y="28"/>
                  </a:lnTo>
                  <a:lnTo>
                    <a:pt x="17" y="22"/>
                  </a:lnTo>
                  <a:lnTo>
                    <a:pt x="33" y="23"/>
                  </a:lnTo>
                  <a:lnTo>
                    <a:pt x="33" y="20"/>
                  </a:lnTo>
                  <a:lnTo>
                    <a:pt x="26" y="18"/>
                  </a:lnTo>
                  <a:lnTo>
                    <a:pt x="26" y="7"/>
                  </a:lnTo>
                  <a:lnTo>
                    <a:pt x="17" y="15"/>
                  </a:lnTo>
                  <a:lnTo>
                    <a:pt x="1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62" name="Freeform 211"/>
            <p:cNvSpPr>
              <a:spLocks/>
            </p:cNvSpPr>
            <p:nvPr/>
          </p:nvSpPr>
          <p:spPr bwMode="ltGray">
            <a:xfrm>
              <a:off x="3737099" y="5059578"/>
              <a:ext cx="119177" cy="92335"/>
            </a:xfrm>
            <a:custGeom>
              <a:avLst/>
              <a:gdLst>
                <a:gd name="T0" fmla="*/ 0 w 63"/>
                <a:gd name="T1" fmla="*/ 30 h 47"/>
                <a:gd name="T2" fmla="*/ 1 w 63"/>
                <a:gd name="T3" fmla="*/ 33 h 47"/>
                <a:gd name="T4" fmla="*/ 11 w 63"/>
                <a:gd name="T5" fmla="*/ 24 h 47"/>
                <a:gd name="T6" fmla="*/ 13 w 63"/>
                <a:gd name="T7" fmla="*/ 27 h 47"/>
                <a:gd name="T8" fmla="*/ 20 w 63"/>
                <a:gd name="T9" fmla="*/ 24 h 47"/>
                <a:gd name="T10" fmla="*/ 27 w 63"/>
                <a:gd name="T11" fmla="*/ 24 h 47"/>
                <a:gd name="T12" fmla="*/ 31 w 63"/>
                <a:gd name="T13" fmla="*/ 27 h 47"/>
                <a:gd name="T14" fmla="*/ 27 w 63"/>
                <a:gd name="T15" fmla="*/ 38 h 47"/>
                <a:gd name="T16" fmla="*/ 46 w 63"/>
                <a:gd name="T17" fmla="*/ 47 h 47"/>
                <a:gd name="T18" fmla="*/ 50 w 63"/>
                <a:gd name="T19" fmla="*/ 41 h 47"/>
                <a:gd name="T20" fmla="*/ 47 w 63"/>
                <a:gd name="T21" fmla="*/ 31 h 47"/>
                <a:gd name="T22" fmla="*/ 50 w 63"/>
                <a:gd name="T23" fmla="*/ 27 h 47"/>
                <a:gd name="T24" fmla="*/ 56 w 63"/>
                <a:gd name="T25" fmla="*/ 39 h 47"/>
                <a:gd name="T26" fmla="*/ 63 w 63"/>
                <a:gd name="T27" fmla="*/ 29 h 47"/>
                <a:gd name="T28" fmla="*/ 58 w 63"/>
                <a:gd name="T29" fmla="*/ 11 h 47"/>
                <a:gd name="T30" fmla="*/ 46 w 63"/>
                <a:gd name="T31" fmla="*/ 0 h 47"/>
                <a:gd name="T32" fmla="*/ 47 w 63"/>
                <a:gd name="T33" fmla="*/ 8 h 47"/>
                <a:gd name="T34" fmla="*/ 38 w 63"/>
                <a:gd name="T35" fmla="*/ 8 h 47"/>
                <a:gd name="T36" fmla="*/ 37 w 63"/>
                <a:gd name="T37" fmla="*/ 15 h 47"/>
                <a:gd name="T38" fmla="*/ 26 w 63"/>
                <a:gd name="T39" fmla="*/ 19 h 47"/>
                <a:gd name="T40" fmla="*/ 20 w 63"/>
                <a:gd name="T41" fmla="*/ 13 h 47"/>
                <a:gd name="T42" fmla="*/ 14 w 63"/>
                <a:gd name="T43" fmla="*/ 15 h 47"/>
                <a:gd name="T44" fmla="*/ 1 w 63"/>
                <a:gd name="T45" fmla="*/ 24 h 47"/>
                <a:gd name="T46" fmla="*/ 0 w 63"/>
                <a:gd name="T47" fmla="*/ 30 h 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"/>
                <a:gd name="T73" fmla="*/ 0 h 47"/>
                <a:gd name="T74" fmla="*/ 63 w 63"/>
                <a:gd name="T75" fmla="*/ 47 h 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" h="47">
                  <a:moveTo>
                    <a:pt x="0" y="30"/>
                  </a:moveTo>
                  <a:lnTo>
                    <a:pt x="1" y="33"/>
                  </a:lnTo>
                  <a:lnTo>
                    <a:pt x="11" y="24"/>
                  </a:lnTo>
                  <a:lnTo>
                    <a:pt x="13" y="27"/>
                  </a:lnTo>
                  <a:lnTo>
                    <a:pt x="20" y="24"/>
                  </a:lnTo>
                  <a:lnTo>
                    <a:pt x="27" y="24"/>
                  </a:lnTo>
                  <a:lnTo>
                    <a:pt x="31" y="27"/>
                  </a:lnTo>
                  <a:lnTo>
                    <a:pt x="27" y="38"/>
                  </a:lnTo>
                  <a:lnTo>
                    <a:pt x="46" y="47"/>
                  </a:lnTo>
                  <a:lnTo>
                    <a:pt x="50" y="41"/>
                  </a:lnTo>
                  <a:lnTo>
                    <a:pt x="47" y="31"/>
                  </a:lnTo>
                  <a:lnTo>
                    <a:pt x="50" y="27"/>
                  </a:lnTo>
                  <a:lnTo>
                    <a:pt x="56" y="39"/>
                  </a:lnTo>
                  <a:lnTo>
                    <a:pt x="63" y="29"/>
                  </a:lnTo>
                  <a:lnTo>
                    <a:pt x="58" y="11"/>
                  </a:lnTo>
                  <a:lnTo>
                    <a:pt x="46" y="0"/>
                  </a:lnTo>
                  <a:lnTo>
                    <a:pt x="47" y="8"/>
                  </a:lnTo>
                  <a:lnTo>
                    <a:pt x="38" y="8"/>
                  </a:lnTo>
                  <a:lnTo>
                    <a:pt x="37" y="15"/>
                  </a:lnTo>
                  <a:lnTo>
                    <a:pt x="26" y="19"/>
                  </a:lnTo>
                  <a:lnTo>
                    <a:pt x="20" y="13"/>
                  </a:lnTo>
                  <a:lnTo>
                    <a:pt x="14" y="15"/>
                  </a:lnTo>
                  <a:lnTo>
                    <a:pt x="1" y="2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63" name="Freeform 212"/>
            <p:cNvSpPr>
              <a:spLocks/>
            </p:cNvSpPr>
            <p:nvPr/>
          </p:nvSpPr>
          <p:spPr bwMode="ltGray">
            <a:xfrm>
              <a:off x="4379122" y="5368426"/>
              <a:ext cx="96113" cy="47761"/>
            </a:xfrm>
            <a:custGeom>
              <a:avLst/>
              <a:gdLst>
                <a:gd name="T0" fmla="*/ 0 w 51"/>
                <a:gd name="T1" fmla="*/ 15 h 24"/>
                <a:gd name="T2" fmla="*/ 11 w 51"/>
                <a:gd name="T3" fmla="*/ 23 h 24"/>
                <a:gd name="T4" fmla="*/ 30 w 51"/>
                <a:gd name="T5" fmla="*/ 24 h 24"/>
                <a:gd name="T6" fmla="*/ 46 w 51"/>
                <a:gd name="T7" fmla="*/ 17 h 24"/>
                <a:gd name="T8" fmla="*/ 51 w 51"/>
                <a:gd name="T9" fmla="*/ 5 h 24"/>
                <a:gd name="T10" fmla="*/ 48 w 51"/>
                <a:gd name="T11" fmla="*/ 0 h 24"/>
                <a:gd name="T12" fmla="*/ 39 w 51"/>
                <a:gd name="T13" fmla="*/ 0 h 24"/>
                <a:gd name="T14" fmla="*/ 41 w 51"/>
                <a:gd name="T15" fmla="*/ 9 h 24"/>
                <a:gd name="T16" fmla="*/ 37 w 51"/>
                <a:gd name="T17" fmla="*/ 9 h 24"/>
                <a:gd name="T18" fmla="*/ 31 w 51"/>
                <a:gd name="T19" fmla="*/ 15 h 24"/>
                <a:gd name="T20" fmla="*/ 0 w 51"/>
                <a:gd name="T21" fmla="*/ 15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24"/>
                <a:gd name="T35" fmla="*/ 51 w 51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24">
                  <a:moveTo>
                    <a:pt x="0" y="15"/>
                  </a:moveTo>
                  <a:lnTo>
                    <a:pt x="11" y="23"/>
                  </a:lnTo>
                  <a:lnTo>
                    <a:pt x="30" y="24"/>
                  </a:lnTo>
                  <a:lnTo>
                    <a:pt x="46" y="17"/>
                  </a:lnTo>
                  <a:lnTo>
                    <a:pt x="51" y="5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41" y="9"/>
                  </a:lnTo>
                  <a:lnTo>
                    <a:pt x="37" y="9"/>
                  </a:lnTo>
                  <a:lnTo>
                    <a:pt x="31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64" name="Freeform 213"/>
            <p:cNvSpPr>
              <a:spLocks/>
            </p:cNvSpPr>
            <p:nvPr/>
          </p:nvSpPr>
          <p:spPr bwMode="ltGray">
            <a:xfrm>
              <a:off x="4452168" y="5339771"/>
              <a:ext cx="46133" cy="44576"/>
            </a:xfrm>
            <a:custGeom>
              <a:avLst/>
              <a:gdLst>
                <a:gd name="T0" fmla="*/ 0 w 22"/>
                <a:gd name="T1" fmla="*/ 0 h 22"/>
                <a:gd name="T2" fmla="*/ 11 w 22"/>
                <a:gd name="T3" fmla="*/ 7 h 22"/>
                <a:gd name="T4" fmla="*/ 19 w 22"/>
                <a:gd name="T5" fmla="*/ 22 h 22"/>
                <a:gd name="T6" fmla="*/ 22 w 22"/>
                <a:gd name="T7" fmla="*/ 11 h 22"/>
                <a:gd name="T8" fmla="*/ 0 w 22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22"/>
                <a:gd name="T17" fmla="*/ 22 w 22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22">
                  <a:moveTo>
                    <a:pt x="0" y="0"/>
                  </a:moveTo>
                  <a:lnTo>
                    <a:pt x="11" y="7"/>
                  </a:lnTo>
                  <a:lnTo>
                    <a:pt x="19" y="22"/>
                  </a:lnTo>
                  <a:lnTo>
                    <a:pt x="22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65" name="Freeform 214"/>
            <p:cNvSpPr>
              <a:spLocks/>
            </p:cNvSpPr>
            <p:nvPr/>
          </p:nvSpPr>
          <p:spPr bwMode="ltGray">
            <a:xfrm>
              <a:off x="1434269" y="5925628"/>
              <a:ext cx="53822" cy="54127"/>
            </a:xfrm>
            <a:custGeom>
              <a:avLst/>
              <a:gdLst>
                <a:gd name="T0" fmla="*/ 30 w 30"/>
                <a:gd name="T1" fmla="*/ 11 h 28"/>
                <a:gd name="T2" fmla="*/ 28 w 30"/>
                <a:gd name="T3" fmla="*/ 17 h 28"/>
                <a:gd name="T4" fmla="*/ 10 w 30"/>
                <a:gd name="T5" fmla="*/ 28 h 28"/>
                <a:gd name="T6" fmla="*/ 0 w 30"/>
                <a:gd name="T7" fmla="*/ 15 h 28"/>
                <a:gd name="T8" fmla="*/ 16 w 30"/>
                <a:gd name="T9" fmla="*/ 0 h 28"/>
                <a:gd name="T10" fmla="*/ 22 w 30"/>
                <a:gd name="T11" fmla="*/ 0 h 28"/>
                <a:gd name="T12" fmla="*/ 30 w 30"/>
                <a:gd name="T13" fmla="*/ 11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8"/>
                <a:gd name="T23" fmla="*/ 30 w 3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8">
                  <a:moveTo>
                    <a:pt x="30" y="11"/>
                  </a:moveTo>
                  <a:lnTo>
                    <a:pt x="28" y="17"/>
                  </a:lnTo>
                  <a:lnTo>
                    <a:pt x="10" y="28"/>
                  </a:lnTo>
                  <a:lnTo>
                    <a:pt x="0" y="15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30" y="1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66" name="Freeform 215"/>
            <p:cNvSpPr>
              <a:spLocks/>
            </p:cNvSpPr>
            <p:nvPr/>
          </p:nvSpPr>
          <p:spPr bwMode="ltGray">
            <a:xfrm>
              <a:off x="3541031" y="4769833"/>
              <a:ext cx="38445" cy="38208"/>
            </a:xfrm>
            <a:custGeom>
              <a:avLst/>
              <a:gdLst>
                <a:gd name="T0" fmla="*/ 0 w 19"/>
                <a:gd name="T1" fmla="*/ 0 h 20"/>
                <a:gd name="T2" fmla="*/ 19 w 19"/>
                <a:gd name="T3" fmla="*/ 0 h 20"/>
                <a:gd name="T4" fmla="*/ 15 w 19"/>
                <a:gd name="T5" fmla="*/ 20 h 20"/>
                <a:gd name="T6" fmla="*/ 0 w 19"/>
                <a:gd name="T7" fmla="*/ 20 h 20"/>
                <a:gd name="T8" fmla="*/ 0 w 19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20"/>
                <a:gd name="T17" fmla="*/ 19 w 19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20">
                  <a:moveTo>
                    <a:pt x="0" y="0"/>
                  </a:moveTo>
                  <a:lnTo>
                    <a:pt x="19" y="0"/>
                  </a:lnTo>
                  <a:lnTo>
                    <a:pt x="15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67" name="Freeform 216"/>
            <p:cNvSpPr>
              <a:spLocks/>
            </p:cNvSpPr>
            <p:nvPr/>
          </p:nvSpPr>
          <p:spPr bwMode="ltGray">
            <a:xfrm>
              <a:off x="1238203" y="4241288"/>
              <a:ext cx="46133" cy="82784"/>
            </a:xfrm>
            <a:custGeom>
              <a:avLst/>
              <a:gdLst>
                <a:gd name="T0" fmla="*/ 1 w 23"/>
                <a:gd name="T1" fmla="*/ 2 h 44"/>
                <a:gd name="T2" fmla="*/ 5 w 23"/>
                <a:gd name="T3" fmla="*/ 0 h 44"/>
                <a:gd name="T4" fmla="*/ 7 w 23"/>
                <a:gd name="T5" fmla="*/ 0 h 44"/>
                <a:gd name="T6" fmla="*/ 10 w 23"/>
                <a:gd name="T7" fmla="*/ 1 h 44"/>
                <a:gd name="T8" fmla="*/ 17 w 23"/>
                <a:gd name="T9" fmla="*/ 6 h 44"/>
                <a:gd name="T10" fmla="*/ 15 w 23"/>
                <a:gd name="T11" fmla="*/ 18 h 44"/>
                <a:gd name="T12" fmla="*/ 23 w 23"/>
                <a:gd name="T13" fmla="*/ 26 h 44"/>
                <a:gd name="T14" fmla="*/ 22 w 23"/>
                <a:gd name="T15" fmla="*/ 31 h 44"/>
                <a:gd name="T16" fmla="*/ 10 w 23"/>
                <a:gd name="T17" fmla="*/ 44 h 44"/>
                <a:gd name="T18" fmla="*/ 1 w 23"/>
                <a:gd name="T19" fmla="*/ 35 h 44"/>
                <a:gd name="T20" fmla="*/ 2 w 23"/>
                <a:gd name="T21" fmla="*/ 13 h 44"/>
                <a:gd name="T22" fmla="*/ 0 w 23"/>
                <a:gd name="T23" fmla="*/ 11 h 44"/>
                <a:gd name="T24" fmla="*/ 1 w 23"/>
                <a:gd name="T25" fmla="*/ 2 h 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3"/>
                <a:gd name="T40" fmla="*/ 0 h 44"/>
                <a:gd name="T41" fmla="*/ 23 w 23"/>
                <a:gd name="T42" fmla="*/ 44 h 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3" h="44">
                  <a:moveTo>
                    <a:pt x="1" y="2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7" y="6"/>
                  </a:lnTo>
                  <a:lnTo>
                    <a:pt x="15" y="18"/>
                  </a:lnTo>
                  <a:lnTo>
                    <a:pt x="23" y="26"/>
                  </a:lnTo>
                  <a:lnTo>
                    <a:pt x="22" y="31"/>
                  </a:lnTo>
                  <a:lnTo>
                    <a:pt x="10" y="44"/>
                  </a:lnTo>
                  <a:lnTo>
                    <a:pt x="1" y="3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68" name="Freeform 217"/>
            <p:cNvSpPr>
              <a:spLocks/>
            </p:cNvSpPr>
            <p:nvPr/>
          </p:nvSpPr>
          <p:spPr bwMode="ltGray">
            <a:xfrm>
              <a:off x="1318935" y="4187161"/>
              <a:ext cx="149935" cy="92335"/>
            </a:xfrm>
            <a:custGeom>
              <a:avLst/>
              <a:gdLst>
                <a:gd name="T0" fmla="*/ 78 w 78"/>
                <a:gd name="T1" fmla="*/ 5 h 47"/>
                <a:gd name="T2" fmla="*/ 77 w 78"/>
                <a:gd name="T3" fmla="*/ 12 h 47"/>
                <a:gd name="T4" fmla="*/ 70 w 78"/>
                <a:gd name="T5" fmla="*/ 14 h 47"/>
                <a:gd name="T6" fmla="*/ 65 w 78"/>
                <a:gd name="T7" fmla="*/ 28 h 47"/>
                <a:gd name="T8" fmla="*/ 71 w 78"/>
                <a:gd name="T9" fmla="*/ 36 h 47"/>
                <a:gd name="T10" fmla="*/ 60 w 78"/>
                <a:gd name="T11" fmla="*/ 34 h 47"/>
                <a:gd name="T12" fmla="*/ 49 w 78"/>
                <a:gd name="T13" fmla="*/ 38 h 47"/>
                <a:gd name="T14" fmla="*/ 39 w 78"/>
                <a:gd name="T15" fmla="*/ 47 h 47"/>
                <a:gd name="T16" fmla="*/ 25 w 78"/>
                <a:gd name="T17" fmla="*/ 42 h 47"/>
                <a:gd name="T18" fmla="*/ 5 w 78"/>
                <a:gd name="T19" fmla="*/ 44 h 47"/>
                <a:gd name="T20" fmla="*/ 5 w 78"/>
                <a:gd name="T21" fmla="*/ 34 h 47"/>
                <a:gd name="T22" fmla="*/ 0 w 78"/>
                <a:gd name="T23" fmla="*/ 30 h 47"/>
                <a:gd name="T24" fmla="*/ 0 w 78"/>
                <a:gd name="T25" fmla="*/ 28 h 47"/>
                <a:gd name="T26" fmla="*/ 0 w 78"/>
                <a:gd name="T27" fmla="*/ 24 h 47"/>
                <a:gd name="T28" fmla="*/ 5 w 78"/>
                <a:gd name="T29" fmla="*/ 17 h 47"/>
                <a:gd name="T30" fmla="*/ 0 w 78"/>
                <a:gd name="T31" fmla="*/ 5 h 47"/>
                <a:gd name="T32" fmla="*/ 4 w 78"/>
                <a:gd name="T33" fmla="*/ 0 h 47"/>
                <a:gd name="T34" fmla="*/ 5 w 78"/>
                <a:gd name="T35" fmla="*/ 5 h 47"/>
                <a:gd name="T36" fmla="*/ 19 w 78"/>
                <a:gd name="T37" fmla="*/ 5 h 47"/>
                <a:gd name="T38" fmla="*/ 38 w 78"/>
                <a:gd name="T39" fmla="*/ 8 h 47"/>
                <a:gd name="T40" fmla="*/ 56 w 78"/>
                <a:gd name="T41" fmla="*/ 0 h 47"/>
                <a:gd name="T42" fmla="*/ 78 w 78"/>
                <a:gd name="T43" fmla="*/ 5 h 4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8"/>
                <a:gd name="T67" fmla="*/ 0 h 47"/>
                <a:gd name="T68" fmla="*/ 78 w 78"/>
                <a:gd name="T69" fmla="*/ 47 h 4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8" h="47">
                  <a:moveTo>
                    <a:pt x="78" y="5"/>
                  </a:moveTo>
                  <a:lnTo>
                    <a:pt x="77" y="12"/>
                  </a:lnTo>
                  <a:lnTo>
                    <a:pt x="70" y="14"/>
                  </a:lnTo>
                  <a:lnTo>
                    <a:pt x="65" y="28"/>
                  </a:lnTo>
                  <a:lnTo>
                    <a:pt x="71" y="36"/>
                  </a:lnTo>
                  <a:lnTo>
                    <a:pt x="60" y="34"/>
                  </a:lnTo>
                  <a:lnTo>
                    <a:pt x="49" y="38"/>
                  </a:lnTo>
                  <a:lnTo>
                    <a:pt x="39" y="47"/>
                  </a:lnTo>
                  <a:lnTo>
                    <a:pt x="25" y="42"/>
                  </a:lnTo>
                  <a:lnTo>
                    <a:pt x="5" y="44"/>
                  </a:lnTo>
                  <a:lnTo>
                    <a:pt x="5" y="34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5" y="17"/>
                  </a:lnTo>
                  <a:lnTo>
                    <a:pt x="0" y="5"/>
                  </a:lnTo>
                  <a:lnTo>
                    <a:pt x="4" y="0"/>
                  </a:lnTo>
                  <a:lnTo>
                    <a:pt x="5" y="5"/>
                  </a:lnTo>
                  <a:lnTo>
                    <a:pt x="19" y="5"/>
                  </a:lnTo>
                  <a:lnTo>
                    <a:pt x="38" y="8"/>
                  </a:lnTo>
                  <a:lnTo>
                    <a:pt x="56" y="0"/>
                  </a:lnTo>
                  <a:lnTo>
                    <a:pt x="78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69" name="Freeform 218"/>
            <p:cNvSpPr>
              <a:spLocks/>
            </p:cNvSpPr>
            <p:nvPr/>
          </p:nvSpPr>
          <p:spPr bwMode="ltGray">
            <a:xfrm>
              <a:off x="1161313" y="4056615"/>
              <a:ext cx="165310" cy="89152"/>
            </a:xfrm>
            <a:custGeom>
              <a:avLst/>
              <a:gdLst>
                <a:gd name="T0" fmla="*/ 36 w 87"/>
                <a:gd name="T1" fmla="*/ 44 h 46"/>
                <a:gd name="T2" fmla="*/ 54 w 87"/>
                <a:gd name="T3" fmla="*/ 42 h 46"/>
                <a:gd name="T4" fmla="*/ 63 w 87"/>
                <a:gd name="T5" fmla="*/ 38 h 46"/>
                <a:gd name="T6" fmla="*/ 78 w 87"/>
                <a:gd name="T7" fmla="*/ 12 h 46"/>
                <a:gd name="T8" fmla="*/ 87 w 87"/>
                <a:gd name="T9" fmla="*/ 8 h 46"/>
                <a:gd name="T10" fmla="*/ 78 w 87"/>
                <a:gd name="T11" fmla="*/ 2 h 46"/>
                <a:gd name="T12" fmla="*/ 76 w 87"/>
                <a:gd name="T13" fmla="*/ 2 h 46"/>
                <a:gd name="T14" fmla="*/ 59 w 87"/>
                <a:gd name="T15" fmla="*/ 0 h 46"/>
                <a:gd name="T16" fmla="*/ 29 w 87"/>
                <a:gd name="T17" fmla="*/ 12 h 46"/>
                <a:gd name="T18" fmla="*/ 13 w 87"/>
                <a:gd name="T19" fmla="*/ 7 h 46"/>
                <a:gd name="T20" fmla="*/ 0 w 87"/>
                <a:gd name="T21" fmla="*/ 28 h 46"/>
                <a:gd name="T22" fmla="*/ 1 w 87"/>
                <a:gd name="T23" fmla="*/ 30 h 46"/>
                <a:gd name="T24" fmla="*/ 24 w 87"/>
                <a:gd name="T25" fmla="*/ 46 h 46"/>
                <a:gd name="T26" fmla="*/ 36 w 87"/>
                <a:gd name="T27" fmla="*/ 44 h 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7"/>
                <a:gd name="T43" fmla="*/ 0 h 46"/>
                <a:gd name="T44" fmla="*/ 87 w 87"/>
                <a:gd name="T45" fmla="*/ 46 h 4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7" h="46">
                  <a:moveTo>
                    <a:pt x="36" y="44"/>
                  </a:moveTo>
                  <a:lnTo>
                    <a:pt x="54" y="42"/>
                  </a:lnTo>
                  <a:lnTo>
                    <a:pt x="63" y="38"/>
                  </a:lnTo>
                  <a:lnTo>
                    <a:pt x="78" y="12"/>
                  </a:lnTo>
                  <a:lnTo>
                    <a:pt x="87" y="8"/>
                  </a:lnTo>
                  <a:lnTo>
                    <a:pt x="78" y="2"/>
                  </a:lnTo>
                  <a:lnTo>
                    <a:pt x="76" y="2"/>
                  </a:lnTo>
                  <a:lnTo>
                    <a:pt x="59" y="0"/>
                  </a:lnTo>
                  <a:lnTo>
                    <a:pt x="29" y="12"/>
                  </a:lnTo>
                  <a:lnTo>
                    <a:pt x="13" y="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24" y="46"/>
                  </a:lnTo>
                  <a:lnTo>
                    <a:pt x="36" y="4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70" name="Freeform 219"/>
            <p:cNvSpPr>
              <a:spLocks/>
            </p:cNvSpPr>
            <p:nvPr/>
          </p:nvSpPr>
          <p:spPr bwMode="ltGray">
            <a:xfrm>
              <a:off x="1095957" y="4107559"/>
              <a:ext cx="69200" cy="38208"/>
            </a:xfrm>
            <a:custGeom>
              <a:avLst/>
              <a:gdLst>
                <a:gd name="T0" fmla="*/ 35 w 36"/>
                <a:gd name="T1" fmla="*/ 4 h 20"/>
                <a:gd name="T2" fmla="*/ 25 w 36"/>
                <a:gd name="T3" fmla="*/ 7 h 20"/>
                <a:gd name="T4" fmla="*/ 22 w 36"/>
                <a:gd name="T5" fmla="*/ 20 h 20"/>
                <a:gd name="T6" fmla="*/ 12 w 36"/>
                <a:gd name="T7" fmla="*/ 18 h 20"/>
                <a:gd name="T8" fmla="*/ 4 w 36"/>
                <a:gd name="T9" fmla="*/ 20 h 20"/>
                <a:gd name="T10" fmla="*/ 0 w 36"/>
                <a:gd name="T11" fmla="*/ 13 h 20"/>
                <a:gd name="T12" fmla="*/ 3 w 36"/>
                <a:gd name="T13" fmla="*/ 6 h 20"/>
                <a:gd name="T14" fmla="*/ 34 w 36"/>
                <a:gd name="T15" fmla="*/ 0 h 20"/>
                <a:gd name="T16" fmla="*/ 36 w 36"/>
                <a:gd name="T17" fmla="*/ 2 h 20"/>
                <a:gd name="T18" fmla="*/ 35 w 36"/>
                <a:gd name="T19" fmla="*/ 4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20"/>
                <a:gd name="T32" fmla="*/ 36 w 36"/>
                <a:gd name="T33" fmla="*/ 20 h 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20">
                  <a:moveTo>
                    <a:pt x="35" y="4"/>
                  </a:moveTo>
                  <a:lnTo>
                    <a:pt x="25" y="7"/>
                  </a:lnTo>
                  <a:lnTo>
                    <a:pt x="22" y="20"/>
                  </a:lnTo>
                  <a:lnTo>
                    <a:pt x="12" y="18"/>
                  </a:lnTo>
                  <a:lnTo>
                    <a:pt x="4" y="20"/>
                  </a:lnTo>
                  <a:lnTo>
                    <a:pt x="0" y="13"/>
                  </a:lnTo>
                  <a:lnTo>
                    <a:pt x="3" y="6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5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71" name="Freeform 220"/>
            <p:cNvSpPr>
              <a:spLocks/>
            </p:cNvSpPr>
            <p:nvPr/>
          </p:nvSpPr>
          <p:spPr bwMode="ltGray">
            <a:xfrm>
              <a:off x="1103645" y="4107559"/>
              <a:ext cx="142246" cy="124177"/>
            </a:xfrm>
            <a:custGeom>
              <a:avLst/>
              <a:gdLst>
                <a:gd name="T0" fmla="*/ 33 w 76"/>
                <a:gd name="T1" fmla="*/ 0 h 65"/>
                <a:gd name="T2" fmla="*/ 54 w 76"/>
                <a:gd name="T3" fmla="*/ 15 h 65"/>
                <a:gd name="T4" fmla="*/ 68 w 76"/>
                <a:gd name="T5" fmla="*/ 13 h 65"/>
                <a:gd name="T6" fmla="*/ 68 w 76"/>
                <a:gd name="T7" fmla="*/ 20 h 65"/>
                <a:gd name="T8" fmla="*/ 76 w 76"/>
                <a:gd name="T9" fmla="*/ 24 h 65"/>
                <a:gd name="T10" fmla="*/ 73 w 76"/>
                <a:gd name="T11" fmla="*/ 24 h 65"/>
                <a:gd name="T12" fmla="*/ 71 w 76"/>
                <a:gd name="T13" fmla="*/ 27 h 65"/>
                <a:gd name="T14" fmla="*/ 68 w 76"/>
                <a:gd name="T15" fmla="*/ 30 h 65"/>
                <a:gd name="T16" fmla="*/ 64 w 76"/>
                <a:gd name="T17" fmla="*/ 24 h 65"/>
                <a:gd name="T18" fmla="*/ 43 w 76"/>
                <a:gd name="T19" fmla="*/ 20 h 65"/>
                <a:gd name="T20" fmla="*/ 33 w 76"/>
                <a:gd name="T21" fmla="*/ 24 h 65"/>
                <a:gd name="T22" fmla="*/ 29 w 76"/>
                <a:gd name="T23" fmla="*/ 20 h 65"/>
                <a:gd name="T24" fmla="*/ 25 w 76"/>
                <a:gd name="T25" fmla="*/ 26 h 65"/>
                <a:gd name="T26" fmla="*/ 30 w 76"/>
                <a:gd name="T27" fmla="*/ 31 h 65"/>
                <a:gd name="T28" fmla="*/ 46 w 76"/>
                <a:gd name="T29" fmla="*/ 51 h 65"/>
                <a:gd name="T30" fmla="*/ 62 w 76"/>
                <a:gd name="T31" fmla="*/ 63 h 65"/>
                <a:gd name="T32" fmla="*/ 59 w 76"/>
                <a:gd name="T33" fmla="*/ 65 h 65"/>
                <a:gd name="T34" fmla="*/ 43 w 76"/>
                <a:gd name="T35" fmla="*/ 53 h 65"/>
                <a:gd name="T36" fmla="*/ 31 w 76"/>
                <a:gd name="T37" fmla="*/ 51 h 65"/>
                <a:gd name="T38" fmla="*/ 19 w 76"/>
                <a:gd name="T39" fmla="*/ 42 h 65"/>
                <a:gd name="T40" fmla="*/ 23 w 76"/>
                <a:gd name="T41" fmla="*/ 38 h 65"/>
                <a:gd name="T42" fmla="*/ 17 w 76"/>
                <a:gd name="T43" fmla="*/ 34 h 65"/>
                <a:gd name="T44" fmla="*/ 16 w 76"/>
                <a:gd name="T45" fmla="*/ 26 h 65"/>
                <a:gd name="T46" fmla="*/ 11 w 76"/>
                <a:gd name="T47" fmla="*/ 23 h 65"/>
                <a:gd name="T48" fmla="*/ 9 w 76"/>
                <a:gd name="T49" fmla="*/ 23 h 65"/>
                <a:gd name="T50" fmla="*/ 4 w 76"/>
                <a:gd name="T51" fmla="*/ 31 h 65"/>
                <a:gd name="T52" fmla="*/ 2 w 76"/>
                <a:gd name="T53" fmla="*/ 30 h 65"/>
                <a:gd name="T54" fmla="*/ 0 w 76"/>
                <a:gd name="T55" fmla="*/ 24 h 65"/>
                <a:gd name="T56" fmla="*/ 0 w 76"/>
                <a:gd name="T57" fmla="*/ 18 h 65"/>
                <a:gd name="T58" fmla="*/ 3 w 76"/>
                <a:gd name="T59" fmla="*/ 17 h 65"/>
                <a:gd name="T60" fmla="*/ 10 w 76"/>
                <a:gd name="T61" fmla="*/ 15 h 65"/>
                <a:gd name="T62" fmla="*/ 19 w 76"/>
                <a:gd name="T63" fmla="*/ 17 h 65"/>
                <a:gd name="T64" fmla="*/ 24 w 76"/>
                <a:gd name="T65" fmla="*/ 5 h 65"/>
                <a:gd name="T66" fmla="*/ 33 w 76"/>
                <a:gd name="T67" fmla="*/ 2 h 65"/>
                <a:gd name="T68" fmla="*/ 33 w 76"/>
                <a:gd name="T69" fmla="*/ 0 h 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65"/>
                <a:gd name="T107" fmla="*/ 76 w 76"/>
                <a:gd name="T108" fmla="*/ 65 h 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65">
                  <a:moveTo>
                    <a:pt x="33" y="0"/>
                  </a:moveTo>
                  <a:lnTo>
                    <a:pt x="54" y="15"/>
                  </a:lnTo>
                  <a:lnTo>
                    <a:pt x="68" y="13"/>
                  </a:lnTo>
                  <a:lnTo>
                    <a:pt x="68" y="20"/>
                  </a:lnTo>
                  <a:lnTo>
                    <a:pt x="76" y="24"/>
                  </a:lnTo>
                  <a:lnTo>
                    <a:pt x="73" y="24"/>
                  </a:lnTo>
                  <a:lnTo>
                    <a:pt x="71" y="27"/>
                  </a:lnTo>
                  <a:lnTo>
                    <a:pt x="68" y="30"/>
                  </a:lnTo>
                  <a:lnTo>
                    <a:pt x="64" y="24"/>
                  </a:lnTo>
                  <a:lnTo>
                    <a:pt x="43" y="20"/>
                  </a:lnTo>
                  <a:lnTo>
                    <a:pt x="33" y="24"/>
                  </a:lnTo>
                  <a:lnTo>
                    <a:pt x="29" y="20"/>
                  </a:lnTo>
                  <a:lnTo>
                    <a:pt x="25" y="26"/>
                  </a:lnTo>
                  <a:lnTo>
                    <a:pt x="30" y="31"/>
                  </a:lnTo>
                  <a:lnTo>
                    <a:pt x="46" y="51"/>
                  </a:lnTo>
                  <a:lnTo>
                    <a:pt x="62" y="63"/>
                  </a:lnTo>
                  <a:lnTo>
                    <a:pt x="59" y="65"/>
                  </a:lnTo>
                  <a:lnTo>
                    <a:pt x="43" y="53"/>
                  </a:lnTo>
                  <a:lnTo>
                    <a:pt x="31" y="51"/>
                  </a:lnTo>
                  <a:lnTo>
                    <a:pt x="19" y="42"/>
                  </a:lnTo>
                  <a:lnTo>
                    <a:pt x="23" y="38"/>
                  </a:lnTo>
                  <a:lnTo>
                    <a:pt x="17" y="34"/>
                  </a:lnTo>
                  <a:lnTo>
                    <a:pt x="16" y="26"/>
                  </a:lnTo>
                  <a:lnTo>
                    <a:pt x="11" y="23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2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0" y="15"/>
                  </a:lnTo>
                  <a:lnTo>
                    <a:pt x="19" y="17"/>
                  </a:lnTo>
                  <a:lnTo>
                    <a:pt x="24" y="5"/>
                  </a:lnTo>
                  <a:lnTo>
                    <a:pt x="33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72" name="Freeform 221"/>
            <p:cNvSpPr>
              <a:spLocks/>
            </p:cNvSpPr>
            <p:nvPr/>
          </p:nvSpPr>
          <p:spPr bwMode="ltGray">
            <a:xfrm>
              <a:off x="1215136" y="4212633"/>
              <a:ext cx="49977" cy="50944"/>
            </a:xfrm>
            <a:custGeom>
              <a:avLst/>
              <a:gdLst>
                <a:gd name="T0" fmla="*/ 0 w 25"/>
                <a:gd name="T1" fmla="*/ 14 h 26"/>
                <a:gd name="T2" fmla="*/ 0 w 25"/>
                <a:gd name="T3" fmla="*/ 14 h 26"/>
                <a:gd name="T4" fmla="*/ 12 w 25"/>
                <a:gd name="T5" fmla="*/ 26 h 26"/>
                <a:gd name="T6" fmla="*/ 15 w 25"/>
                <a:gd name="T7" fmla="*/ 17 h 26"/>
                <a:gd name="T8" fmla="*/ 18 w 25"/>
                <a:gd name="T9" fmla="*/ 14 h 26"/>
                <a:gd name="T10" fmla="*/ 20 w 25"/>
                <a:gd name="T11" fmla="*/ 14 h 26"/>
                <a:gd name="T12" fmla="*/ 20 w 25"/>
                <a:gd name="T13" fmla="*/ 11 h 26"/>
                <a:gd name="T14" fmla="*/ 24 w 25"/>
                <a:gd name="T15" fmla="*/ 13 h 26"/>
                <a:gd name="T16" fmla="*/ 25 w 25"/>
                <a:gd name="T17" fmla="*/ 10 h 26"/>
                <a:gd name="T18" fmla="*/ 12 w 25"/>
                <a:gd name="T19" fmla="*/ 1 h 26"/>
                <a:gd name="T20" fmla="*/ 12 w 25"/>
                <a:gd name="T21" fmla="*/ 0 h 26"/>
                <a:gd name="T22" fmla="*/ 8 w 25"/>
                <a:gd name="T23" fmla="*/ 0 h 26"/>
                <a:gd name="T24" fmla="*/ 10 w 25"/>
                <a:gd name="T25" fmla="*/ 3 h 26"/>
                <a:gd name="T26" fmla="*/ 4 w 25"/>
                <a:gd name="T27" fmla="*/ 0 h 26"/>
                <a:gd name="T28" fmla="*/ 2 w 25"/>
                <a:gd name="T29" fmla="*/ 1 h 26"/>
                <a:gd name="T30" fmla="*/ 5 w 25"/>
                <a:gd name="T31" fmla="*/ 4 h 26"/>
                <a:gd name="T32" fmla="*/ 0 w 25"/>
                <a:gd name="T33" fmla="*/ 7 h 26"/>
                <a:gd name="T34" fmla="*/ 1 w 25"/>
                <a:gd name="T35" fmla="*/ 13 h 26"/>
                <a:gd name="T36" fmla="*/ 0 w 25"/>
                <a:gd name="T37" fmla="*/ 14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"/>
                <a:gd name="T58" fmla="*/ 0 h 26"/>
                <a:gd name="T59" fmla="*/ 25 w 25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" h="26">
                  <a:moveTo>
                    <a:pt x="0" y="14"/>
                  </a:moveTo>
                  <a:lnTo>
                    <a:pt x="0" y="14"/>
                  </a:lnTo>
                  <a:lnTo>
                    <a:pt x="12" y="26"/>
                  </a:lnTo>
                  <a:lnTo>
                    <a:pt x="15" y="17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24" y="13"/>
                  </a:lnTo>
                  <a:lnTo>
                    <a:pt x="25" y="10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8" y="0"/>
                  </a:lnTo>
                  <a:lnTo>
                    <a:pt x="10" y="3"/>
                  </a:lnTo>
                  <a:lnTo>
                    <a:pt x="4" y="0"/>
                  </a:lnTo>
                  <a:lnTo>
                    <a:pt x="2" y="1"/>
                  </a:lnTo>
                  <a:lnTo>
                    <a:pt x="5" y="4"/>
                  </a:lnTo>
                  <a:lnTo>
                    <a:pt x="0" y="7"/>
                  </a:lnTo>
                  <a:lnTo>
                    <a:pt x="1" y="1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73" name="Freeform 222"/>
            <p:cNvSpPr>
              <a:spLocks/>
            </p:cNvSpPr>
            <p:nvPr/>
          </p:nvSpPr>
          <p:spPr bwMode="ltGray">
            <a:xfrm>
              <a:off x="1230514" y="4133031"/>
              <a:ext cx="96110" cy="120992"/>
            </a:xfrm>
            <a:custGeom>
              <a:avLst/>
              <a:gdLst>
                <a:gd name="T0" fmla="*/ 1 w 48"/>
                <a:gd name="T1" fmla="*/ 17 h 62"/>
                <a:gd name="T2" fmla="*/ 3 w 48"/>
                <a:gd name="T3" fmla="*/ 14 h 62"/>
                <a:gd name="T4" fmla="*/ 6 w 48"/>
                <a:gd name="T5" fmla="*/ 14 h 62"/>
                <a:gd name="T6" fmla="*/ 0 w 48"/>
                <a:gd name="T7" fmla="*/ 10 h 62"/>
                <a:gd name="T8" fmla="*/ 0 w 48"/>
                <a:gd name="T9" fmla="*/ 3 h 62"/>
                <a:gd name="T10" fmla="*/ 15 w 48"/>
                <a:gd name="T11" fmla="*/ 0 h 62"/>
                <a:gd name="T12" fmla="*/ 31 w 48"/>
                <a:gd name="T13" fmla="*/ 19 h 62"/>
                <a:gd name="T14" fmla="*/ 43 w 48"/>
                <a:gd name="T15" fmla="*/ 23 h 62"/>
                <a:gd name="T16" fmla="*/ 46 w 48"/>
                <a:gd name="T17" fmla="*/ 31 h 62"/>
                <a:gd name="T18" fmla="*/ 41 w 48"/>
                <a:gd name="T19" fmla="*/ 37 h 62"/>
                <a:gd name="T20" fmla="*/ 48 w 48"/>
                <a:gd name="T21" fmla="*/ 47 h 62"/>
                <a:gd name="T22" fmla="*/ 42 w 48"/>
                <a:gd name="T23" fmla="*/ 54 h 62"/>
                <a:gd name="T24" fmla="*/ 42 w 48"/>
                <a:gd name="T25" fmla="*/ 58 h 62"/>
                <a:gd name="T26" fmla="*/ 30 w 48"/>
                <a:gd name="T27" fmla="*/ 58 h 62"/>
                <a:gd name="T28" fmla="*/ 21 w 48"/>
                <a:gd name="T29" fmla="*/ 62 h 62"/>
                <a:gd name="T30" fmla="*/ 14 w 48"/>
                <a:gd name="T31" fmla="*/ 57 h 62"/>
                <a:gd name="T32" fmla="*/ 10 w 48"/>
                <a:gd name="T33" fmla="*/ 54 h 62"/>
                <a:gd name="T34" fmla="*/ 10 w 48"/>
                <a:gd name="T35" fmla="*/ 50 h 62"/>
                <a:gd name="T36" fmla="*/ 14 w 48"/>
                <a:gd name="T37" fmla="*/ 52 h 62"/>
                <a:gd name="T38" fmla="*/ 15 w 48"/>
                <a:gd name="T39" fmla="*/ 50 h 62"/>
                <a:gd name="T40" fmla="*/ 2 w 48"/>
                <a:gd name="T41" fmla="*/ 40 h 62"/>
                <a:gd name="T42" fmla="*/ 2 w 48"/>
                <a:gd name="T43" fmla="*/ 38 h 62"/>
                <a:gd name="T44" fmla="*/ 6 w 48"/>
                <a:gd name="T45" fmla="*/ 37 h 62"/>
                <a:gd name="T46" fmla="*/ 3 w 48"/>
                <a:gd name="T47" fmla="*/ 32 h 62"/>
                <a:gd name="T48" fmla="*/ 6 w 48"/>
                <a:gd name="T49" fmla="*/ 32 h 62"/>
                <a:gd name="T50" fmla="*/ 6 w 48"/>
                <a:gd name="T51" fmla="*/ 31 h 62"/>
                <a:gd name="T52" fmla="*/ 1 w 48"/>
                <a:gd name="T53" fmla="*/ 26 h 62"/>
                <a:gd name="T54" fmla="*/ 6 w 48"/>
                <a:gd name="T55" fmla="*/ 18 h 62"/>
                <a:gd name="T56" fmla="*/ 1 w 48"/>
                <a:gd name="T57" fmla="*/ 17 h 6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8"/>
                <a:gd name="T88" fmla="*/ 0 h 62"/>
                <a:gd name="T89" fmla="*/ 48 w 48"/>
                <a:gd name="T90" fmla="*/ 62 h 6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8" h="62">
                  <a:moveTo>
                    <a:pt x="1" y="17"/>
                  </a:moveTo>
                  <a:lnTo>
                    <a:pt x="3" y="14"/>
                  </a:lnTo>
                  <a:lnTo>
                    <a:pt x="6" y="14"/>
                  </a:lnTo>
                  <a:lnTo>
                    <a:pt x="0" y="10"/>
                  </a:lnTo>
                  <a:lnTo>
                    <a:pt x="0" y="3"/>
                  </a:lnTo>
                  <a:lnTo>
                    <a:pt x="15" y="0"/>
                  </a:lnTo>
                  <a:lnTo>
                    <a:pt x="31" y="19"/>
                  </a:lnTo>
                  <a:lnTo>
                    <a:pt x="43" y="23"/>
                  </a:lnTo>
                  <a:lnTo>
                    <a:pt x="46" y="31"/>
                  </a:lnTo>
                  <a:lnTo>
                    <a:pt x="41" y="37"/>
                  </a:lnTo>
                  <a:lnTo>
                    <a:pt x="48" y="47"/>
                  </a:lnTo>
                  <a:lnTo>
                    <a:pt x="42" y="54"/>
                  </a:lnTo>
                  <a:lnTo>
                    <a:pt x="42" y="58"/>
                  </a:lnTo>
                  <a:lnTo>
                    <a:pt x="30" y="58"/>
                  </a:lnTo>
                  <a:lnTo>
                    <a:pt x="21" y="62"/>
                  </a:lnTo>
                  <a:lnTo>
                    <a:pt x="14" y="57"/>
                  </a:lnTo>
                  <a:lnTo>
                    <a:pt x="10" y="54"/>
                  </a:lnTo>
                  <a:lnTo>
                    <a:pt x="10" y="50"/>
                  </a:lnTo>
                  <a:lnTo>
                    <a:pt x="14" y="52"/>
                  </a:lnTo>
                  <a:lnTo>
                    <a:pt x="15" y="50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6" y="37"/>
                  </a:lnTo>
                  <a:lnTo>
                    <a:pt x="3" y="32"/>
                  </a:lnTo>
                  <a:lnTo>
                    <a:pt x="6" y="32"/>
                  </a:lnTo>
                  <a:lnTo>
                    <a:pt x="6" y="31"/>
                  </a:lnTo>
                  <a:lnTo>
                    <a:pt x="1" y="26"/>
                  </a:lnTo>
                  <a:lnTo>
                    <a:pt x="6" y="18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74" name="Freeform 223"/>
            <p:cNvSpPr>
              <a:spLocks/>
            </p:cNvSpPr>
            <p:nvPr/>
          </p:nvSpPr>
          <p:spPr bwMode="ltGray">
            <a:xfrm>
              <a:off x="1268958" y="4244473"/>
              <a:ext cx="57666" cy="47759"/>
            </a:xfrm>
            <a:custGeom>
              <a:avLst/>
              <a:gdLst>
                <a:gd name="T0" fmla="*/ 6 w 30"/>
                <a:gd name="T1" fmla="*/ 25 h 25"/>
                <a:gd name="T2" fmla="*/ 0 w 30"/>
                <a:gd name="T3" fmla="*/ 17 h 25"/>
                <a:gd name="T4" fmla="*/ 0 w 30"/>
                <a:gd name="T5" fmla="*/ 5 h 25"/>
                <a:gd name="T6" fmla="*/ 10 w 30"/>
                <a:gd name="T7" fmla="*/ 0 h 25"/>
                <a:gd name="T8" fmla="*/ 23 w 30"/>
                <a:gd name="T9" fmla="*/ 0 h 25"/>
                <a:gd name="T10" fmla="*/ 23 w 30"/>
                <a:gd name="T11" fmla="*/ 4 h 25"/>
                <a:gd name="T12" fmla="*/ 29 w 30"/>
                <a:gd name="T13" fmla="*/ 7 h 25"/>
                <a:gd name="T14" fmla="*/ 30 w 30"/>
                <a:gd name="T15" fmla="*/ 17 h 25"/>
                <a:gd name="T16" fmla="*/ 6 w 30"/>
                <a:gd name="T17" fmla="*/ 25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25"/>
                <a:gd name="T29" fmla="*/ 30 w 30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25">
                  <a:moveTo>
                    <a:pt x="6" y="25"/>
                  </a:moveTo>
                  <a:lnTo>
                    <a:pt x="0" y="17"/>
                  </a:lnTo>
                  <a:lnTo>
                    <a:pt x="0" y="5"/>
                  </a:lnTo>
                  <a:lnTo>
                    <a:pt x="10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29" y="7"/>
                  </a:lnTo>
                  <a:lnTo>
                    <a:pt x="30" y="17"/>
                  </a:lnTo>
                  <a:lnTo>
                    <a:pt x="6" y="2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75" name="Freeform 224"/>
            <p:cNvSpPr>
              <a:spLocks/>
            </p:cNvSpPr>
            <p:nvPr/>
          </p:nvSpPr>
          <p:spPr bwMode="ltGray">
            <a:xfrm>
              <a:off x="1092113" y="4964058"/>
              <a:ext cx="53822" cy="35023"/>
            </a:xfrm>
            <a:custGeom>
              <a:avLst/>
              <a:gdLst>
                <a:gd name="T0" fmla="*/ 0 w 28"/>
                <a:gd name="T1" fmla="*/ 0 h 19"/>
                <a:gd name="T2" fmla="*/ 14 w 28"/>
                <a:gd name="T3" fmla="*/ 19 h 19"/>
                <a:gd name="T4" fmla="*/ 25 w 28"/>
                <a:gd name="T5" fmla="*/ 14 h 19"/>
                <a:gd name="T6" fmla="*/ 28 w 28"/>
                <a:gd name="T7" fmla="*/ 9 h 19"/>
                <a:gd name="T8" fmla="*/ 14 w 28"/>
                <a:gd name="T9" fmla="*/ 8 h 19"/>
                <a:gd name="T10" fmla="*/ 9 w 28"/>
                <a:gd name="T11" fmla="*/ 0 h 19"/>
                <a:gd name="T12" fmla="*/ 0 w 28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"/>
                <a:gd name="T22" fmla="*/ 0 h 19"/>
                <a:gd name="T23" fmla="*/ 28 w 28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" h="19">
                  <a:moveTo>
                    <a:pt x="0" y="0"/>
                  </a:moveTo>
                  <a:lnTo>
                    <a:pt x="14" y="19"/>
                  </a:lnTo>
                  <a:lnTo>
                    <a:pt x="25" y="14"/>
                  </a:lnTo>
                  <a:lnTo>
                    <a:pt x="28" y="9"/>
                  </a:lnTo>
                  <a:lnTo>
                    <a:pt x="14" y="8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76" name="Freeform 225"/>
            <p:cNvSpPr>
              <a:spLocks/>
            </p:cNvSpPr>
            <p:nvPr/>
          </p:nvSpPr>
          <p:spPr bwMode="ltGray">
            <a:xfrm>
              <a:off x="1092113" y="4964058"/>
              <a:ext cx="53822" cy="35023"/>
            </a:xfrm>
            <a:custGeom>
              <a:avLst/>
              <a:gdLst>
                <a:gd name="T0" fmla="*/ 0 w 28"/>
                <a:gd name="T1" fmla="*/ 0 h 19"/>
                <a:gd name="T2" fmla="*/ 14 w 28"/>
                <a:gd name="T3" fmla="*/ 19 h 19"/>
                <a:gd name="T4" fmla="*/ 25 w 28"/>
                <a:gd name="T5" fmla="*/ 14 h 19"/>
                <a:gd name="T6" fmla="*/ 28 w 28"/>
                <a:gd name="T7" fmla="*/ 9 h 19"/>
                <a:gd name="T8" fmla="*/ 14 w 28"/>
                <a:gd name="T9" fmla="*/ 8 h 19"/>
                <a:gd name="T10" fmla="*/ 9 w 28"/>
                <a:gd name="T11" fmla="*/ 0 h 19"/>
                <a:gd name="T12" fmla="*/ 0 w 28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"/>
                <a:gd name="T22" fmla="*/ 0 h 19"/>
                <a:gd name="T23" fmla="*/ 28 w 28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" h="19">
                  <a:moveTo>
                    <a:pt x="0" y="0"/>
                  </a:moveTo>
                  <a:lnTo>
                    <a:pt x="14" y="19"/>
                  </a:lnTo>
                  <a:lnTo>
                    <a:pt x="25" y="14"/>
                  </a:lnTo>
                  <a:lnTo>
                    <a:pt x="28" y="9"/>
                  </a:lnTo>
                  <a:lnTo>
                    <a:pt x="14" y="8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77" name="Freeform 226"/>
            <p:cNvSpPr>
              <a:spLocks/>
            </p:cNvSpPr>
            <p:nvPr/>
          </p:nvSpPr>
          <p:spPr bwMode="ltGray">
            <a:xfrm>
              <a:off x="1545759" y="5269723"/>
              <a:ext cx="57666" cy="60495"/>
            </a:xfrm>
            <a:custGeom>
              <a:avLst/>
              <a:gdLst>
                <a:gd name="T0" fmla="*/ 0 w 32"/>
                <a:gd name="T1" fmla="*/ 25 h 33"/>
                <a:gd name="T2" fmla="*/ 1 w 32"/>
                <a:gd name="T3" fmla="*/ 33 h 33"/>
                <a:gd name="T4" fmla="*/ 6 w 32"/>
                <a:gd name="T5" fmla="*/ 29 h 33"/>
                <a:gd name="T6" fmla="*/ 22 w 32"/>
                <a:gd name="T7" fmla="*/ 30 h 33"/>
                <a:gd name="T8" fmla="*/ 26 w 32"/>
                <a:gd name="T9" fmla="*/ 26 h 33"/>
                <a:gd name="T10" fmla="*/ 18 w 32"/>
                <a:gd name="T11" fmla="*/ 25 h 33"/>
                <a:gd name="T12" fmla="*/ 32 w 32"/>
                <a:gd name="T13" fmla="*/ 7 h 33"/>
                <a:gd name="T14" fmla="*/ 29 w 32"/>
                <a:gd name="T15" fmla="*/ 2 h 33"/>
                <a:gd name="T16" fmla="*/ 16 w 32"/>
                <a:gd name="T17" fmla="*/ 0 h 33"/>
                <a:gd name="T18" fmla="*/ 1 w 32"/>
                <a:gd name="T19" fmla="*/ 4 h 33"/>
                <a:gd name="T20" fmla="*/ 0 w 32"/>
                <a:gd name="T21" fmla="*/ 25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33"/>
                <a:gd name="T35" fmla="*/ 32 w 32"/>
                <a:gd name="T36" fmla="*/ 33 h 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33">
                  <a:moveTo>
                    <a:pt x="0" y="25"/>
                  </a:moveTo>
                  <a:lnTo>
                    <a:pt x="1" y="33"/>
                  </a:lnTo>
                  <a:lnTo>
                    <a:pt x="6" y="29"/>
                  </a:lnTo>
                  <a:lnTo>
                    <a:pt x="22" y="30"/>
                  </a:lnTo>
                  <a:lnTo>
                    <a:pt x="26" y="26"/>
                  </a:lnTo>
                  <a:lnTo>
                    <a:pt x="18" y="25"/>
                  </a:lnTo>
                  <a:lnTo>
                    <a:pt x="32" y="7"/>
                  </a:lnTo>
                  <a:lnTo>
                    <a:pt x="29" y="2"/>
                  </a:lnTo>
                  <a:lnTo>
                    <a:pt x="16" y="0"/>
                  </a:lnTo>
                  <a:lnTo>
                    <a:pt x="1" y="4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78" name="Freeform 227"/>
            <p:cNvSpPr>
              <a:spLocks/>
            </p:cNvSpPr>
            <p:nvPr/>
          </p:nvSpPr>
          <p:spPr bwMode="ltGray">
            <a:xfrm>
              <a:off x="1599581" y="5483050"/>
              <a:ext cx="38445" cy="111441"/>
            </a:xfrm>
            <a:custGeom>
              <a:avLst/>
              <a:gdLst>
                <a:gd name="T0" fmla="*/ 0 w 20"/>
                <a:gd name="T1" fmla="*/ 30 h 58"/>
                <a:gd name="T2" fmla="*/ 5 w 20"/>
                <a:gd name="T3" fmla="*/ 44 h 58"/>
                <a:gd name="T4" fmla="*/ 20 w 20"/>
                <a:gd name="T5" fmla="*/ 58 h 58"/>
                <a:gd name="T6" fmla="*/ 8 w 20"/>
                <a:gd name="T7" fmla="*/ 4 h 58"/>
                <a:gd name="T8" fmla="*/ 0 w 20"/>
                <a:gd name="T9" fmla="*/ 0 h 58"/>
                <a:gd name="T10" fmla="*/ 0 w 20"/>
                <a:gd name="T11" fmla="*/ 4 h 58"/>
                <a:gd name="T12" fmla="*/ 5 w 20"/>
                <a:gd name="T13" fmla="*/ 24 h 58"/>
                <a:gd name="T14" fmla="*/ 0 w 20"/>
                <a:gd name="T15" fmla="*/ 3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"/>
                <a:gd name="T25" fmla="*/ 0 h 58"/>
                <a:gd name="T26" fmla="*/ 20 w 20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" h="58">
                  <a:moveTo>
                    <a:pt x="0" y="30"/>
                  </a:moveTo>
                  <a:lnTo>
                    <a:pt x="5" y="44"/>
                  </a:lnTo>
                  <a:lnTo>
                    <a:pt x="20" y="5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2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79" name="Freeform 228"/>
            <p:cNvSpPr>
              <a:spLocks/>
            </p:cNvSpPr>
            <p:nvPr/>
          </p:nvSpPr>
          <p:spPr bwMode="ltGray">
            <a:xfrm>
              <a:off x="1480402" y="5346139"/>
              <a:ext cx="46133" cy="117807"/>
            </a:xfrm>
            <a:custGeom>
              <a:avLst/>
              <a:gdLst>
                <a:gd name="T0" fmla="*/ 1 w 24"/>
                <a:gd name="T1" fmla="*/ 30 h 62"/>
                <a:gd name="T2" fmla="*/ 14 w 24"/>
                <a:gd name="T3" fmla="*/ 46 h 62"/>
                <a:gd name="T4" fmla="*/ 16 w 24"/>
                <a:gd name="T5" fmla="*/ 60 h 62"/>
                <a:gd name="T6" fmla="*/ 24 w 24"/>
                <a:gd name="T7" fmla="*/ 62 h 62"/>
                <a:gd name="T8" fmla="*/ 17 w 24"/>
                <a:gd name="T9" fmla="*/ 39 h 62"/>
                <a:gd name="T10" fmla="*/ 8 w 24"/>
                <a:gd name="T11" fmla="*/ 33 h 62"/>
                <a:gd name="T12" fmla="*/ 11 w 24"/>
                <a:gd name="T13" fmla="*/ 26 h 62"/>
                <a:gd name="T14" fmla="*/ 3 w 24"/>
                <a:gd name="T15" fmla="*/ 0 h 62"/>
                <a:gd name="T16" fmla="*/ 0 w 24"/>
                <a:gd name="T17" fmla="*/ 8 h 62"/>
                <a:gd name="T18" fmla="*/ 1 w 24"/>
                <a:gd name="T19" fmla="*/ 30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62"/>
                <a:gd name="T32" fmla="*/ 24 w 24"/>
                <a:gd name="T33" fmla="*/ 62 h 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62">
                  <a:moveTo>
                    <a:pt x="1" y="30"/>
                  </a:moveTo>
                  <a:lnTo>
                    <a:pt x="14" y="46"/>
                  </a:lnTo>
                  <a:lnTo>
                    <a:pt x="16" y="60"/>
                  </a:lnTo>
                  <a:lnTo>
                    <a:pt x="24" y="62"/>
                  </a:lnTo>
                  <a:lnTo>
                    <a:pt x="17" y="39"/>
                  </a:lnTo>
                  <a:lnTo>
                    <a:pt x="8" y="33"/>
                  </a:lnTo>
                  <a:lnTo>
                    <a:pt x="11" y="26"/>
                  </a:lnTo>
                  <a:lnTo>
                    <a:pt x="3" y="0"/>
                  </a:lnTo>
                  <a:lnTo>
                    <a:pt x="0" y="8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80" name="Freeform 229"/>
            <p:cNvSpPr>
              <a:spLocks/>
            </p:cNvSpPr>
            <p:nvPr/>
          </p:nvSpPr>
          <p:spPr bwMode="ltGray">
            <a:xfrm>
              <a:off x="1434269" y="4094823"/>
              <a:ext cx="353690" cy="191040"/>
            </a:xfrm>
            <a:custGeom>
              <a:avLst/>
              <a:gdLst>
                <a:gd name="T0" fmla="*/ 117 w 184"/>
                <a:gd name="T1" fmla="*/ 32 h 99"/>
                <a:gd name="T2" fmla="*/ 103 w 184"/>
                <a:gd name="T3" fmla="*/ 32 h 99"/>
                <a:gd name="T4" fmla="*/ 90 w 184"/>
                <a:gd name="T5" fmla="*/ 21 h 99"/>
                <a:gd name="T6" fmla="*/ 129 w 184"/>
                <a:gd name="T7" fmla="*/ 3 h 99"/>
                <a:gd name="T8" fmla="*/ 148 w 184"/>
                <a:gd name="T9" fmla="*/ 0 h 99"/>
                <a:gd name="T10" fmla="*/ 153 w 184"/>
                <a:gd name="T11" fmla="*/ 3 h 99"/>
                <a:gd name="T12" fmla="*/ 132 w 184"/>
                <a:gd name="T13" fmla="*/ 9 h 99"/>
                <a:gd name="T14" fmla="*/ 139 w 184"/>
                <a:gd name="T15" fmla="*/ 16 h 99"/>
                <a:gd name="T16" fmla="*/ 128 w 184"/>
                <a:gd name="T17" fmla="*/ 30 h 99"/>
                <a:gd name="T18" fmla="*/ 118 w 184"/>
                <a:gd name="T19" fmla="*/ 32 h 99"/>
                <a:gd name="T20" fmla="*/ 118 w 184"/>
                <a:gd name="T21" fmla="*/ 35 h 99"/>
                <a:gd name="T22" fmla="*/ 122 w 184"/>
                <a:gd name="T23" fmla="*/ 35 h 99"/>
                <a:gd name="T24" fmla="*/ 177 w 184"/>
                <a:gd name="T25" fmla="*/ 72 h 99"/>
                <a:gd name="T26" fmla="*/ 184 w 184"/>
                <a:gd name="T27" fmla="*/ 84 h 99"/>
                <a:gd name="T28" fmla="*/ 182 w 184"/>
                <a:gd name="T29" fmla="*/ 88 h 99"/>
                <a:gd name="T30" fmla="*/ 161 w 184"/>
                <a:gd name="T31" fmla="*/ 99 h 99"/>
                <a:gd name="T32" fmla="*/ 126 w 184"/>
                <a:gd name="T33" fmla="*/ 99 h 99"/>
                <a:gd name="T34" fmla="*/ 97 w 184"/>
                <a:gd name="T35" fmla="*/ 84 h 99"/>
                <a:gd name="T36" fmla="*/ 73 w 184"/>
                <a:gd name="T37" fmla="*/ 84 h 99"/>
                <a:gd name="T38" fmla="*/ 45 w 184"/>
                <a:gd name="T39" fmla="*/ 97 h 99"/>
                <a:gd name="T40" fmla="*/ 30 w 184"/>
                <a:gd name="T41" fmla="*/ 97 h 99"/>
                <a:gd name="T42" fmla="*/ 14 w 184"/>
                <a:gd name="T43" fmla="*/ 95 h 99"/>
                <a:gd name="T44" fmla="*/ 8 w 184"/>
                <a:gd name="T45" fmla="*/ 84 h 99"/>
                <a:gd name="T46" fmla="*/ 0 w 184"/>
                <a:gd name="T47" fmla="*/ 75 h 99"/>
                <a:gd name="T48" fmla="*/ 5 w 184"/>
                <a:gd name="T49" fmla="*/ 63 h 99"/>
                <a:gd name="T50" fmla="*/ 14 w 184"/>
                <a:gd name="T51" fmla="*/ 60 h 99"/>
                <a:gd name="T52" fmla="*/ 15 w 184"/>
                <a:gd name="T53" fmla="*/ 56 h 99"/>
                <a:gd name="T54" fmla="*/ 15 w 184"/>
                <a:gd name="T55" fmla="*/ 47 h 99"/>
                <a:gd name="T56" fmla="*/ 25 w 184"/>
                <a:gd name="T57" fmla="*/ 39 h 99"/>
                <a:gd name="T58" fmla="*/ 28 w 184"/>
                <a:gd name="T59" fmla="*/ 30 h 99"/>
                <a:gd name="T60" fmla="*/ 26 w 184"/>
                <a:gd name="T61" fmla="*/ 25 h 99"/>
                <a:gd name="T62" fmla="*/ 34 w 184"/>
                <a:gd name="T63" fmla="*/ 22 h 99"/>
                <a:gd name="T64" fmla="*/ 43 w 184"/>
                <a:gd name="T65" fmla="*/ 10 h 99"/>
                <a:gd name="T66" fmla="*/ 59 w 184"/>
                <a:gd name="T67" fmla="*/ 10 h 99"/>
                <a:gd name="T68" fmla="*/ 55 w 184"/>
                <a:gd name="T69" fmla="*/ 16 h 99"/>
                <a:gd name="T70" fmla="*/ 81 w 184"/>
                <a:gd name="T71" fmla="*/ 21 h 99"/>
                <a:gd name="T72" fmla="*/ 66 w 184"/>
                <a:gd name="T73" fmla="*/ 30 h 99"/>
                <a:gd name="T74" fmla="*/ 78 w 184"/>
                <a:gd name="T75" fmla="*/ 36 h 99"/>
                <a:gd name="T76" fmla="*/ 77 w 184"/>
                <a:gd name="T77" fmla="*/ 42 h 99"/>
                <a:gd name="T78" fmla="*/ 81 w 184"/>
                <a:gd name="T79" fmla="*/ 47 h 99"/>
                <a:gd name="T80" fmla="*/ 104 w 184"/>
                <a:gd name="T81" fmla="*/ 35 h 99"/>
                <a:gd name="T82" fmla="*/ 117 w 184"/>
                <a:gd name="T83" fmla="*/ 35 h 99"/>
                <a:gd name="T84" fmla="*/ 117 w 184"/>
                <a:gd name="T85" fmla="*/ 32 h 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84"/>
                <a:gd name="T130" fmla="*/ 0 h 99"/>
                <a:gd name="T131" fmla="*/ 184 w 184"/>
                <a:gd name="T132" fmla="*/ 99 h 9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84" h="99">
                  <a:moveTo>
                    <a:pt x="117" y="32"/>
                  </a:moveTo>
                  <a:lnTo>
                    <a:pt x="103" y="32"/>
                  </a:lnTo>
                  <a:lnTo>
                    <a:pt x="90" y="21"/>
                  </a:lnTo>
                  <a:lnTo>
                    <a:pt x="129" y="3"/>
                  </a:lnTo>
                  <a:lnTo>
                    <a:pt x="148" y="0"/>
                  </a:lnTo>
                  <a:lnTo>
                    <a:pt x="153" y="3"/>
                  </a:lnTo>
                  <a:lnTo>
                    <a:pt x="132" y="9"/>
                  </a:lnTo>
                  <a:lnTo>
                    <a:pt x="139" y="16"/>
                  </a:lnTo>
                  <a:lnTo>
                    <a:pt x="128" y="30"/>
                  </a:lnTo>
                  <a:lnTo>
                    <a:pt x="118" y="32"/>
                  </a:lnTo>
                  <a:lnTo>
                    <a:pt x="118" y="35"/>
                  </a:lnTo>
                  <a:lnTo>
                    <a:pt x="122" y="35"/>
                  </a:lnTo>
                  <a:lnTo>
                    <a:pt x="177" y="72"/>
                  </a:lnTo>
                  <a:lnTo>
                    <a:pt x="184" y="84"/>
                  </a:lnTo>
                  <a:lnTo>
                    <a:pt x="182" y="88"/>
                  </a:lnTo>
                  <a:lnTo>
                    <a:pt x="161" y="99"/>
                  </a:lnTo>
                  <a:lnTo>
                    <a:pt x="126" y="99"/>
                  </a:lnTo>
                  <a:lnTo>
                    <a:pt x="97" y="84"/>
                  </a:lnTo>
                  <a:lnTo>
                    <a:pt x="73" y="84"/>
                  </a:lnTo>
                  <a:lnTo>
                    <a:pt x="45" y="97"/>
                  </a:lnTo>
                  <a:lnTo>
                    <a:pt x="30" y="97"/>
                  </a:lnTo>
                  <a:lnTo>
                    <a:pt x="14" y="95"/>
                  </a:lnTo>
                  <a:lnTo>
                    <a:pt x="8" y="84"/>
                  </a:lnTo>
                  <a:lnTo>
                    <a:pt x="0" y="75"/>
                  </a:lnTo>
                  <a:lnTo>
                    <a:pt x="5" y="63"/>
                  </a:lnTo>
                  <a:lnTo>
                    <a:pt x="14" y="60"/>
                  </a:lnTo>
                  <a:lnTo>
                    <a:pt x="15" y="56"/>
                  </a:lnTo>
                  <a:lnTo>
                    <a:pt x="15" y="47"/>
                  </a:lnTo>
                  <a:lnTo>
                    <a:pt x="25" y="39"/>
                  </a:lnTo>
                  <a:lnTo>
                    <a:pt x="28" y="30"/>
                  </a:lnTo>
                  <a:lnTo>
                    <a:pt x="26" y="25"/>
                  </a:lnTo>
                  <a:lnTo>
                    <a:pt x="34" y="22"/>
                  </a:lnTo>
                  <a:lnTo>
                    <a:pt x="43" y="10"/>
                  </a:lnTo>
                  <a:lnTo>
                    <a:pt x="59" y="10"/>
                  </a:lnTo>
                  <a:lnTo>
                    <a:pt x="55" y="16"/>
                  </a:lnTo>
                  <a:lnTo>
                    <a:pt x="81" y="21"/>
                  </a:lnTo>
                  <a:lnTo>
                    <a:pt x="66" y="30"/>
                  </a:lnTo>
                  <a:lnTo>
                    <a:pt x="78" y="36"/>
                  </a:lnTo>
                  <a:lnTo>
                    <a:pt x="77" y="42"/>
                  </a:lnTo>
                  <a:lnTo>
                    <a:pt x="81" y="47"/>
                  </a:lnTo>
                  <a:lnTo>
                    <a:pt x="104" y="35"/>
                  </a:lnTo>
                  <a:lnTo>
                    <a:pt x="117" y="35"/>
                  </a:lnTo>
                  <a:lnTo>
                    <a:pt x="117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81" name="Freeform 230"/>
            <p:cNvSpPr>
              <a:spLocks/>
            </p:cNvSpPr>
            <p:nvPr/>
          </p:nvSpPr>
          <p:spPr bwMode="ltGray">
            <a:xfrm>
              <a:off x="3294985" y="3789159"/>
              <a:ext cx="153778" cy="165568"/>
            </a:xfrm>
            <a:custGeom>
              <a:avLst/>
              <a:gdLst>
                <a:gd name="T0" fmla="*/ 0 w 80"/>
                <a:gd name="T1" fmla="*/ 83 h 87"/>
                <a:gd name="T2" fmla="*/ 10 w 80"/>
                <a:gd name="T3" fmla="*/ 87 h 87"/>
                <a:gd name="T4" fmla="*/ 28 w 80"/>
                <a:gd name="T5" fmla="*/ 81 h 87"/>
                <a:gd name="T6" fmla="*/ 32 w 80"/>
                <a:gd name="T7" fmla="*/ 71 h 87"/>
                <a:gd name="T8" fmla="*/ 54 w 80"/>
                <a:gd name="T9" fmla="*/ 62 h 87"/>
                <a:gd name="T10" fmla="*/ 72 w 80"/>
                <a:gd name="T11" fmla="*/ 36 h 87"/>
                <a:gd name="T12" fmla="*/ 80 w 80"/>
                <a:gd name="T13" fmla="*/ 4 h 87"/>
                <a:gd name="T14" fmla="*/ 73 w 80"/>
                <a:gd name="T15" fmla="*/ 0 h 87"/>
                <a:gd name="T16" fmla="*/ 56 w 80"/>
                <a:gd name="T17" fmla="*/ 37 h 87"/>
                <a:gd name="T18" fmla="*/ 20 w 80"/>
                <a:gd name="T19" fmla="*/ 76 h 87"/>
                <a:gd name="T20" fmla="*/ 0 w 80"/>
                <a:gd name="T21" fmla="*/ 83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87"/>
                <a:gd name="T35" fmla="*/ 80 w 80"/>
                <a:gd name="T36" fmla="*/ 87 h 8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87">
                  <a:moveTo>
                    <a:pt x="0" y="83"/>
                  </a:moveTo>
                  <a:lnTo>
                    <a:pt x="10" y="87"/>
                  </a:lnTo>
                  <a:lnTo>
                    <a:pt x="28" y="81"/>
                  </a:lnTo>
                  <a:lnTo>
                    <a:pt x="32" y="71"/>
                  </a:lnTo>
                  <a:lnTo>
                    <a:pt x="54" y="62"/>
                  </a:lnTo>
                  <a:lnTo>
                    <a:pt x="72" y="36"/>
                  </a:lnTo>
                  <a:lnTo>
                    <a:pt x="80" y="4"/>
                  </a:lnTo>
                  <a:lnTo>
                    <a:pt x="73" y="0"/>
                  </a:lnTo>
                  <a:lnTo>
                    <a:pt x="56" y="37"/>
                  </a:lnTo>
                  <a:lnTo>
                    <a:pt x="20" y="76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82" name="Freeform 231"/>
            <p:cNvSpPr>
              <a:spLocks/>
            </p:cNvSpPr>
            <p:nvPr/>
          </p:nvSpPr>
          <p:spPr bwMode="ltGray">
            <a:xfrm>
              <a:off x="3294985" y="3789159"/>
              <a:ext cx="153778" cy="165568"/>
            </a:xfrm>
            <a:custGeom>
              <a:avLst/>
              <a:gdLst>
                <a:gd name="T0" fmla="*/ 0 w 80"/>
                <a:gd name="T1" fmla="*/ 83 h 87"/>
                <a:gd name="T2" fmla="*/ 10 w 80"/>
                <a:gd name="T3" fmla="*/ 87 h 87"/>
                <a:gd name="T4" fmla="*/ 28 w 80"/>
                <a:gd name="T5" fmla="*/ 81 h 87"/>
                <a:gd name="T6" fmla="*/ 32 w 80"/>
                <a:gd name="T7" fmla="*/ 71 h 87"/>
                <a:gd name="T8" fmla="*/ 54 w 80"/>
                <a:gd name="T9" fmla="*/ 62 h 87"/>
                <a:gd name="T10" fmla="*/ 72 w 80"/>
                <a:gd name="T11" fmla="*/ 36 h 87"/>
                <a:gd name="T12" fmla="*/ 80 w 80"/>
                <a:gd name="T13" fmla="*/ 4 h 87"/>
                <a:gd name="T14" fmla="*/ 73 w 80"/>
                <a:gd name="T15" fmla="*/ 0 h 87"/>
                <a:gd name="T16" fmla="*/ 56 w 80"/>
                <a:gd name="T17" fmla="*/ 37 h 87"/>
                <a:gd name="T18" fmla="*/ 20 w 80"/>
                <a:gd name="T19" fmla="*/ 76 h 87"/>
                <a:gd name="T20" fmla="*/ 0 w 80"/>
                <a:gd name="T21" fmla="*/ 83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87"/>
                <a:gd name="T35" fmla="*/ 80 w 80"/>
                <a:gd name="T36" fmla="*/ 87 h 8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87">
                  <a:moveTo>
                    <a:pt x="0" y="83"/>
                  </a:moveTo>
                  <a:lnTo>
                    <a:pt x="10" y="87"/>
                  </a:lnTo>
                  <a:lnTo>
                    <a:pt x="28" y="81"/>
                  </a:lnTo>
                  <a:lnTo>
                    <a:pt x="32" y="71"/>
                  </a:lnTo>
                  <a:lnTo>
                    <a:pt x="54" y="62"/>
                  </a:lnTo>
                  <a:lnTo>
                    <a:pt x="72" y="36"/>
                  </a:lnTo>
                  <a:lnTo>
                    <a:pt x="80" y="4"/>
                  </a:lnTo>
                  <a:lnTo>
                    <a:pt x="73" y="0"/>
                  </a:lnTo>
                  <a:lnTo>
                    <a:pt x="56" y="37"/>
                  </a:lnTo>
                  <a:lnTo>
                    <a:pt x="20" y="76"/>
                  </a:lnTo>
                  <a:lnTo>
                    <a:pt x="0" y="83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83" name="Freeform 232"/>
            <p:cNvSpPr>
              <a:spLocks/>
            </p:cNvSpPr>
            <p:nvPr/>
          </p:nvSpPr>
          <p:spPr bwMode="ltGray">
            <a:xfrm>
              <a:off x="2187782" y="4110744"/>
              <a:ext cx="84578" cy="101888"/>
            </a:xfrm>
            <a:custGeom>
              <a:avLst/>
              <a:gdLst>
                <a:gd name="T0" fmla="*/ 0 w 45"/>
                <a:gd name="T1" fmla="*/ 28 h 54"/>
                <a:gd name="T2" fmla="*/ 2 w 45"/>
                <a:gd name="T3" fmla="*/ 50 h 54"/>
                <a:gd name="T4" fmla="*/ 21 w 45"/>
                <a:gd name="T5" fmla="*/ 54 h 54"/>
                <a:gd name="T6" fmla="*/ 29 w 45"/>
                <a:gd name="T7" fmla="*/ 50 h 54"/>
                <a:gd name="T8" fmla="*/ 36 w 45"/>
                <a:gd name="T9" fmla="*/ 42 h 54"/>
                <a:gd name="T10" fmla="*/ 36 w 45"/>
                <a:gd name="T11" fmla="*/ 34 h 54"/>
                <a:gd name="T12" fmla="*/ 45 w 45"/>
                <a:gd name="T13" fmla="*/ 28 h 54"/>
                <a:gd name="T14" fmla="*/ 34 w 45"/>
                <a:gd name="T15" fmla="*/ 16 h 54"/>
                <a:gd name="T16" fmla="*/ 43 w 45"/>
                <a:gd name="T17" fmla="*/ 0 h 54"/>
                <a:gd name="T18" fmla="*/ 23 w 45"/>
                <a:gd name="T19" fmla="*/ 5 h 54"/>
                <a:gd name="T20" fmla="*/ 23 w 45"/>
                <a:gd name="T21" fmla="*/ 8 h 54"/>
                <a:gd name="T22" fmla="*/ 19 w 45"/>
                <a:gd name="T23" fmla="*/ 6 h 54"/>
                <a:gd name="T24" fmla="*/ 16 w 45"/>
                <a:gd name="T25" fmla="*/ 13 h 54"/>
                <a:gd name="T26" fmla="*/ 5 w 45"/>
                <a:gd name="T27" fmla="*/ 15 h 54"/>
                <a:gd name="T28" fmla="*/ 0 w 45"/>
                <a:gd name="T29" fmla="*/ 28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5"/>
                <a:gd name="T46" fmla="*/ 0 h 54"/>
                <a:gd name="T47" fmla="*/ 45 w 45"/>
                <a:gd name="T48" fmla="*/ 54 h 5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5" h="54">
                  <a:moveTo>
                    <a:pt x="0" y="28"/>
                  </a:moveTo>
                  <a:lnTo>
                    <a:pt x="2" y="50"/>
                  </a:lnTo>
                  <a:lnTo>
                    <a:pt x="21" y="54"/>
                  </a:lnTo>
                  <a:lnTo>
                    <a:pt x="29" y="50"/>
                  </a:lnTo>
                  <a:lnTo>
                    <a:pt x="36" y="42"/>
                  </a:lnTo>
                  <a:lnTo>
                    <a:pt x="36" y="34"/>
                  </a:lnTo>
                  <a:lnTo>
                    <a:pt x="45" y="28"/>
                  </a:lnTo>
                  <a:lnTo>
                    <a:pt x="34" y="16"/>
                  </a:lnTo>
                  <a:lnTo>
                    <a:pt x="43" y="0"/>
                  </a:lnTo>
                  <a:lnTo>
                    <a:pt x="23" y="5"/>
                  </a:lnTo>
                  <a:lnTo>
                    <a:pt x="23" y="8"/>
                  </a:lnTo>
                  <a:lnTo>
                    <a:pt x="19" y="6"/>
                  </a:lnTo>
                  <a:lnTo>
                    <a:pt x="16" y="13"/>
                  </a:lnTo>
                  <a:lnTo>
                    <a:pt x="5" y="15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84" name="Freeform 233"/>
            <p:cNvSpPr>
              <a:spLocks/>
            </p:cNvSpPr>
            <p:nvPr/>
          </p:nvSpPr>
          <p:spPr bwMode="ltGray">
            <a:xfrm>
              <a:off x="2187782" y="4110744"/>
              <a:ext cx="84578" cy="101888"/>
            </a:xfrm>
            <a:custGeom>
              <a:avLst/>
              <a:gdLst>
                <a:gd name="T0" fmla="*/ 0 w 45"/>
                <a:gd name="T1" fmla="*/ 28 h 54"/>
                <a:gd name="T2" fmla="*/ 2 w 45"/>
                <a:gd name="T3" fmla="*/ 50 h 54"/>
                <a:gd name="T4" fmla="*/ 21 w 45"/>
                <a:gd name="T5" fmla="*/ 54 h 54"/>
                <a:gd name="T6" fmla="*/ 29 w 45"/>
                <a:gd name="T7" fmla="*/ 50 h 54"/>
                <a:gd name="T8" fmla="*/ 36 w 45"/>
                <a:gd name="T9" fmla="*/ 42 h 54"/>
                <a:gd name="T10" fmla="*/ 36 w 45"/>
                <a:gd name="T11" fmla="*/ 34 h 54"/>
                <a:gd name="T12" fmla="*/ 45 w 45"/>
                <a:gd name="T13" fmla="*/ 28 h 54"/>
                <a:gd name="T14" fmla="*/ 34 w 45"/>
                <a:gd name="T15" fmla="*/ 16 h 54"/>
                <a:gd name="T16" fmla="*/ 43 w 45"/>
                <a:gd name="T17" fmla="*/ 0 h 54"/>
                <a:gd name="T18" fmla="*/ 23 w 45"/>
                <a:gd name="T19" fmla="*/ 5 h 54"/>
                <a:gd name="T20" fmla="*/ 23 w 45"/>
                <a:gd name="T21" fmla="*/ 8 h 54"/>
                <a:gd name="T22" fmla="*/ 19 w 45"/>
                <a:gd name="T23" fmla="*/ 6 h 54"/>
                <a:gd name="T24" fmla="*/ 16 w 45"/>
                <a:gd name="T25" fmla="*/ 13 h 54"/>
                <a:gd name="T26" fmla="*/ 5 w 45"/>
                <a:gd name="T27" fmla="*/ 15 h 54"/>
                <a:gd name="T28" fmla="*/ 0 w 45"/>
                <a:gd name="T29" fmla="*/ 28 h 5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5"/>
                <a:gd name="T46" fmla="*/ 0 h 54"/>
                <a:gd name="T47" fmla="*/ 45 w 45"/>
                <a:gd name="T48" fmla="*/ 54 h 5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5" h="54">
                  <a:moveTo>
                    <a:pt x="0" y="28"/>
                  </a:moveTo>
                  <a:lnTo>
                    <a:pt x="2" y="50"/>
                  </a:lnTo>
                  <a:lnTo>
                    <a:pt x="21" y="54"/>
                  </a:lnTo>
                  <a:lnTo>
                    <a:pt x="29" y="50"/>
                  </a:lnTo>
                  <a:lnTo>
                    <a:pt x="36" y="42"/>
                  </a:lnTo>
                  <a:lnTo>
                    <a:pt x="36" y="34"/>
                  </a:lnTo>
                  <a:lnTo>
                    <a:pt x="45" y="28"/>
                  </a:lnTo>
                  <a:lnTo>
                    <a:pt x="34" y="16"/>
                  </a:lnTo>
                  <a:lnTo>
                    <a:pt x="43" y="0"/>
                  </a:lnTo>
                  <a:lnTo>
                    <a:pt x="23" y="5"/>
                  </a:lnTo>
                  <a:lnTo>
                    <a:pt x="23" y="8"/>
                  </a:lnTo>
                  <a:lnTo>
                    <a:pt x="19" y="6"/>
                  </a:lnTo>
                  <a:lnTo>
                    <a:pt x="16" y="13"/>
                  </a:lnTo>
                  <a:lnTo>
                    <a:pt x="5" y="15"/>
                  </a:lnTo>
                  <a:lnTo>
                    <a:pt x="0" y="28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85" name="Freeform 234"/>
            <p:cNvSpPr>
              <a:spLocks/>
            </p:cNvSpPr>
            <p:nvPr/>
          </p:nvSpPr>
          <p:spPr bwMode="ltGray">
            <a:xfrm>
              <a:off x="3925476" y="4492825"/>
              <a:ext cx="53822" cy="66863"/>
            </a:xfrm>
            <a:custGeom>
              <a:avLst/>
              <a:gdLst>
                <a:gd name="T0" fmla="*/ 0 w 28"/>
                <a:gd name="T1" fmla="*/ 5 h 35"/>
                <a:gd name="T2" fmla="*/ 2 w 28"/>
                <a:gd name="T3" fmla="*/ 13 h 35"/>
                <a:gd name="T4" fmla="*/ 6 w 28"/>
                <a:gd name="T5" fmla="*/ 13 h 35"/>
                <a:gd name="T6" fmla="*/ 7 w 28"/>
                <a:gd name="T7" fmla="*/ 8 h 35"/>
                <a:gd name="T8" fmla="*/ 11 w 28"/>
                <a:gd name="T9" fmla="*/ 13 h 35"/>
                <a:gd name="T10" fmla="*/ 6 w 28"/>
                <a:gd name="T11" fmla="*/ 32 h 35"/>
                <a:gd name="T12" fmla="*/ 14 w 28"/>
                <a:gd name="T13" fmla="*/ 35 h 35"/>
                <a:gd name="T14" fmla="*/ 21 w 28"/>
                <a:gd name="T15" fmla="*/ 31 h 35"/>
                <a:gd name="T16" fmla="*/ 28 w 28"/>
                <a:gd name="T17" fmla="*/ 11 h 35"/>
                <a:gd name="T18" fmla="*/ 24 w 28"/>
                <a:gd name="T19" fmla="*/ 1 h 35"/>
                <a:gd name="T20" fmla="*/ 10 w 28"/>
                <a:gd name="T21" fmla="*/ 0 h 35"/>
                <a:gd name="T22" fmla="*/ 0 w 28"/>
                <a:gd name="T23" fmla="*/ 5 h 3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8"/>
                <a:gd name="T37" fmla="*/ 0 h 35"/>
                <a:gd name="T38" fmla="*/ 28 w 28"/>
                <a:gd name="T39" fmla="*/ 35 h 3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8" h="35">
                  <a:moveTo>
                    <a:pt x="0" y="5"/>
                  </a:moveTo>
                  <a:lnTo>
                    <a:pt x="2" y="13"/>
                  </a:lnTo>
                  <a:lnTo>
                    <a:pt x="6" y="13"/>
                  </a:lnTo>
                  <a:lnTo>
                    <a:pt x="7" y="8"/>
                  </a:lnTo>
                  <a:lnTo>
                    <a:pt x="11" y="13"/>
                  </a:lnTo>
                  <a:lnTo>
                    <a:pt x="6" y="32"/>
                  </a:lnTo>
                  <a:lnTo>
                    <a:pt x="14" y="35"/>
                  </a:lnTo>
                  <a:lnTo>
                    <a:pt x="21" y="31"/>
                  </a:lnTo>
                  <a:lnTo>
                    <a:pt x="28" y="11"/>
                  </a:lnTo>
                  <a:lnTo>
                    <a:pt x="24" y="1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86" name="Freeform 235"/>
            <p:cNvSpPr>
              <a:spLocks/>
            </p:cNvSpPr>
            <p:nvPr/>
          </p:nvSpPr>
          <p:spPr bwMode="ltGray">
            <a:xfrm>
              <a:off x="3986987" y="4473721"/>
              <a:ext cx="61511" cy="38208"/>
            </a:xfrm>
            <a:custGeom>
              <a:avLst/>
              <a:gdLst>
                <a:gd name="T0" fmla="*/ 0 w 32"/>
                <a:gd name="T1" fmla="*/ 10 h 21"/>
                <a:gd name="T2" fmla="*/ 2 w 32"/>
                <a:gd name="T3" fmla="*/ 18 h 21"/>
                <a:gd name="T4" fmla="*/ 10 w 32"/>
                <a:gd name="T5" fmla="*/ 21 h 21"/>
                <a:gd name="T6" fmla="*/ 14 w 32"/>
                <a:gd name="T7" fmla="*/ 12 h 21"/>
                <a:gd name="T8" fmla="*/ 21 w 32"/>
                <a:gd name="T9" fmla="*/ 10 h 21"/>
                <a:gd name="T10" fmla="*/ 24 w 32"/>
                <a:gd name="T11" fmla="*/ 13 h 21"/>
                <a:gd name="T12" fmla="*/ 32 w 32"/>
                <a:gd name="T13" fmla="*/ 6 h 21"/>
                <a:gd name="T14" fmla="*/ 31 w 32"/>
                <a:gd name="T15" fmla="*/ 0 h 21"/>
                <a:gd name="T16" fmla="*/ 17 w 32"/>
                <a:gd name="T17" fmla="*/ 0 h 21"/>
                <a:gd name="T18" fmla="*/ 0 w 32"/>
                <a:gd name="T19" fmla="*/ 1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21"/>
                <a:gd name="T32" fmla="*/ 32 w 32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21">
                  <a:moveTo>
                    <a:pt x="0" y="10"/>
                  </a:moveTo>
                  <a:lnTo>
                    <a:pt x="2" y="18"/>
                  </a:lnTo>
                  <a:lnTo>
                    <a:pt x="10" y="21"/>
                  </a:lnTo>
                  <a:lnTo>
                    <a:pt x="14" y="12"/>
                  </a:lnTo>
                  <a:lnTo>
                    <a:pt x="21" y="10"/>
                  </a:lnTo>
                  <a:lnTo>
                    <a:pt x="24" y="13"/>
                  </a:lnTo>
                  <a:lnTo>
                    <a:pt x="32" y="6"/>
                  </a:lnTo>
                  <a:lnTo>
                    <a:pt x="31" y="0"/>
                  </a:lnTo>
                  <a:lnTo>
                    <a:pt x="17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87" name="Freeform 236"/>
            <p:cNvSpPr>
              <a:spLocks/>
            </p:cNvSpPr>
            <p:nvPr/>
          </p:nvSpPr>
          <p:spPr bwMode="ltGray">
            <a:xfrm>
              <a:off x="3952389" y="4273128"/>
              <a:ext cx="265266" cy="222880"/>
            </a:xfrm>
            <a:custGeom>
              <a:avLst/>
              <a:gdLst>
                <a:gd name="T0" fmla="*/ 0 w 137"/>
                <a:gd name="T1" fmla="*/ 103 h 116"/>
                <a:gd name="T2" fmla="*/ 0 w 137"/>
                <a:gd name="T3" fmla="*/ 109 h 116"/>
                <a:gd name="T4" fmla="*/ 13 w 137"/>
                <a:gd name="T5" fmla="*/ 109 h 116"/>
                <a:gd name="T6" fmla="*/ 17 w 137"/>
                <a:gd name="T7" fmla="*/ 104 h 116"/>
                <a:gd name="T8" fmla="*/ 44 w 137"/>
                <a:gd name="T9" fmla="*/ 96 h 116"/>
                <a:gd name="T10" fmla="*/ 56 w 137"/>
                <a:gd name="T11" fmla="*/ 99 h 116"/>
                <a:gd name="T12" fmla="*/ 53 w 137"/>
                <a:gd name="T13" fmla="*/ 109 h 116"/>
                <a:gd name="T14" fmla="*/ 60 w 137"/>
                <a:gd name="T15" fmla="*/ 116 h 116"/>
                <a:gd name="T16" fmla="*/ 72 w 137"/>
                <a:gd name="T17" fmla="*/ 103 h 116"/>
                <a:gd name="T18" fmla="*/ 70 w 137"/>
                <a:gd name="T19" fmla="*/ 99 h 116"/>
                <a:gd name="T20" fmla="*/ 72 w 137"/>
                <a:gd name="T21" fmla="*/ 95 h 116"/>
                <a:gd name="T22" fmla="*/ 78 w 137"/>
                <a:gd name="T23" fmla="*/ 100 h 116"/>
                <a:gd name="T24" fmla="*/ 89 w 137"/>
                <a:gd name="T25" fmla="*/ 100 h 116"/>
                <a:gd name="T26" fmla="*/ 97 w 137"/>
                <a:gd name="T27" fmla="*/ 94 h 116"/>
                <a:gd name="T28" fmla="*/ 99 w 137"/>
                <a:gd name="T29" fmla="*/ 100 h 116"/>
                <a:gd name="T30" fmla="*/ 103 w 137"/>
                <a:gd name="T31" fmla="*/ 90 h 116"/>
                <a:gd name="T32" fmla="*/ 113 w 137"/>
                <a:gd name="T33" fmla="*/ 87 h 116"/>
                <a:gd name="T34" fmla="*/ 111 w 137"/>
                <a:gd name="T35" fmla="*/ 95 h 116"/>
                <a:gd name="T36" fmla="*/ 119 w 137"/>
                <a:gd name="T37" fmla="*/ 93 h 116"/>
                <a:gd name="T38" fmla="*/ 123 w 137"/>
                <a:gd name="T39" fmla="*/ 85 h 116"/>
                <a:gd name="T40" fmla="*/ 126 w 137"/>
                <a:gd name="T41" fmla="*/ 51 h 116"/>
                <a:gd name="T42" fmla="*/ 134 w 137"/>
                <a:gd name="T43" fmla="*/ 48 h 116"/>
                <a:gd name="T44" fmla="*/ 137 w 137"/>
                <a:gd name="T45" fmla="*/ 36 h 116"/>
                <a:gd name="T46" fmla="*/ 133 w 137"/>
                <a:gd name="T47" fmla="*/ 4 h 116"/>
                <a:gd name="T48" fmla="*/ 125 w 137"/>
                <a:gd name="T49" fmla="*/ 0 h 116"/>
                <a:gd name="T50" fmla="*/ 128 w 137"/>
                <a:gd name="T51" fmla="*/ 8 h 116"/>
                <a:gd name="T52" fmla="*/ 119 w 137"/>
                <a:gd name="T53" fmla="*/ 5 h 116"/>
                <a:gd name="T54" fmla="*/ 113 w 137"/>
                <a:gd name="T55" fmla="*/ 38 h 116"/>
                <a:gd name="T56" fmla="*/ 97 w 137"/>
                <a:gd name="T57" fmla="*/ 59 h 116"/>
                <a:gd name="T58" fmla="*/ 77 w 137"/>
                <a:gd name="T59" fmla="*/ 70 h 116"/>
                <a:gd name="T60" fmla="*/ 78 w 137"/>
                <a:gd name="T61" fmla="*/ 59 h 116"/>
                <a:gd name="T62" fmla="*/ 72 w 137"/>
                <a:gd name="T63" fmla="*/ 63 h 116"/>
                <a:gd name="T64" fmla="*/ 60 w 137"/>
                <a:gd name="T65" fmla="*/ 87 h 116"/>
                <a:gd name="T66" fmla="*/ 54 w 137"/>
                <a:gd name="T67" fmla="*/ 85 h 116"/>
                <a:gd name="T68" fmla="*/ 23 w 137"/>
                <a:gd name="T69" fmla="*/ 87 h 116"/>
                <a:gd name="T70" fmla="*/ 0 w 137"/>
                <a:gd name="T71" fmla="*/ 103 h 1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7"/>
                <a:gd name="T109" fmla="*/ 0 h 116"/>
                <a:gd name="T110" fmla="*/ 137 w 137"/>
                <a:gd name="T111" fmla="*/ 116 h 11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7" h="116">
                  <a:moveTo>
                    <a:pt x="0" y="103"/>
                  </a:moveTo>
                  <a:lnTo>
                    <a:pt x="0" y="109"/>
                  </a:lnTo>
                  <a:lnTo>
                    <a:pt x="13" y="109"/>
                  </a:lnTo>
                  <a:lnTo>
                    <a:pt x="17" y="104"/>
                  </a:lnTo>
                  <a:lnTo>
                    <a:pt x="44" y="96"/>
                  </a:lnTo>
                  <a:lnTo>
                    <a:pt x="56" y="99"/>
                  </a:lnTo>
                  <a:lnTo>
                    <a:pt x="53" y="109"/>
                  </a:lnTo>
                  <a:lnTo>
                    <a:pt x="60" y="116"/>
                  </a:lnTo>
                  <a:lnTo>
                    <a:pt x="72" y="103"/>
                  </a:lnTo>
                  <a:lnTo>
                    <a:pt x="70" y="99"/>
                  </a:lnTo>
                  <a:lnTo>
                    <a:pt x="72" y="95"/>
                  </a:lnTo>
                  <a:lnTo>
                    <a:pt x="78" y="100"/>
                  </a:lnTo>
                  <a:lnTo>
                    <a:pt x="89" y="100"/>
                  </a:lnTo>
                  <a:lnTo>
                    <a:pt x="97" y="94"/>
                  </a:lnTo>
                  <a:lnTo>
                    <a:pt x="99" y="100"/>
                  </a:lnTo>
                  <a:lnTo>
                    <a:pt x="103" y="90"/>
                  </a:lnTo>
                  <a:lnTo>
                    <a:pt x="113" y="87"/>
                  </a:lnTo>
                  <a:lnTo>
                    <a:pt x="111" y="95"/>
                  </a:lnTo>
                  <a:lnTo>
                    <a:pt x="119" y="93"/>
                  </a:lnTo>
                  <a:lnTo>
                    <a:pt x="123" y="85"/>
                  </a:lnTo>
                  <a:lnTo>
                    <a:pt x="126" y="51"/>
                  </a:lnTo>
                  <a:lnTo>
                    <a:pt x="134" y="48"/>
                  </a:lnTo>
                  <a:lnTo>
                    <a:pt x="137" y="36"/>
                  </a:lnTo>
                  <a:lnTo>
                    <a:pt x="133" y="4"/>
                  </a:lnTo>
                  <a:lnTo>
                    <a:pt x="125" y="0"/>
                  </a:lnTo>
                  <a:lnTo>
                    <a:pt x="128" y="8"/>
                  </a:lnTo>
                  <a:lnTo>
                    <a:pt x="119" y="5"/>
                  </a:lnTo>
                  <a:lnTo>
                    <a:pt x="113" y="38"/>
                  </a:lnTo>
                  <a:lnTo>
                    <a:pt x="97" y="59"/>
                  </a:lnTo>
                  <a:lnTo>
                    <a:pt x="77" y="70"/>
                  </a:lnTo>
                  <a:lnTo>
                    <a:pt x="78" y="59"/>
                  </a:lnTo>
                  <a:lnTo>
                    <a:pt x="72" y="63"/>
                  </a:lnTo>
                  <a:lnTo>
                    <a:pt x="60" y="87"/>
                  </a:lnTo>
                  <a:lnTo>
                    <a:pt x="54" y="85"/>
                  </a:lnTo>
                  <a:lnTo>
                    <a:pt x="23" y="87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88" name="Freeform 237"/>
            <p:cNvSpPr>
              <a:spLocks/>
            </p:cNvSpPr>
            <p:nvPr/>
          </p:nvSpPr>
          <p:spPr bwMode="ltGray">
            <a:xfrm>
              <a:off x="4175367" y="4152136"/>
              <a:ext cx="142244" cy="127360"/>
            </a:xfrm>
            <a:custGeom>
              <a:avLst/>
              <a:gdLst>
                <a:gd name="T0" fmla="*/ 0 w 75"/>
                <a:gd name="T1" fmla="*/ 47 h 66"/>
                <a:gd name="T2" fmla="*/ 0 w 75"/>
                <a:gd name="T3" fmla="*/ 66 h 66"/>
                <a:gd name="T4" fmla="*/ 14 w 75"/>
                <a:gd name="T5" fmla="*/ 60 h 66"/>
                <a:gd name="T6" fmla="*/ 5 w 75"/>
                <a:gd name="T7" fmla="*/ 53 h 66"/>
                <a:gd name="T8" fmla="*/ 6 w 75"/>
                <a:gd name="T9" fmla="*/ 49 h 66"/>
                <a:gd name="T10" fmla="*/ 14 w 75"/>
                <a:gd name="T11" fmla="*/ 53 h 66"/>
                <a:gd name="T12" fmla="*/ 24 w 75"/>
                <a:gd name="T13" fmla="*/ 47 h 66"/>
                <a:gd name="T14" fmla="*/ 43 w 75"/>
                <a:gd name="T15" fmla="*/ 57 h 66"/>
                <a:gd name="T16" fmla="*/ 53 w 75"/>
                <a:gd name="T17" fmla="*/ 41 h 66"/>
                <a:gd name="T18" fmla="*/ 60 w 75"/>
                <a:gd name="T19" fmla="*/ 42 h 66"/>
                <a:gd name="T20" fmla="*/ 75 w 75"/>
                <a:gd name="T21" fmla="*/ 34 h 66"/>
                <a:gd name="T22" fmla="*/ 67 w 75"/>
                <a:gd name="T23" fmla="*/ 35 h 66"/>
                <a:gd name="T24" fmla="*/ 63 w 75"/>
                <a:gd name="T25" fmla="*/ 30 h 66"/>
                <a:gd name="T26" fmla="*/ 68 w 75"/>
                <a:gd name="T27" fmla="*/ 20 h 66"/>
                <a:gd name="T28" fmla="*/ 60 w 75"/>
                <a:gd name="T29" fmla="*/ 25 h 66"/>
                <a:gd name="T30" fmla="*/ 45 w 75"/>
                <a:gd name="T31" fmla="*/ 21 h 66"/>
                <a:gd name="T32" fmla="*/ 24 w 75"/>
                <a:gd name="T33" fmla="*/ 0 h 66"/>
                <a:gd name="T34" fmla="*/ 20 w 75"/>
                <a:gd name="T35" fmla="*/ 4 h 66"/>
                <a:gd name="T36" fmla="*/ 23 w 75"/>
                <a:gd name="T37" fmla="*/ 12 h 66"/>
                <a:gd name="T38" fmla="*/ 16 w 75"/>
                <a:gd name="T39" fmla="*/ 39 h 66"/>
                <a:gd name="T40" fmla="*/ 6 w 75"/>
                <a:gd name="T41" fmla="*/ 36 h 66"/>
                <a:gd name="T42" fmla="*/ 7 w 75"/>
                <a:gd name="T43" fmla="*/ 42 h 66"/>
                <a:gd name="T44" fmla="*/ 0 w 75"/>
                <a:gd name="T45" fmla="*/ 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5"/>
                <a:gd name="T70" fmla="*/ 0 h 66"/>
                <a:gd name="T71" fmla="*/ 75 w 75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5" h="66">
                  <a:moveTo>
                    <a:pt x="0" y="47"/>
                  </a:moveTo>
                  <a:lnTo>
                    <a:pt x="0" y="66"/>
                  </a:lnTo>
                  <a:lnTo>
                    <a:pt x="14" y="60"/>
                  </a:lnTo>
                  <a:lnTo>
                    <a:pt x="5" y="53"/>
                  </a:lnTo>
                  <a:lnTo>
                    <a:pt x="6" y="49"/>
                  </a:lnTo>
                  <a:lnTo>
                    <a:pt x="14" y="53"/>
                  </a:lnTo>
                  <a:lnTo>
                    <a:pt x="24" y="47"/>
                  </a:lnTo>
                  <a:lnTo>
                    <a:pt x="43" y="57"/>
                  </a:lnTo>
                  <a:lnTo>
                    <a:pt x="53" y="41"/>
                  </a:lnTo>
                  <a:lnTo>
                    <a:pt x="60" y="42"/>
                  </a:lnTo>
                  <a:lnTo>
                    <a:pt x="75" y="34"/>
                  </a:lnTo>
                  <a:lnTo>
                    <a:pt x="67" y="35"/>
                  </a:lnTo>
                  <a:lnTo>
                    <a:pt x="63" y="30"/>
                  </a:lnTo>
                  <a:lnTo>
                    <a:pt x="68" y="20"/>
                  </a:lnTo>
                  <a:lnTo>
                    <a:pt x="60" y="25"/>
                  </a:lnTo>
                  <a:lnTo>
                    <a:pt x="45" y="21"/>
                  </a:lnTo>
                  <a:lnTo>
                    <a:pt x="24" y="0"/>
                  </a:lnTo>
                  <a:lnTo>
                    <a:pt x="20" y="4"/>
                  </a:lnTo>
                  <a:lnTo>
                    <a:pt x="23" y="12"/>
                  </a:lnTo>
                  <a:lnTo>
                    <a:pt x="16" y="39"/>
                  </a:lnTo>
                  <a:lnTo>
                    <a:pt x="6" y="36"/>
                  </a:lnTo>
                  <a:lnTo>
                    <a:pt x="7" y="42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89" name="Freeform 238"/>
            <p:cNvSpPr>
              <a:spLocks/>
            </p:cNvSpPr>
            <p:nvPr/>
          </p:nvSpPr>
          <p:spPr bwMode="ltGray">
            <a:xfrm>
              <a:off x="4344523" y="4152136"/>
              <a:ext cx="49977" cy="31840"/>
            </a:xfrm>
            <a:custGeom>
              <a:avLst/>
              <a:gdLst>
                <a:gd name="T0" fmla="*/ 0 w 25"/>
                <a:gd name="T1" fmla="*/ 18 h 18"/>
                <a:gd name="T2" fmla="*/ 25 w 25"/>
                <a:gd name="T3" fmla="*/ 0 h 18"/>
                <a:gd name="T4" fmla="*/ 13 w 25"/>
                <a:gd name="T5" fmla="*/ 2 h 18"/>
                <a:gd name="T6" fmla="*/ 0 w 25"/>
                <a:gd name="T7" fmla="*/ 18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"/>
                <a:gd name="T13" fmla="*/ 0 h 18"/>
                <a:gd name="T14" fmla="*/ 25 w 25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" h="18">
                  <a:moveTo>
                    <a:pt x="0" y="18"/>
                  </a:moveTo>
                  <a:lnTo>
                    <a:pt x="25" y="0"/>
                  </a:lnTo>
                  <a:lnTo>
                    <a:pt x="13" y="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90" name="Freeform 239"/>
            <p:cNvSpPr>
              <a:spLocks/>
            </p:cNvSpPr>
            <p:nvPr/>
          </p:nvSpPr>
          <p:spPr bwMode="ltGray">
            <a:xfrm>
              <a:off x="1272802" y="3085495"/>
              <a:ext cx="265269" cy="531728"/>
            </a:xfrm>
            <a:custGeom>
              <a:avLst/>
              <a:gdLst>
                <a:gd name="T0" fmla="*/ 108 w 139"/>
                <a:gd name="T1" fmla="*/ 32 h 277"/>
                <a:gd name="T2" fmla="*/ 104 w 139"/>
                <a:gd name="T3" fmla="*/ 58 h 277"/>
                <a:gd name="T4" fmla="*/ 120 w 139"/>
                <a:gd name="T5" fmla="*/ 73 h 277"/>
                <a:gd name="T6" fmla="*/ 113 w 139"/>
                <a:gd name="T7" fmla="*/ 95 h 277"/>
                <a:gd name="T8" fmla="*/ 122 w 139"/>
                <a:gd name="T9" fmla="*/ 126 h 277"/>
                <a:gd name="T10" fmla="*/ 118 w 139"/>
                <a:gd name="T11" fmla="*/ 153 h 277"/>
                <a:gd name="T12" fmla="*/ 128 w 139"/>
                <a:gd name="T13" fmla="*/ 171 h 277"/>
                <a:gd name="T14" fmla="*/ 125 w 139"/>
                <a:gd name="T15" fmla="*/ 185 h 277"/>
                <a:gd name="T16" fmla="*/ 139 w 139"/>
                <a:gd name="T17" fmla="*/ 203 h 277"/>
                <a:gd name="T18" fmla="*/ 139 w 139"/>
                <a:gd name="T19" fmla="*/ 211 h 277"/>
                <a:gd name="T20" fmla="*/ 114 w 139"/>
                <a:gd name="T21" fmla="*/ 242 h 277"/>
                <a:gd name="T22" fmla="*/ 91 w 139"/>
                <a:gd name="T23" fmla="*/ 264 h 277"/>
                <a:gd name="T24" fmla="*/ 85 w 139"/>
                <a:gd name="T25" fmla="*/ 264 h 277"/>
                <a:gd name="T26" fmla="*/ 37 w 139"/>
                <a:gd name="T27" fmla="*/ 277 h 277"/>
                <a:gd name="T28" fmla="*/ 9 w 139"/>
                <a:gd name="T29" fmla="*/ 262 h 277"/>
                <a:gd name="T30" fmla="*/ 14 w 139"/>
                <a:gd name="T31" fmla="*/ 242 h 277"/>
                <a:gd name="T32" fmla="*/ 7 w 139"/>
                <a:gd name="T33" fmla="*/ 218 h 277"/>
                <a:gd name="T34" fmla="*/ 13 w 139"/>
                <a:gd name="T35" fmla="*/ 205 h 277"/>
                <a:gd name="T36" fmla="*/ 54 w 139"/>
                <a:gd name="T37" fmla="*/ 156 h 277"/>
                <a:gd name="T38" fmla="*/ 61 w 139"/>
                <a:gd name="T39" fmla="*/ 153 h 277"/>
                <a:gd name="T40" fmla="*/ 61 w 139"/>
                <a:gd name="T41" fmla="*/ 139 h 277"/>
                <a:gd name="T42" fmla="*/ 49 w 139"/>
                <a:gd name="T43" fmla="*/ 130 h 277"/>
                <a:gd name="T44" fmla="*/ 45 w 139"/>
                <a:gd name="T45" fmla="*/ 126 h 277"/>
                <a:gd name="T46" fmla="*/ 45 w 139"/>
                <a:gd name="T47" fmla="*/ 125 h 277"/>
                <a:gd name="T48" fmla="*/ 35 w 139"/>
                <a:gd name="T49" fmla="*/ 63 h 277"/>
                <a:gd name="T50" fmla="*/ 0 w 139"/>
                <a:gd name="T51" fmla="*/ 32 h 277"/>
                <a:gd name="T52" fmla="*/ 9 w 139"/>
                <a:gd name="T53" fmla="*/ 23 h 277"/>
                <a:gd name="T54" fmla="*/ 26 w 139"/>
                <a:gd name="T55" fmla="*/ 42 h 277"/>
                <a:gd name="T56" fmla="*/ 33 w 139"/>
                <a:gd name="T57" fmla="*/ 44 h 277"/>
                <a:gd name="T58" fmla="*/ 43 w 139"/>
                <a:gd name="T59" fmla="*/ 38 h 277"/>
                <a:gd name="T60" fmla="*/ 55 w 139"/>
                <a:gd name="T61" fmla="*/ 43 h 277"/>
                <a:gd name="T62" fmla="*/ 65 w 139"/>
                <a:gd name="T63" fmla="*/ 34 h 277"/>
                <a:gd name="T64" fmla="*/ 72 w 139"/>
                <a:gd name="T65" fmla="*/ 6 h 277"/>
                <a:gd name="T66" fmla="*/ 92 w 139"/>
                <a:gd name="T67" fmla="*/ 0 h 277"/>
                <a:gd name="T68" fmla="*/ 110 w 139"/>
                <a:gd name="T69" fmla="*/ 13 h 277"/>
                <a:gd name="T70" fmla="*/ 108 w 139"/>
                <a:gd name="T71" fmla="*/ 32 h 27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9"/>
                <a:gd name="T109" fmla="*/ 0 h 277"/>
                <a:gd name="T110" fmla="*/ 139 w 139"/>
                <a:gd name="T111" fmla="*/ 277 h 27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9" h="277">
                  <a:moveTo>
                    <a:pt x="108" y="32"/>
                  </a:moveTo>
                  <a:lnTo>
                    <a:pt x="104" y="58"/>
                  </a:lnTo>
                  <a:lnTo>
                    <a:pt x="120" y="73"/>
                  </a:lnTo>
                  <a:lnTo>
                    <a:pt x="113" y="95"/>
                  </a:lnTo>
                  <a:lnTo>
                    <a:pt x="122" y="126"/>
                  </a:lnTo>
                  <a:lnTo>
                    <a:pt x="118" y="153"/>
                  </a:lnTo>
                  <a:lnTo>
                    <a:pt x="128" y="171"/>
                  </a:lnTo>
                  <a:lnTo>
                    <a:pt x="125" y="185"/>
                  </a:lnTo>
                  <a:lnTo>
                    <a:pt x="139" y="203"/>
                  </a:lnTo>
                  <a:lnTo>
                    <a:pt x="139" y="211"/>
                  </a:lnTo>
                  <a:lnTo>
                    <a:pt x="114" y="242"/>
                  </a:lnTo>
                  <a:lnTo>
                    <a:pt x="91" y="264"/>
                  </a:lnTo>
                  <a:lnTo>
                    <a:pt x="85" y="264"/>
                  </a:lnTo>
                  <a:lnTo>
                    <a:pt x="37" y="277"/>
                  </a:lnTo>
                  <a:lnTo>
                    <a:pt x="9" y="262"/>
                  </a:lnTo>
                  <a:lnTo>
                    <a:pt x="14" y="242"/>
                  </a:lnTo>
                  <a:lnTo>
                    <a:pt x="7" y="218"/>
                  </a:lnTo>
                  <a:lnTo>
                    <a:pt x="13" y="205"/>
                  </a:lnTo>
                  <a:lnTo>
                    <a:pt x="54" y="156"/>
                  </a:lnTo>
                  <a:lnTo>
                    <a:pt x="61" y="153"/>
                  </a:lnTo>
                  <a:lnTo>
                    <a:pt x="61" y="139"/>
                  </a:lnTo>
                  <a:lnTo>
                    <a:pt x="49" y="130"/>
                  </a:lnTo>
                  <a:lnTo>
                    <a:pt x="45" y="126"/>
                  </a:lnTo>
                  <a:lnTo>
                    <a:pt x="45" y="125"/>
                  </a:lnTo>
                  <a:lnTo>
                    <a:pt x="35" y="63"/>
                  </a:lnTo>
                  <a:lnTo>
                    <a:pt x="0" y="32"/>
                  </a:lnTo>
                  <a:lnTo>
                    <a:pt x="9" y="23"/>
                  </a:lnTo>
                  <a:lnTo>
                    <a:pt x="26" y="42"/>
                  </a:lnTo>
                  <a:lnTo>
                    <a:pt x="33" y="44"/>
                  </a:lnTo>
                  <a:lnTo>
                    <a:pt x="43" y="38"/>
                  </a:lnTo>
                  <a:lnTo>
                    <a:pt x="55" y="43"/>
                  </a:lnTo>
                  <a:lnTo>
                    <a:pt x="65" y="34"/>
                  </a:lnTo>
                  <a:lnTo>
                    <a:pt x="72" y="6"/>
                  </a:lnTo>
                  <a:lnTo>
                    <a:pt x="92" y="0"/>
                  </a:lnTo>
                  <a:lnTo>
                    <a:pt x="110" y="13"/>
                  </a:lnTo>
                  <a:lnTo>
                    <a:pt x="108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91" name="Freeform 240"/>
            <p:cNvSpPr>
              <a:spLocks/>
            </p:cNvSpPr>
            <p:nvPr/>
          </p:nvSpPr>
          <p:spPr bwMode="ltGray">
            <a:xfrm>
              <a:off x="896045" y="3015446"/>
              <a:ext cx="630491" cy="687745"/>
            </a:xfrm>
            <a:custGeom>
              <a:avLst/>
              <a:gdLst>
                <a:gd name="T0" fmla="*/ 77 w 329"/>
                <a:gd name="T1" fmla="*/ 334 h 358"/>
                <a:gd name="T2" fmla="*/ 67 w 329"/>
                <a:gd name="T3" fmla="*/ 336 h 358"/>
                <a:gd name="T4" fmla="*/ 33 w 329"/>
                <a:gd name="T5" fmla="*/ 358 h 358"/>
                <a:gd name="T6" fmla="*/ 7 w 329"/>
                <a:gd name="T7" fmla="*/ 346 h 358"/>
                <a:gd name="T8" fmla="*/ 6 w 329"/>
                <a:gd name="T9" fmla="*/ 329 h 358"/>
                <a:gd name="T10" fmla="*/ 7 w 329"/>
                <a:gd name="T11" fmla="*/ 316 h 358"/>
                <a:gd name="T12" fmla="*/ 0 w 329"/>
                <a:gd name="T13" fmla="*/ 287 h 358"/>
                <a:gd name="T14" fmla="*/ 0 w 329"/>
                <a:gd name="T15" fmla="*/ 269 h 358"/>
                <a:gd name="T16" fmla="*/ 39 w 329"/>
                <a:gd name="T17" fmla="*/ 242 h 358"/>
                <a:gd name="T18" fmla="*/ 57 w 329"/>
                <a:gd name="T19" fmla="*/ 229 h 358"/>
                <a:gd name="T20" fmla="*/ 90 w 329"/>
                <a:gd name="T21" fmla="*/ 182 h 358"/>
                <a:gd name="T22" fmla="*/ 126 w 329"/>
                <a:gd name="T23" fmla="*/ 108 h 358"/>
                <a:gd name="T24" fmla="*/ 113 w 329"/>
                <a:gd name="T25" fmla="*/ 98 h 358"/>
                <a:gd name="T26" fmla="*/ 108 w 329"/>
                <a:gd name="T27" fmla="*/ 96 h 358"/>
                <a:gd name="T28" fmla="*/ 118 w 329"/>
                <a:gd name="T29" fmla="*/ 82 h 358"/>
                <a:gd name="T30" fmla="*/ 137 w 329"/>
                <a:gd name="T31" fmla="*/ 79 h 358"/>
                <a:gd name="T32" fmla="*/ 147 w 329"/>
                <a:gd name="T33" fmla="*/ 82 h 358"/>
                <a:gd name="T34" fmla="*/ 151 w 329"/>
                <a:gd name="T35" fmla="*/ 69 h 358"/>
                <a:gd name="T36" fmla="*/ 165 w 329"/>
                <a:gd name="T37" fmla="*/ 53 h 358"/>
                <a:gd name="T38" fmla="*/ 192 w 329"/>
                <a:gd name="T39" fmla="*/ 37 h 358"/>
                <a:gd name="T40" fmla="*/ 231 w 329"/>
                <a:gd name="T41" fmla="*/ 8 h 358"/>
                <a:gd name="T42" fmla="*/ 250 w 329"/>
                <a:gd name="T43" fmla="*/ 4 h 358"/>
                <a:gd name="T44" fmla="*/ 260 w 329"/>
                <a:gd name="T45" fmla="*/ 20 h 358"/>
                <a:gd name="T46" fmla="*/ 275 w 329"/>
                <a:gd name="T47" fmla="*/ 23 h 358"/>
                <a:gd name="T48" fmla="*/ 303 w 329"/>
                <a:gd name="T49" fmla="*/ 8 h 358"/>
                <a:gd name="T50" fmla="*/ 315 w 329"/>
                <a:gd name="T51" fmla="*/ 37 h 358"/>
                <a:gd name="T52" fmla="*/ 315 w 329"/>
                <a:gd name="T53" fmla="*/ 45 h 358"/>
                <a:gd name="T54" fmla="*/ 323 w 329"/>
                <a:gd name="T55" fmla="*/ 54 h 358"/>
                <a:gd name="T56" fmla="*/ 303 w 329"/>
                <a:gd name="T57" fmla="*/ 70 h 358"/>
                <a:gd name="T58" fmla="*/ 287 w 329"/>
                <a:gd name="T59" fmla="*/ 37 h 358"/>
                <a:gd name="T60" fmla="*/ 261 w 329"/>
                <a:gd name="T61" fmla="*/ 71 h 358"/>
                <a:gd name="T62" fmla="*/ 239 w 329"/>
                <a:gd name="T63" fmla="*/ 76 h 358"/>
                <a:gd name="T64" fmla="*/ 222 w 329"/>
                <a:gd name="T65" fmla="*/ 79 h 358"/>
                <a:gd name="T66" fmla="*/ 195 w 329"/>
                <a:gd name="T67" fmla="*/ 70 h 358"/>
                <a:gd name="T68" fmla="*/ 190 w 329"/>
                <a:gd name="T69" fmla="*/ 88 h 358"/>
                <a:gd name="T70" fmla="*/ 165 w 329"/>
                <a:gd name="T71" fmla="*/ 90 h 358"/>
                <a:gd name="T72" fmla="*/ 153 w 329"/>
                <a:gd name="T73" fmla="*/ 100 h 358"/>
                <a:gd name="T74" fmla="*/ 141 w 329"/>
                <a:gd name="T75" fmla="*/ 119 h 358"/>
                <a:gd name="T76" fmla="*/ 138 w 329"/>
                <a:gd name="T77" fmla="*/ 137 h 358"/>
                <a:gd name="T78" fmla="*/ 122 w 329"/>
                <a:gd name="T79" fmla="*/ 158 h 358"/>
                <a:gd name="T80" fmla="*/ 108 w 329"/>
                <a:gd name="T81" fmla="*/ 199 h 358"/>
                <a:gd name="T82" fmla="*/ 99 w 329"/>
                <a:gd name="T83" fmla="*/ 215 h 358"/>
                <a:gd name="T84" fmla="*/ 89 w 329"/>
                <a:gd name="T85" fmla="*/ 254 h 358"/>
                <a:gd name="T86" fmla="*/ 90 w 329"/>
                <a:gd name="T87" fmla="*/ 290 h 358"/>
                <a:gd name="T88" fmla="*/ 84 w 329"/>
                <a:gd name="T89" fmla="*/ 323 h 358"/>
                <a:gd name="T90" fmla="*/ 78 w 329"/>
                <a:gd name="T91" fmla="*/ 339 h 35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29"/>
                <a:gd name="T139" fmla="*/ 0 h 358"/>
                <a:gd name="T140" fmla="*/ 329 w 329"/>
                <a:gd name="T141" fmla="*/ 358 h 35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29" h="358">
                  <a:moveTo>
                    <a:pt x="78" y="340"/>
                  </a:moveTo>
                  <a:lnTo>
                    <a:pt x="77" y="334"/>
                  </a:lnTo>
                  <a:lnTo>
                    <a:pt x="70" y="328"/>
                  </a:lnTo>
                  <a:lnTo>
                    <a:pt x="67" y="336"/>
                  </a:lnTo>
                  <a:lnTo>
                    <a:pt x="61" y="336"/>
                  </a:lnTo>
                  <a:lnTo>
                    <a:pt x="33" y="358"/>
                  </a:lnTo>
                  <a:lnTo>
                    <a:pt x="23" y="356"/>
                  </a:lnTo>
                  <a:lnTo>
                    <a:pt x="7" y="346"/>
                  </a:lnTo>
                  <a:lnTo>
                    <a:pt x="15" y="328"/>
                  </a:lnTo>
                  <a:lnTo>
                    <a:pt x="6" y="329"/>
                  </a:lnTo>
                  <a:lnTo>
                    <a:pt x="5" y="324"/>
                  </a:lnTo>
                  <a:lnTo>
                    <a:pt x="7" y="316"/>
                  </a:lnTo>
                  <a:lnTo>
                    <a:pt x="2" y="306"/>
                  </a:lnTo>
                  <a:lnTo>
                    <a:pt x="0" y="287"/>
                  </a:lnTo>
                  <a:lnTo>
                    <a:pt x="5" y="279"/>
                  </a:lnTo>
                  <a:lnTo>
                    <a:pt x="0" y="269"/>
                  </a:lnTo>
                  <a:lnTo>
                    <a:pt x="25" y="244"/>
                  </a:lnTo>
                  <a:lnTo>
                    <a:pt x="39" y="242"/>
                  </a:lnTo>
                  <a:lnTo>
                    <a:pt x="51" y="222"/>
                  </a:lnTo>
                  <a:lnTo>
                    <a:pt x="57" y="229"/>
                  </a:lnTo>
                  <a:lnTo>
                    <a:pt x="80" y="193"/>
                  </a:lnTo>
                  <a:lnTo>
                    <a:pt x="90" y="182"/>
                  </a:lnTo>
                  <a:lnTo>
                    <a:pt x="106" y="145"/>
                  </a:lnTo>
                  <a:lnTo>
                    <a:pt x="126" y="108"/>
                  </a:lnTo>
                  <a:lnTo>
                    <a:pt x="141" y="92"/>
                  </a:lnTo>
                  <a:lnTo>
                    <a:pt x="113" y="98"/>
                  </a:lnTo>
                  <a:lnTo>
                    <a:pt x="99" y="108"/>
                  </a:lnTo>
                  <a:lnTo>
                    <a:pt x="108" y="96"/>
                  </a:lnTo>
                  <a:lnTo>
                    <a:pt x="126" y="90"/>
                  </a:lnTo>
                  <a:lnTo>
                    <a:pt x="118" y="82"/>
                  </a:lnTo>
                  <a:lnTo>
                    <a:pt x="141" y="63"/>
                  </a:lnTo>
                  <a:lnTo>
                    <a:pt x="137" y="79"/>
                  </a:lnTo>
                  <a:lnTo>
                    <a:pt x="147" y="71"/>
                  </a:lnTo>
                  <a:lnTo>
                    <a:pt x="147" y="82"/>
                  </a:lnTo>
                  <a:lnTo>
                    <a:pt x="158" y="71"/>
                  </a:lnTo>
                  <a:lnTo>
                    <a:pt x="151" y="69"/>
                  </a:lnTo>
                  <a:lnTo>
                    <a:pt x="151" y="59"/>
                  </a:lnTo>
                  <a:lnTo>
                    <a:pt x="165" y="53"/>
                  </a:lnTo>
                  <a:lnTo>
                    <a:pt x="174" y="37"/>
                  </a:lnTo>
                  <a:lnTo>
                    <a:pt x="192" y="37"/>
                  </a:lnTo>
                  <a:lnTo>
                    <a:pt x="208" y="31"/>
                  </a:lnTo>
                  <a:lnTo>
                    <a:pt x="231" y="8"/>
                  </a:lnTo>
                  <a:lnTo>
                    <a:pt x="242" y="16"/>
                  </a:lnTo>
                  <a:lnTo>
                    <a:pt x="250" y="4"/>
                  </a:lnTo>
                  <a:lnTo>
                    <a:pt x="260" y="0"/>
                  </a:lnTo>
                  <a:lnTo>
                    <a:pt x="260" y="20"/>
                  </a:lnTo>
                  <a:lnTo>
                    <a:pt x="272" y="8"/>
                  </a:lnTo>
                  <a:lnTo>
                    <a:pt x="275" y="23"/>
                  </a:lnTo>
                  <a:lnTo>
                    <a:pt x="286" y="3"/>
                  </a:lnTo>
                  <a:lnTo>
                    <a:pt x="303" y="8"/>
                  </a:lnTo>
                  <a:lnTo>
                    <a:pt x="329" y="25"/>
                  </a:lnTo>
                  <a:lnTo>
                    <a:pt x="315" y="37"/>
                  </a:lnTo>
                  <a:lnTo>
                    <a:pt x="298" y="33"/>
                  </a:lnTo>
                  <a:lnTo>
                    <a:pt x="315" y="45"/>
                  </a:lnTo>
                  <a:lnTo>
                    <a:pt x="327" y="48"/>
                  </a:lnTo>
                  <a:lnTo>
                    <a:pt x="323" y="54"/>
                  </a:lnTo>
                  <a:lnTo>
                    <a:pt x="316" y="54"/>
                  </a:lnTo>
                  <a:lnTo>
                    <a:pt x="303" y="70"/>
                  </a:lnTo>
                  <a:lnTo>
                    <a:pt x="305" y="51"/>
                  </a:lnTo>
                  <a:lnTo>
                    <a:pt x="287" y="37"/>
                  </a:lnTo>
                  <a:lnTo>
                    <a:pt x="267" y="44"/>
                  </a:lnTo>
                  <a:lnTo>
                    <a:pt x="261" y="71"/>
                  </a:lnTo>
                  <a:lnTo>
                    <a:pt x="250" y="81"/>
                  </a:lnTo>
                  <a:lnTo>
                    <a:pt x="239" y="76"/>
                  </a:lnTo>
                  <a:lnTo>
                    <a:pt x="228" y="82"/>
                  </a:lnTo>
                  <a:lnTo>
                    <a:pt x="222" y="79"/>
                  </a:lnTo>
                  <a:lnTo>
                    <a:pt x="204" y="61"/>
                  </a:lnTo>
                  <a:lnTo>
                    <a:pt x="195" y="70"/>
                  </a:lnTo>
                  <a:lnTo>
                    <a:pt x="193" y="70"/>
                  </a:lnTo>
                  <a:lnTo>
                    <a:pt x="190" y="88"/>
                  </a:lnTo>
                  <a:lnTo>
                    <a:pt x="170" y="86"/>
                  </a:lnTo>
                  <a:lnTo>
                    <a:pt x="165" y="90"/>
                  </a:lnTo>
                  <a:lnTo>
                    <a:pt x="165" y="100"/>
                  </a:lnTo>
                  <a:lnTo>
                    <a:pt x="153" y="100"/>
                  </a:lnTo>
                  <a:lnTo>
                    <a:pt x="148" y="105"/>
                  </a:lnTo>
                  <a:lnTo>
                    <a:pt x="141" y="119"/>
                  </a:lnTo>
                  <a:lnTo>
                    <a:pt x="144" y="126"/>
                  </a:lnTo>
                  <a:lnTo>
                    <a:pt x="138" y="137"/>
                  </a:lnTo>
                  <a:lnTo>
                    <a:pt x="127" y="156"/>
                  </a:lnTo>
                  <a:lnTo>
                    <a:pt x="122" y="158"/>
                  </a:lnTo>
                  <a:lnTo>
                    <a:pt x="118" y="185"/>
                  </a:lnTo>
                  <a:lnTo>
                    <a:pt x="108" y="199"/>
                  </a:lnTo>
                  <a:lnTo>
                    <a:pt x="114" y="213"/>
                  </a:lnTo>
                  <a:lnTo>
                    <a:pt x="99" y="215"/>
                  </a:lnTo>
                  <a:lnTo>
                    <a:pt x="90" y="222"/>
                  </a:lnTo>
                  <a:lnTo>
                    <a:pt x="89" y="254"/>
                  </a:lnTo>
                  <a:lnTo>
                    <a:pt x="96" y="285"/>
                  </a:lnTo>
                  <a:lnTo>
                    <a:pt x="90" y="290"/>
                  </a:lnTo>
                  <a:lnTo>
                    <a:pt x="91" y="313"/>
                  </a:lnTo>
                  <a:lnTo>
                    <a:pt x="84" y="323"/>
                  </a:lnTo>
                  <a:lnTo>
                    <a:pt x="81" y="336"/>
                  </a:lnTo>
                  <a:lnTo>
                    <a:pt x="78" y="339"/>
                  </a:lnTo>
                  <a:lnTo>
                    <a:pt x="78" y="34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92" name="Freeform 241"/>
            <p:cNvSpPr>
              <a:spLocks/>
            </p:cNvSpPr>
            <p:nvPr/>
          </p:nvSpPr>
          <p:spPr bwMode="ltGray">
            <a:xfrm>
              <a:off x="1045980" y="3142807"/>
              <a:ext cx="311400" cy="659088"/>
            </a:xfrm>
            <a:custGeom>
              <a:avLst/>
              <a:gdLst>
                <a:gd name="T0" fmla="*/ 0 w 163"/>
                <a:gd name="T1" fmla="*/ 272 h 344"/>
                <a:gd name="T2" fmla="*/ 2 w 163"/>
                <a:gd name="T3" fmla="*/ 269 h 344"/>
                <a:gd name="T4" fmla="*/ 5 w 163"/>
                <a:gd name="T5" fmla="*/ 255 h 344"/>
                <a:gd name="T6" fmla="*/ 13 w 163"/>
                <a:gd name="T7" fmla="*/ 245 h 344"/>
                <a:gd name="T8" fmla="*/ 10 w 163"/>
                <a:gd name="T9" fmla="*/ 221 h 344"/>
                <a:gd name="T10" fmla="*/ 16 w 163"/>
                <a:gd name="T11" fmla="*/ 216 h 344"/>
                <a:gd name="T12" fmla="*/ 9 w 163"/>
                <a:gd name="T13" fmla="*/ 186 h 344"/>
                <a:gd name="T14" fmla="*/ 10 w 163"/>
                <a:gd name="T15" fmla="*/ 154 h 344"/>
                <a:gd name="T16" fmla="*/ 21 w 163"/>
                <a:gd name="T17" fmla="*/ 147 h 344"/>
                <a:gd name="T18" fmla="*/ 35 w 163"/>
                <a:gd name="T19" fmla="*/ 144 h 344"/>
                <a:gd name="T20" fmla="*/ 31 w 163"/>
                <a:gd name="T21" fmla="*/ 130 h 344"/>
                <a:gd name="T22" fmla="*/ 40 w 163"/>
                <a:gd name="T23" fmla="*/ 115 h 344"/>
                <a:gd name="T24" fmla="*/ 44 w 163"/>
                <a:gd name="T25" fmla="*/ 89 h 344"/>
                <a:gd name="T26" fmla="*/ 49 w 163"/>
                <a:gd name="T27" fmla="*/ 87 h 344"/>
                <a:gd name="T28" fmla="*/ 60 w 163"/>
                <a:gd name="T29" fmla="*/ 67 h 344"/>
                <a:gd name="T30" fmla="*/ 65 w 163"/>
                <a:gd name="T31" fmla="*/ 56 h 344"/>
                <a:gd name="T32" fmla="*/ 62 w 163"/>
                <a:gd name="T33" fmla="*/ 49 h 344"/>
                <a:gd name="T34" fmla="*/ 70 w 163"/>
                <a:gd name="T35" fmla="*/ 34 h 344"/>
                <a:gd name="T36" fmla="*/ 74 w 163"/>
                <a:gd name="T37" fmla="*/ 32 h 344"/>
                <a:gd name="T38" fmla="*/ 87 w 163"/>
                <a:gd name="T39" fmla="*/ 32 h 344"/>
                <a:gd name="T40" fmla="*/ 87 w 163"/>
                <a:gd name="T41" fmla="*/ 19 h 344"/>
                <a:gd name="T42" fmla="*/ 91 w 163"/>
                <a:gd name="T43" fmla="*/ 17 h 344"/>
                <a:gd name="T44" fmla="*/ 112 w 163"/>
                <a:gd name="T45" fmla="*/ 18 h 344"/>
                <a:gd name="T46" fmla="*/ 113 w 163"/>
                <a:gd name="T47" fmla="*/ 0 h 344"/>
                <a:gd name="T48" fmla="*/ 118 w 163"/>
                <a:gd name="T49" fmla="*/ 0 h 344"/>
                <a:gd name="T50" fmla="*/ 154 w 163"/>
                <a:gd name="T51" fmla="*/ 31 h 344"/>
                <a:gd name="T52" fmla="*/ 163 w 163"/>
                <a:gd name="T53" fmla="*/ 93 h 344"/>
                <a:gd name="T54" fmla="*/ 163 w 163"/>
                <a:gd name="T55" fmla="*/ 95 h 344"/>
                <a:gd name="T56" fmla="*/ 141 w 163"/>
                <a:gd name="T57" fmla="*/ 97 h 344"/>
                <a:gd name="T58" fmla="*/ 129 w 163"/>
                <a:gd name="T59" fmla="*/ 111 h 344"/>
                <a:gd name="T60" fmla="*/ 131 w 163"/>
                <a:gd name="T61" fmla="*/ 119 h 344"/>
                <a:gd name="T62" fmla="*/ 124 w 163"/>
                <a:gd name="T63" fmla="*/ 128 h 344"/>
                <a:gd name="T64" fmla="*/ 131 w 163"/>
                <a:gd name="T65" fmla="*/ 133 h 344"/>
                <a:gd name="T66" fmla="*/ 119 w 163"/>
                <a:gd name="T67" fmla="*/ 151 h 344"/>
                <a:gd name="T68" fmla="*/ 90 w 163"/>
                <a:gd name="T69" fmla="*/ 173 h 344"/>
                <a:gd name="T70" fmla="*/ 79 w 163"/>
                <a:gd name="T71" fmla="*/ 190 h 344"/>
                <a:gd name="T72" fmla="*/ 76 w 163"/>
                <a:gd name="T73" fmla="*/ 225 h 344"/>
                <a:gd name="T74" fmla="*/ 97 w 163"/>
                <a:gd name="T75" fmla="*/ 249 h 344"/>
                <a:gd name="T76" fmla="*/ 84 w 163"/>
                <a:gd name="T77" fmla="*/ 262 h 344"/>
                <a:gd name="T78" fmla="*/ 90 w 163"/>
                <a:gd name="T79" fmla="*/ 264 h 344"/>
                <a:gd name="T80" fmla="*/ 70 w 163"/>
                <a:gd name="T81" fmla="*/ 277 h 344"/>
                <a:gd name="T82" fmla="*/ 59 w 163"/>
                <a:gd name="T83" fmla="*/ 329 h 344"/>
                <a:gd name="T84" fmla="*/ 44 w 163"/>
                <a:gd name="T85" fmla="*/ 329 h 344"/>
                <a:gd name="T86" fmla="*/ 37 w 163"/>
                <a:gd name="T87" fmla="*/ 337 h 344"/>
                <a:gd name="T88" fmla="*/ 37 w 163"/>
                <a:gd name="T89" fmla="*/ 344 h 344"/>
                <a:gd name="T90" fmla="*/ 23 w 163"/>
                <a:gd name="T91" fmla="*/ 344 h 344"/>
                <a:gd name="T92" fmla="*/ 17 w 163"/>
                <a:gd name="T93" fmla="*/ 329 h 344"/>
                <a:gd name="T94" fmla="*/ 21 w 163"/>
                <a:gd name="T95" fmla="*/ 322 h 344"/>
                <a:gd name="T96" fmla="*/ 14 w 163"/>
                <a:gd name="T97" fmla="*/ 314 h 344"/>
                <a:gd name="T98" fmla="*/ 0 w 163"/>
                <a:gd name="T99" fmla="*/ 272 h 3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3"/>
                <a:gd name="T151" fmla="*/ 0 h 344"/>
                <a:gd name="T152" fmla="*/ 163 w 163"/>
                <a:gd name="T153" fmla="*/ 344 h 3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3" h="344">
                  <a:moveTo>
                    <a:pt x="0" y="272"/>
                  </a:moveTo>
                  <a:lnTo>
                    <a:pt x="2" y="269"/>
                  </a:lnTo>
                  <a:lnTo>
                    <a:pt x="5" y="255"/>
                  </a:lnTo>
                  <a:lnTo>
                    <a:pt x="13" y="245"/>
                  </a:lnTo>
                  <a:lnTo>
                    <a:pt x="10" y="221"/>
                  </a:lnTo>
                  <a:lnTo>
                    <a:pt x="16" y="216"/>
                  </a:lnTo>
                  <a:lnTo>
                    <a:pt x="9" y="186"/>
                  </a:lnTo>
                  <a:lnTo>
                    <a:pt x="10" y="154"/>
                  </a:lnTo>
                  <a:lnTo>
                    <a:pt x="21" y="147"/>
                  </a:lnTo>
                  <a:lnTo>
                    <a:pt x="35" y="144"/>
                  </a:lnTo>
                  <a:lnTo>
                    <a:pt x="31" y="130"/>
                  </a:lnTo>
                  <a:lnTo>
                    <a:pt x="40" y="115"/>
                  </a:lnTo>
                  <a:lnTo>
                    <a:pt x="44" y="89"/>
                  </a:lnTo>
                  <a:lnTo>
                    <a:pt x="49" y="87"/>
                  </a:lnTo>
                  <a:lnTo>
                    <a:pt x="60" y="67"/>
                  </a:lnTo>
                  <a:lnTo>
                    <a:pt x="65" y="56"/>
                  </a:lnTo>
                  <a:lnTo>
                    <a:pt x="62" y="49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87" y="32"/>
                  </a:lnTo>
                  <a:lnTo>
                    <a:pt x="87" y="19"/>
                  </a:lnTo>
                  <a:lnTo>
                    <a:pt x="91" y="17"/>
                  </a:lnTo>
                  <a:lnTo>
                    <a:pt x="112" y="18"/>
                  </a:lnTo>
                  <a:lnTo>
                    <a:pt x="113" y="0"/>
                  </a:lnTo>
                  <a:lnTo>
                    <a:pt x="118" y="0"/>
                  </a:lnTo>
                  <a:lnTo>
                    <a:pt x="154" y="31"/>
                  </a:lnTo>
                  <a:lnTo>
                    <a:pt x="163" y="93"/>
                  </a:lnTo>
                  <a:lnTo>
                    <a:pt x="163" y="95"/>
                  </a:lnTo>
                  <a:lnTo>
                    <a:pt x="141" y="97"/>
                  </a:lnTo>
                  <a:lnTo>
                    <a:pt x="129" y="111"/>
                  </a:lnTo>
                  <a:lnTo>
                    <a:pt x="131" y="119"/>
                  </a:lnTo>
                  <a:lnTo>
                    <a:pt x="124" y="128"/>
                  </a:lnTo>
                  <a:lnTo>
                    <a:pt x="131" y="133"/>
                  </a:lnTo>
                  <a:lnTo>
                    <a:pt x="119" y="151"/>
                  </a:lnTo>
                  <a:lnTo>
                    <a:pt x="90" y="173"/>
                  </a:lnTo>
                  <a:lnTo>
                    <a:pt x="79" y="190"/>
                  </a:lnTo>
                  <a:lnTo>
                    <a:pt x="76" y="225"/>
                  </a:lnTo>
                  <a:lnTo>
                    <a:pt x="97" y="249"/>
                  </a:lnTo>
                  <a:lnTo>
                    <a:pt x="84" y="262"/>
                  </a:lnTo>
                  <a:lnTo>
                    <a:pt x="90" y="264"/>
                  </a:lnTo>
                  <a:lnTo>
                    <a:pt x="70" y="277"/>
                  </a:lnTo>
                  <a:lnTo>
                    <a:pt x="59" y="329"/>
                  </a:lnTo>
                  <a:lnTo>
                    <a:pt x="44" y="329"/>
                  </a:lnTo>
                  <a:lnTo>
                    <a:pt x="37" y="337"/>
                  </a:lnTo>
                  <a:lnTo>
                    <a:pt x="37" y="344"/>
                  </a:lnTo>
                  <a:lnTo>
                    <a:pt x="23" y="344"/>
                  </a:lnTo>
                  <a:lnTo>
                    <a:pt x="17" y="329"/>
                  </a:lnTo>
                  <a:lnTo>
                    <a:pt x="21" y="322"/>
                  </a:lnTo>
                  <a:lnTo>
                    <a:pt x="14" y="31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93" name="Freeform 242"/>
            <p:cNvSpPr>
              <a:spLocks/>
            </p:cNvSpPr>
            <p:nvPr/>
          </p:nvSpPr>
          <p:spPr bwMode="ltGray">
            <a:xfrm>
              <a:off x="580799" y="3817816"/>
              <a:ext cx="57668" cy="47759"/>
            </a:xfrm>
            <a:custGeom>
              <a:avLst/>
              <a:gdLst>
                <a:gd name="T0" fmla="*/ 22 w 30"/>
                <a:gd name="T1" fmla="*/ 24 h 24"/>
                <a:gd name="T2" fmla="*/ 21 w 30"/>
                <a:gd name="T3" fmla="*/ 16 h 24"/>
                <a:gd name="T4" fmla="*/ 12 w 30"/>
                <a:gd name="T5" fmla="*/ 15 h 24"/>
                <a:gd name="T6" fmla="*/ 7 w 30"/>
                <a:gd name="T7" fmla="*/ 21 h 24"/>
                <a:gd name="T8" fmla="*/ 0 w 30"/>
                <a:gd name="T9" fmla="*/ 13 h 24"/>
                <a:gd name="T10" fmla="*/ 5 w 30"/>
                <a:gd name="T11" fmla="*/ 0 h 24"/>
                <a:gd name="T12" fmla="*/ 23 w 30"/>
                <a:gd name="T13" fmla="*/ 3 h 24"/>
                <a:gd name="T14" fmla="*/ 30 w 30"/>
                <a:gd name="T15" fmla="*/ 17 h 24"/>
                <a:gd name="T16" fmla="*/ 22 w 30"/>
                <a:gd name="T17" fmla="*/ 24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24"/>
                <a:gd name="T29" fmla="*/ 30 w 30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24">
                  <a:moveTo>
                    <a:pt x="22" y="24"/>
                  </a:moveTo>
                  <a:lnTo>
                    <a:pt x="21" y="16"/>
                  </a:lnTo>
                  <a:lnTo>
                    <a:pt x="12" y="15"/>
                  </a:lnTo>
                  <a:lnTo>
                    <a:pt x="7" y="21"/>
                  </a:lnTo>
                  <a:lnTo>
                    <a:pt x="0" y="13"/>
                  </a:lnTo>
                  <a:lnTo>
                    <a:pt x="5" y="0"/>
                  </a:lnTo>
                  <a:lnTo>
                    <a:pt x="23" y="3"/>
                  </a:lnTo>
                  <a:lnTo>
                    <a:pt x="30" y="17"/>
                  </a:lnTo>
                  <a:lnTo>
                    <a:pt x="22" y="2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94" name="Freeform 243"/>
            <p:cNvSpPr>
              <a:spLocks/>
            </p:cNvSpPr>
            <p:nvPr/>
          </p:nvSpPr>
          <p:spPr bwMode="ltGray">
            <a:xfrm>
              <a:off x="519288" y="3814631"/>
              <a:ext cx="107645" cy="133728"/>
            </a:xfrm>
            <a:custGeom>
              <a:avLst/>
              <a:gdLst>
                <a:gd name="T0" fmla="*/ 36 w 56"/>
                <a:gd name="T1" fmla="*/ 0 h 70"/>
                <a:gd name="T2" fmla="*/ 31 w 56"/>
                <a:gd name="T3" fmla="*/ 14 h 70"/>
                <a:gd name="T4" fmla="*/ 38 w 56"/>
                <a:gd name="T5" fmla="*/ 21 h 70"/>
                <a:gd name="T6" fmla="*/ 43 w 56"/>
                <a:gd name="T7" fmla="*/ 17 h 70"/>
                <a:gd name="T8" fmla="*/ 52 w 56"/>
                <a:gd name="T9" fmla="*/ 17 h 70"/>
                <a:gd name="T10" fmla="*/ 52 w 56"/>
                <a:gd name="T11" fmla="*/ 26 h 70"/>
                <a:gd name="T12" fmla="*/ 56 w 56"/>
                <a:gd name="T13" fmla="*/ 43 h 70"/>
                <a:gd name="T14" fmla="*/ 51 w 56"/>
                <a:gd name="T15" fmla="*/ 58 h 70"/>
                <a:gd name="T16" fmla="*/ 9 w 56"/>
                <a:gd name="T17" fmla="*/ 70 h 70"/>
                <a:gd name="T18" fmla="*/ 0 w 56"/>
                <a:gd name="T19" fmla="*/ 58 h 70"/>
                <a:gd name="T20" fmla="*/ 7 w 56"/>
                <a:gd name="T21" fmla="*/ 58 h 70"/>
                <a:gd name="T22" fmla="*/ 16 w 56"/>
                <a:gd name="T23" fmla="*/ 40 h 70"/>
                <a:gd name="T24" fmla="*/ 12 w 56"/>
                <a:gd name="T25" fmla="*/ 40 h 70"/>
                <a:gd name="T26" fmla="*/ 5 w 56"/>
                <a:gd name="T27" fmla="*/ 33 h 70"/>
                <a:gd name="T28" fmla="*/ 12 w 56"/>
                <a:gd name="T29" fmla="*/ 28 h 70"/>
                <a:gd name="T30" fmla="*/ 5 w 56"/>
                <a:gd name="T31" fmla="*/ 26 h 70"/>
                <a:gd name="T32" fmla="*/ 7 w 56"/>
                <a:gd name="T33" fmla="*/ 18 h 70"/>
                <a:gd name="T34" fmla="*/ 23 w 56"/>
                <a:gd name="T35" fmla="*/ 18 h 70"/>
                <a:gd name="T36" fmla="*/ 28 w 56"/>
                <a:gd name="T37" fmla="*/ 13 h 70"/>
                <a:gd name="T38" fmla="*/ 23 w 56"/>
                <a:gd name="T39" fmla="*/ 11 h 70"/>
                <a:gd name="T40" fmla="*/ 26 w 56"/>
                <a:gd name="T41" fmla="*/ 2 h 70"/>
                <a:gd name="T42" fmla="*/ 36 w 56"/>
                <a:gd name="T43" fmla="*/ 0 h 7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6"/>
                <a:gd name="T67" fmla="*/ 0 h 70"/>
                <a:gd name="T68" fmla="*/ 56 w 56"/>
                <a:gd name="T69" fmla="*/ 70 h 7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6" h="70">
                  <a:moveTo>
                    <a:pt x="36" y="0"/>
                  </a:moveTo>
                  <a:lnTo>
                    <a:pt x="31" y="14"/>
                  </a:lnTo>
                  <a:lnTo>
                    <a:pt x="38" y="21"/>
                  </a:lnTo>
                  <a:lnTo>
                    <a:pt x="43" y="17"/>
                  </a:lnTo>
                  <a:lnTo>
                    <a:pt x="52" y="17"/>
                  </a:lnTo>
                  <a:lnTo>
                    <a:pt x="52" y="26"/>
                  </a:lnTo>
                  <a:lnTo>
                    <a:pt x="56" y="43"/>
                  </a:lnTo>
                  <a:lnTo>
                    <a:pt x="51" y="58"/>
                  </a:lnTo>
                  <a:lnTo>
                    <a:pt x="9" y="70"/>
                  </a:lnTo>
                  <a:lnTo>
                    <a:pt x="0" y="58"/>
                  </a:lnTo>
                  <a:lnTo>
                    <a:pt x="7" y="58"/>
                  </a:lnTo>
                  <a:lnTo>
                    <a:pt x="16" y="40"/>
                  </a:lnTo>
                  <a:lnTo>
                    <a:pt x="12" y="40"/>
                  </a:lnTo>
                  <a:lnTo>
                    <a:pt x="5" y="33"/>
                  </a:lnTo>
                  <a:lnTo>
                    <a:pt x="12" y="28"/>
                  </a:lnTo>
                  <a:lnTo>
                    <a:pt x="5" y="26"/>
                  </a:lnTo>
                  <a:lnTo>
                    <a:pt x="7" y="18"/>
                  </a:lnTo>
                  <a:lnTo>
                    <a:pt x="23" y="18"/>
                  </a:lnTo>
                  <a:lnTo>
                    <a:pt x="28" y="13"/>
                  </a:lnTo>
                  <a:lnTo>
                    <a:pt x="23" y="11"/>
                  </a:lnTo>
                  <a:lnTo>
                    <a:pt x="26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95" name="Freeform 244"/>
            <p:cNvSpPr>
              <a:spLocks/>
            </p:cNvSpPr>
            <p:nvPr/>
          </p:nvSpPr>
          <p:spPr bwMode="ltGray">
            <a:xfrm>
              <a:off x="972934" y="3725479"/>
              <a:ext cx="57668" cy="98705"/>
            </a:xfrm>
            <a:custGeom>
              <a:avLst/>
              <a:gdLst>
                <a:gd name="T0" fmla="*/ 8 w 32"/>
                <a:gd name="T1" fmla="*/ 52 h 52"/>
                <a:gd name="T2" fmla="*/ 16 w 32"/>
                <a:gd name="T3" fmla="*/ 52 h 52"/>
                <a:gd name="T4" fmla="*/ 18 w 32"/>
                <a:gd name="T5" fmla="*/ 52 h 52"/>
                <a:gd name="T6" fmla="*/ 25 w 32"/>
                <a:gd name="T7" fmla="*/ 31 h 52"/>
                <a:gd name="T8" fmla="*/ 32 w 32"/>
                <a:gd name="T9" fmla="*/ 27 h 52"/>
                <a:gd name="T10" fmla="*/ 32 w 32"/>
                <a:gd name="T11" fmla="*/ 21 h 52"/>
                <a:gd name="T12" fmla="*/ 26 w 32"/>
                <a:gd name="T13" fmla="*/ 21 h 52"/>
                <a:gd name="T14" fmla="*/ 29 w 32"/>
                <a:gd name="T15" fmla="*/ 0 h 52"/>
                <a:gd name="T16" fmla="*/ 7 w 32"/>
                <a:gd name="T17" fmla="*/ 10 h 52"/>
                <a:gd name="T18" fmla="*/ 0 w 32"/>
                <a:gd name="T19" fmla="*/ 21 h 52"/>
                <a:gd name="T20" fmla="*/ 0 w 32"/>
                <a:gd name="T21" fmla="*/ 39 h 52"/>
                <a:gd name="T22" fmla="*/ 7 w 32"/>
                <a:gd name="T23" fmla="*/ 43 h 52"/>
                <a:gd name="T24" fmla="*/ 8 w 32"/>
                <a:gd name="T25" fmla="*/ 52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2"/>
                <a:gd name="T40" fmla="*/ 0 h 52"/>
                <a:gd name="T41" fmla="*/ 32 w 32"/>
                <a:gd name="T42" fmla="*/ 52 h 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2" h="52">
                  <a:moveTo>
                    <a:pt x="8" y="52"/>
                  </a:moveTo>
                  <a:lnTo>
                    <a:pt x="16" y="52"/>
                  </a:lnTo>
                  <a:lnTo>
                    <a:pt x="18" y="52"/>
                  </a:lnTo>
                  <a:lnTo>
                    <a:pt x="25" y="31"/>
                  </a:lnTo>
                  <a:lnTo>
                    <a:pt x="32" y="27"/>
                  </a:lnTo>
                  <a:lnTo>
                    <a:pt x="32" y="21"/>
                  </a:lnTo>
                  <a:lnTo>
                    <a:pt x="26" y="21"/>
                  </a:lnTo>
                  <a:lnTo>
                    <a:pt x="29" y="0"/>
                  </a:lnTo>
                  <a:lnTo>
                    <a:pt x="7" y="10"/>
                  </a:lnTo>
                  <a:lnTo>
                    <a:pt x="0" y="21"/>
                  </a:lnTo>
                  <a:lnTo>
                    <a:pt x="0" y="39"/>
                  </a:lnTo>
                  <a:lnTo>
                    <a:pt x="7" y="43"/>
                  </a:lnTo>
                  <a:lnTo>
                    <a:pt x="8" y="5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96" name="Freeform 245"/>
            <p:cNvSpPr>
              <a:spLocks/>
            </p:cNvSpPr>
            <p:nvPr/>
          </p:nvSpPr>
          <p:spPr bwMode="ltGray">
            <a:xfrm>
              <a:off x="861446" y="3878311"/>
              <a:ext cx="84578" cy="95520"/>
            </a:xfrm>
            <a:custGeom>
              <a:avLst/>
              <a:gdLst>
                <a:gd name="T0" fmla="*/ 31 w 44"/>
                <a:gd name="T1" fmla="*/ 49 h 49"/>
                <a:gd name="T2" fmla="*/ 31 w 44"/>
                <a:gd name="T3" fmla="*/ 28 h 49"/>
                <a:gd name="T4" fmla="*/ 43 w 44"/>
                <a:gd name="T5" fmla="*/ 20 h 49"/>
                <a:gd name="T6" fmla="*/ 39 w 44"/>
                <a:gd name="T7" fmla="*/ 16 h 49"/>
                <a:gd name="T8" fmla="*/ 44 w 44"/>
                <a:gd name="T9" fmla="*/ 0 h 49"/>
                <a:gd name="T10" fmla="*/ 24 w 44"/>
                <a:gd name="T11" fmla="*/ 3 h 49"/>
                <a:gd name="T12" fmla="*/ 30 w 44"/>
                <a:gd name="T13" fmla="*/ 16 h 49"/>
                <a:gd name="T14" fmla="*/ 24 w 44"/>
                <a:gd name="T15" fmla="*/ 22 h 49"/>
                <a:gd name="T16" fmla="*/ 19 w 44"/>
                <a:gd name="T17" fmla="*/ 17 h 49"/>
                <a:gd name="T18" fmla="*/ 19 w 44"/>
                <a:gd name="T19" fmla="*/ 8 h 49"/>
                <a:gd name="T20" fmla="*/ 14 w 44"/>
                <a:gd name="T21" fmla="*/ 11 h 49"/>
                <a:gd name="T22" fmla="*/ 0 w 44"/>
                <a:gd name="T23" fmla="*/ 39 h 49"/>
                <a:gd name="T24" fmla="*/ 19 w 44"/>
                <a:gd name="T25" fmla="*/ 38 h 49"/>
                <a:gd name="T26" fmla="*/ 31 w 44"/>
                <a:gd name="T27" fmla="*/ 49 h 4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49"/>
                <a:gd name="T44" fmla="*/ 44 w 44"/>
                <a:gd name="T45" fmla="*/ 49 h 4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49">
                  <a:moveTo>
                    <a:pt x="31" y="49"/>
                  </a:moveTo>
                  <a:lnTo>
                    <a:pt x="31" y="28"/>
                  </a:lnTo>
                  <a:lnTo>
                    <a:pt x="43" y="20"/>
                  </a:lnTo>
                  <a:lnTo>
                    <a:pt x="39" y="16"/>
                  </a:lnTo>
                  <a:lnTo>
                    <a:pt x="44" y="0"/>
                  </a:lnTo>
                  <a:lnTo>
                    <a:pt x="24" y="3"/>
                  </a:lnTo>
                  <a:lnTo>
                    <a:pt x="30" y="16"/>
                  </a:lnTo>
                  <a:lnTo>
                    <a:pt x="24" y="22"/>
                  </a:lnTo>
                  <a:lnTo>
                    <a:pt x="19" y="17"/>
                  </a:lnTo>
                  <a:lnTo>
                    <a:pt x="19" y="8"/>
                  </a:lnTo>
                  <a:lnTo>
                    <a:pt x="14" y="11"/>
                  </a:lnTo>
                  <a:lnTo>
                    <a:pt x="0" y="39"/>
                  </a:lnTo>
                  <a:lnTo>
                    <a:pt x="19" y="38"/>
                  </a:lnTo>
                  <a:lnTo>
                    <a:pt x="31" y="4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97" name="Freeform 246"/>
            <p:cNvSpPr>
              <a:spLocks/>
            </p:cNvSpPr>
            <p:nvPr/>
          </p:nvSpPr>
          <p:spPr bwMode="ltGray">
            <a:xfrm>
              <a:off x="846068" y="3954727"/>
              <a:ext cx="76889" cy="66865"/>
            </a:xfrm>
            <a:custGeom>
              <a:avLst/>
              <a:gdLst>
                <a:gd name="T0" fmla="*/ 36 w 42"/>
                <a:gd name="T1" fmla="*/ 35 h 35"/>
                <a:gd name="T2" fmla="*/ 28 w 42"/>
                <a:gd name="T3" fmla="*/ 30 h 35"/>
                <a:gd name="T4" fmla="*/ 28 w 42"/>
                <a:gd name="T5" fmla="*/ 23 h 35"/>
                <a:gd name="T6" fmla="*/ 18 w 42"/>
                <a:gd name="T7" fmla="*/ 27 h 35"/>
                <a:gd name="T8" fmla="*/ 17 w 42"/>
                <a:gd name="T9" fmla="*/ 18 h 35"/>
                <a:gd name="T10" fmla="*/ 0 w 42"/>
                <a:gd name="T11" fmla="*/ 10 h 35"/>
                <a:gd name="T12" fmla="*/ 0 w 42"/>
                <a:gd name="T13" fmla="*/ 5 h 35"/>
                <a:gd name="T14" fmla="*/ 9 w 42"/>
                <a:gd name="T15" fmla="*/ 0 h 35"/>
                <a:gd name="T16" fmla="*/ 29 w 42"/>
                <a:gd name="T17" fmla="*/ 0 h 35"/>
                <a:gd name="T18" fmla="*/ 41 w 42"/>
                <a:gd name="T19" fmla="*/ 12 h 35"/>
                <a:gd name="T20" fmla="*/ 42 w 42"/>
                <a:gd name="T21" fmla="*/ 23 h 35"/>
                <a:gd name="T22" fmla="*/ 35 w 42"/>
                <a:gd name="T23" fmla="*/ 28 h 35"/>
                <a:gd name="T24" fmla="*/ 36 w 42"/>
                <a:gd name="T25" fmla="*/ 35 h 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2"/>
                <a:gd name="T40" fmla="*/ 0 h 35"/>
                <a:gd name="T41" fmla="*/ 42 w 42"/>
                <a:gd name="T42" fmla="*/ 35 h 3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2" h="35">
                  <a:moveTo>
                    <a:pt x="36" y="35"/>
                  </a:moveTo>
                  <a:lnTo>
                    <a:pt x="28" y="30"/>
                  </a:lnTo>
                  <a:lnTo>
                    <a:pt x="28" y="23"/>
                  </a:lnTo>
                  <a:lnTo>
                    <a:pt x="18" y="27"/>
                  </a:lnTo>
                  <a:lnTo>
                    <a:pt x="17" y="18"/>
                  </a:lnTo>
                  <a:lnTo>
                    <a:pt x="0" y="10"/>
                  </a:lnTo>
                  <a:lnTo>
                    <a:pt x="0" y="5"/>
                  </a:lnTo>
                  <a:lnTo>
                    <a:pt x="9" y="0"/>
                  </a:lnTo>
                  <a:lnTo>
                    <a:pt x="29" y="0"/>
                  </a:lnTo>
                  <a:lnTo>
                    <a:pt x="41" y="12"/>
                  </a:lnTo>
                  <a:lnTo>
                    <a:pt x="42" y="23"/>
                  </a:lnTo>
                  <a:lnTo>
                    <a:pt x="35" y="28"/>
                  </a:lnTo>
                  <a:lnTo>
                    <a:pt x="36" y="3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98" name="Freeform 247"/>
            <p:cNvSpPr>
              <a:spLocks/>
            </p:cNvSpPr>
            <p:nvPr/>
          </p:nvSpPr>
          <p:spPr bwMode="ltGray">
            <a:xfrm>
              <a:off x="922957" y="3820999"/>
              <a:ext cx="199912" cy="267456"/>
            </a:xfrm>
            <a:custGeom>
              <a:avLst/>
              <a:gdLst>
                <a:gd name="T0" fmla="*/ 104 w 104"/>
                <a:gd name="T1" fmla="*/ 22 h 139"/>
                <a:gd name="T2" fmla="*/ 102 w 104"/>
                <a:gd name="T3" fmla="*/ 29 h 139"/>
                <a:gd name="T4" fmla="*/ 101 w 104"/>
                <a:gd name="T5" fmla="*/ 48 h 139"/>
                <a:gd name="T6" fmla="*/ 104 w 104"/>
                <a:gd name="T7" fmla="*/ 70 h 139"/>
                <a:gd name="T8" fmla="*/ 104 w 104"/>
                <a:gd name="T9" fmla="*/ 73 h 139"/>
                <a:gd name="T10" fmla="*/ 103 w 104"/>
                <a:gd name="T11" fmla="*/ 71 h 139"/>
                <a:gd name="T12" fmla="*/ 90 w 104"/>
                <a:gd name="T13" fmla="*/ 80 h 139"/>
                <a:gd name="T14" fmla="*/ 73 w 104"/>
                <a:gd name="T15" fmla="*/ 86 h 139"/>
                <a:gd name="T16" fmla="*/ 80 w 104"/>
                <a:gd name="T17" fmla="*/ 101 h 139"/>
                <a:gd name="T18" fmla="*/ 96 w 104"/>
                <a:gd name="T19" fmla="*/ 115 h 139"/>
                <a:gd name="T20" fmla="*/ 83 w 104"/>
                <a:gd name="T21" fmla="*/ 126 h 139"/>
                <a:gd name="T22" fmla="*/ 85 w 104"/>
                <a:gd name="T23" fmla="*/ 133 h 139"/>
                <a:gd name="T24" fmla="*/ 55 w 104"/>
                <a:gd name="T25" fmla="*/ 135 h 139"/>
                <a:gd name="T26" fmla="*/ 53 w 104"/>
                <a:gd name="T27" fmla="*/ 139 h 139"/>
                <a:gd name="T28" fmla="*/ 43 w 104"/>
                <a:gd name="T29" fmla="*/ 137 h 139"/>
                <a:gd name="T30" fmla="*/ 18 w 104"/>
                <a:gd name="T31" fmla="*/ 135 h 139"/>
                <a:gd name="T32" fmla="*/ 18 w 104"/>
                <a:gd name="T33" fmla="*/ 134 h 139"/>
                <a:gd name="T34" fmla="*/ 23 w 104"/>
                <a:gd name="T35" fmla="*/ 113 h 139"/>
                <a:gd name="T36" fmla="*/ 2 w 104"/>
                <a:gd name="T37" fmla="*/ 100 h 139"/>
                <a:gd name="T38" fmla="*/ 0 w 104"/>
                <a:gd name="T39" fmla="*/ 89 h 139"/>
                <a:gd name="T40" fmla="*/ 0 w 104"/>
                <a:gd name="T41" fmla="*/ 79 h 139"/>
                <a:gd name="T42" fmla="*/ 0 w 104"/>
                <a:gd name="T43" fmla="*/ 78 h 139"/>
                <a:gd name="T44" fmla="*/ 0 w 104"/>
                <a:gd name="T45" fmla="*/ 58 h 139"/>
                <a:gd name="T46" fmla="*/ 11 w 104"/>
                <a:gd name="T47" fmla="*/ 49 h 139"/>
                <a:gd name="T48" fmla="*/ 8 w 104"/>
                <a:gd name="T49" fmla="*/ 44 h 139"/>
                <a:gd name="T50" fmla="*/ 12 w 104"/>
                <a:gd name="T51" fmla="*/ 29 h 139"/>
                <a:gd name="T52" fmla="*/ 12 w 104"/>
                <a:gd name="T53" fmla="*/ 28 h 139"/>
                <a:gd name="T54" fmla="*/ 15 w 104"/>
                <a:gd name="T55" fmla="*/ 23 h 139"/>
                <a:gd name="T56" fmla="*/ 31 w 104"/>
                <a:gd name="T57" fmla="*/ 26 h 139"/>
                <a:gd name="T58" fmla="*/ 37 w 104"/>
                <a:gd name="T59" fmla="*/ 15 h 139"/>
                <a:gd name="T60" fmla="*/ 32 w 104"/>
                <a:gd name="T61" fmla="*/ 12 h 139"/>
                <a:gd name="T62" fmla="*/ 37 w 104"/>
                <a:gd name="T63" fmla="*/ 7 h 139"/>
                <a:gd name="T64" fmla="*/ 35 w 104"/>
                <a:gd name="T65" fmla="*/ 0 h 139"/>
                <a:gd name="T66" fmla="*/ 43 w 104"/>
                <a:gd name="T67" fmla="*/ 0 h 139"/>
                <a:gd name="T68" fmla="*/ 45 w 104"/>
                <a:gd name="T69" fmla="*/ 0 h 139"/>
                <a:gd name="T70" fmla="*/ 49 w 104"/>
                <a:gd name="T71" fmla="*/ 2 h 139"/>
                <a:gd name="T72" fmla="*/ 49 w 104"/>
                <a:gd name="T73" fmla="*/ 7 h 139"/>
                <a:gd name="T74" fmla="*/ 61 w 104"/>
                <a:gd name="T75" fmla="*/ 13 h 139"/>
                <a:gd name="T76" fmla="*/ 59 w 104"/>
                <a:gd name="T77" fmla="*/ 19 h 139"/>
                <a:gd name="T78" fmla="*/ 66 w 104"/>
                <a:gd name="T79" fmla="*/ 19 h 139"/>
                <a:gd name="T80" fmla="*/ 92 w 104"/>
                <a:gd name="T81" fmla="*/ 5 h 139"/>
                <a:gd name="T82" fmla="*/ 95 w 104"/>
                <a:gd name="T83" fmla="*/ 12 h 139"/>
                <a:gd name="T84" fmla="*/ 90 w 104"/>
                <a:gd name="T85" fmla="*/ 14 h 139"/>
                <a:gd name="T86" fmla="*/ 101 w 104"/>
                <a:gd name="T87" fmla="*/ 22 h 139"/>
                <a:gd name="T88" fmla="*/ 104 w 104"/>
                <a:gd name="T89" fmla="*/ 22 h 13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04"/>
                <a:gd name="T136" fmla="*/ 0 h 139"/>
                <a:gd name="T137" fmla="*/ 104 w 104"/>
                <a:gd name="T138" fmla="*/ 139 h 13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04" h="139">
                  <a:moveTo>
                    <a:pt x="104" y="22"/>
                  </a:moveTo>
                  <a:lnTo>
                    <a:pt x="102" y="29"/>
                  </a:lnTo>
                  <a:lnTo>
                    <a:pt x="101" y="48"/>
                  </a:lnTo>
                  <a:lnTo>
                    <a:pt x="104" y="70"/>
                  </a:lnTo>
                  <a:lnTo>
                    <a:pt x="104" y="73"/>
                  </a:lnTo>
                  <a:lnTo>
                    <a:pt x="103" y="71"/>
                  </a:lnTo>
                  <a:lnTo>
                    <a:pt x="90" y="80"/>
                  </a:lnTo>
                  <a:lnTo>
                    <a:pt x="73" y="86"/>
                  </a:lnTo>
                  <a:lnTo>
                    <a:pt x="80" y="101"/>
                  </a:lnTo>
                  <a:lnTo>
                    <a:pt x="96" y="115"/>
                  </a:lnTo>
                  <a:lnTo>
                    <a:pt x="83" y="126"/>
                  </a:lnTo>
                  <a:lnTo>
                    <a:pt x="85" y="133"/>
                  </a:lnTo>
                  <a:lnTo>
                    <a:pt x="55" y="135"/>
                  </a:lnTo>
                  <a:lnTo>
                    <a:pt x="53" y="139"/>
                  </a:lnTo>
                  <a:lnTo>
                    <a:pt x="43" y="137"/>
                  </a:lnTo>
                  <a:lnTo>
                    <a:pt x="18" y="135"/>
                  </a:lnTo>
                  <a:lnTo>
                    <a:pt x="18" y="134"/>
                  </a:lnTo>
                  <a:lnTo>
                    <a:pt x="23" y="113"/>
                  </a:lnTo>
                  <a:lnTo>
                    <a:pt x="2" y="100"/>
                  </a:lnTo>
                  <a:lnTo>
                    <a:pt x="0" y="89"/>
                  </a:lnTo>
                  <a:lnTo>
                    <a:pt x="0" y="79"/>
                  </a:lnTo>
                  <a:lnTo>
                    <a:pt x="0" y="78"/>
                  </a:lnTo>
                  <a:lnTo>
                    <a:pt x="0" y="58"/>
                  </a:lnTo>
                  <a:lnTo>
                    <a:pt x="11" y="49"/>
                  </a:lnTo>
                  <a:lnTo>
                    <a:pt x="8" y="44"/>
                  </a:lnTo>
                  <a:lnTo>
                    <a:pt x="12" y="29"/>
                  </a:lnTo>
                  <a:lnTo>
                    <a:pt x="12" y="28"/>
                  </a:lnTo>
                  <a:lnTo>
                    <a:pt x="15" y="23"/>
                  </a:lnTo>
                  <a:lnTo>
                    <a:pt x="31" y="26"/>
                  </a:lnTo>
                  <a:lnTo>
                    <a:pt x="37" y="15"/>
                  </a:lnTo>
                  <a:lnTo>
                    <a:pt x="32" y="12"/>
                  </a:lnTo>
                  <a:lnTo>
                    <a:pt x="37" y="7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9" y="2"/>
                  </a:lnTo>
                  <a:lnTo>
                    <a:pt x="49" y="7"/>
                  </a:lnTo>
                  <a:lnTo>
                    <a:pt x="61" y="13"/>
                  </a:lnTo>
                  <a:lnTo>
                    <a:pt x="59" y="19"/>
                  </a:lnTo>
                  <a:lnTo>
                    <a:pt x="66" y="19"/>
                  </a:lnTo>
                  <a:lnTo>
                    <a:pt x="92" y="5"/>
                  </a:lnTo>
                  <a:lnTo>
                    <a:pt x="95" y="12"/>
                  </a:lnTo>
                  <a:lnTo>
                    <a:pt x="90" y="14"/>
                  </a:lnTo>
                  <a:lnTo>
                    <a:pt x="101" y="22"/>
                  </a:lnTo>
                  <a:lnTo>
                    <a:pt x="104" y="2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199" name="Freeform 248"/>
            <p:cNvSpPr>
              <a:spLocks/>
            </p:cNvSpPr>
            <p:nvPr/>
          </p:nvSpPr>
          <p:spPr bwMode="ltGray">
            <a:xfrm>
              <a:off x="919112" y="4082087"/>
              <a:ext cx="99956" cy="60497"/>
            </a:xfrm>
            <a:custGeom>
              <a:avLst/>
              <a:gdLst>
                <a:gd name="T0" fmla="*/ 13 w 54"/>
                <a:gd name="T1" fmla="*/ 32 h 32"/>
                <a:gd name="T2" fmla="*/ 30 w 54"/>
                <a:gd name="T3" fmla="*/ 23 h 32"/>
                <a:gd name="T4" fmla="*/ 37 w 54"/>
                <a:gd name="T5" fmla="*/ 31 h 32"/>
                <a:gd name="T6" fmla="*/ 42 w 54"/>
                <a:gd name="T7" fmla="*/ 21 h 32"/>
                <a:gd name="T8" fmla="*/ 51 w 54"/>
                <a:gd name="T9" fmla="*/ 25 h 32"/>
                <a:gd name="T10" fmla="*/ 54 w 54"/>
                <a:gd name="T11" fmla="*/ 14 h 32"/>
                <a:gd name="T12" fmla="*/ 46 w 54"/>
                <a:gd name="T13" fmla="*/ 11 h 32"/>
                <a:gd name="T14" fmla="*/ 42 w 54"/>
                <a:gd name="T15" fmla="*/ 3 h 32"/>
                <a:gd name="T16" fmla="*/ 19 w 54"/>
                <a:gd name="T17" fmla="*/ 0 h 32"/>
                <a:gd name="T18" fmla="*/ 12 w 54"/>
                <a:gd name="T19" fmla="*/ 1 h 32"/>
                <a:gd name="T20" fmla="*/ 0 w 54"/>
                <a:gd name="T21" fmla="*/ 21 h 32"/>
                <a:gd name="T22" fmla="*/ 2 w 54"/>
                <a:gd name="T23" fmla="*/ 26 h 32"/>
                <a:gd name="T24" fmla="*/ 7 w 54"/>
                <a:gd name="T25" fmla="*/ 21 h 32"/>
                <a:gd name="T26" fmla="*/ 12 w 54"/>
                <a:gd name="T27" fmla="*/ 32 h 32"/>
                <a:gd name="T28" fmla="*/ 13 w 54"/>
                <a:gd name="T29" fmla="*/ 32 h 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32"/>
                <a:gd name="T47" fmla="*/ 54 w 54"/>
                <a:gd name="T48" fmla="*/ 32 h 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32">
                  <a:moveTo>
                    <a:pt x="13" y="32"/>
                  </a:moveTo>
                  <a:lnTo>
                    <a:pt x="30" y="23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51" y="25"/>
                  </a:lnTo>
                  <a:lnTo>
                    <a:pt x="54" y="14"/>
                  </a:lnTo>
                  <a:lnTo>
                    <a:pt x="46" y="11"/>
                  </a:lnTo>
                  <a:lnTo>
                    <a:pt x="42" y="3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21"/>
                  </a:lnTo>
                  <a:lnTo>
                    <a:pt x="2" y="26"/>
                  </a:lnTo>
                  <a:lnTo>
                    <a:pt x="7" y="21"/>
                  </a:lnTo>
                  <a:lnTo>
                    <a:pt x="12" y="32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00" name="Freeform 249"/>
            <p:cNvSpPr>
              <a:spLocks/>
            </p:cNvSpPr>
            <p:nvPr/>
          </p:nvSpPr>
          <p:spPr bwMode="ltGray">
            <a:xfrm>
              <a:off x="661534" y="3967463"/>
              <a:ext cx="311400" cy="280192"/>
            </a:xfrm>
            <a:custGeom>
              <a:avLst/>
              <a:gdLst>
                <a:gd name="T0" fmla="*/ 96 w 163"/>
                <a:gd name="T1" fmla="*/ 0 h 146"/>
                <a:gd name="T2" fmla="*/ 82 w 163"/>
                <a:gd name="T3" fmla="*/ 4 h 146"/>
                <a:gd name="T4" fmla="*/ 78 w 163"/>
                <a:gd name="T5" fmla="*/ 17 h 146"/>
                <a:gd name="T6" fmla="*/ 62 w 163"/>
                <a:gd name="T7" fmla="*/ 25 h 146"/>
                <a:gd name="T8" fmla="*/ 60 w 163"/>
                <a:gd name="T9" fmla="*/ 33 h 146"/>
                <a:gd name="T10" fmla="*/ 46 w 163"/>
                <a:gd name="T11" fmla="*/ 33 h 146"/>
                <a:gd name="T12" fmla="*/ 43 w 163"/>
                <a:gd name="T13" fmla="*/ 25 h 146"/>
                <a:gd name="T14" fmla="*/ 34 w 163"/>
                <a:gd name="T15" fmla="*/ 25 h 146"/>
                <a:gd name="T16" fmla="*/ 42 w 163"/>
                <a:gd name="T17" fmla="*/ 44 h 146"/>
                <a:gd name="T18" fmla="*/ 25 w 163"/>
                <a:gd name="T19" fmla="*/ 45 h 146"/>
                <a:gd name="T20" fmla="*/ 22 w 163"/>
                <a:gd name="T21" fmla="*/ 40 h 146"/>
                <a:gd name="T22" fmla="*/ 0 w 163"/>
                <a:gd name="T23" fmla="*/ 45 h 146"/>
                <a:gd name="T24" fmla="*/ 0 w 163"/>
                <a:gd name="T25" fmla="*/ 53 h 146"/>
                <a:gd name="T26" fmla="*/ 28 w 163"/>
                <a:gd name="T27" fmla="*/ 64 h 146"/>
                <a:gd name="T28" fmla="*/ 43 w 163"/>
                <a:gd name="T29" fmla="*/ 83 h 146"/>
                <a:gd name="T30" fmla="*/ 47 w 163"/>
                <a:gd name="T31" fmla="*/ 91 h 146"/>
                <a:gd name="T32" fmla="*/ 42 w 163"/>
                <a:gd name="T33" fmla="*/ 126 h 146"/>
                <a:gd name="T34" fmla="*/ 36 w 163"/>
                <a:gd name="T35" fmla="*/ 128 h 146"/>
                <a:gd name="T36" fmla="*/ 55 w 163"/>
                <a:gd name="T37" fmla="*/ 141 h 146"/>
                <a:gd name="T38" fmla="*/ 101 w 163"/>
                <a:gd name="T39" fmla="*/ 146 h 146"/>
                <a:gd name="T40" fmla="*/ 98 w 163"/>
                <a:gd name="T41" fmla="*/ 136 h 146"/>
                <a:gd name="T42" fmla="*/ 111 w 163"/>
                <a:gd name="T43" fmla="*/ 128 h 146"/>
                <a:gd name="T44" fmla="*/ 135 w 163"/>
                <a:gd name="T45" fmla="*/ 136 h 146"/>
                <a:gd name="T46" fmla="*/ 143 w 163"/>
                <a:gd name="T47" fmla="*/ 135 h 146"/>
                <a:gd name="T48" fmla="*/ 158 w 163"/>
                <a:gd name="T49" fmla="*/ 122 h 146"/>
                <a:gd name="T50" fmla="*/ 146 w 163"/>
                <a:gd name="T51" fmla="*/ 106 h 146"/>
                <a:gd name="T52" fmla="*/ 150 w 163"/>
                <a:gd name="T53" fmla="*/ 90 h 146"/>
                <a:gd name="T54" fmla="*/ 145 w 163"/>
                <a:gd name="T55" fmla="*/ 81 h 146"/>
                <a:gd name="T56" fmla="*/ 139 w 163"/>
                <a:gd name="T57" fmla="*/ 83 h 146"/>
                <a:gd name="T58" fmla="*/ 137 w 163"/>
                <a:gd name="T59" fmla="*/ 80 h 146"/>
                <a:gd name="T60" fmla="*/ 150 w 163"/>
                <a:gd name="T61" fmla="*/ 63 h 146"/>
                <a:gd name="T62" fmla="*/ 157 w 163"/>
                <a:gd name="T63" fmla="*/ 62 h 146"/>
                <a:gd name="T64" fmla="*/ 157 w 163"/>
                <a:gd name="T65" fmla="*/ 60 h 146"/>
                <a:gd name="T66" fmla="*/ 163 w 163"/>
                <a:gd name="T67" fmla="*/ 40 h 146"/>
                <a:gd name="T68" fmla="*/ 139 w 163"/>
                <a:gd name="T69" fmla="*/ 26 h 146"/>
                <a:gd name="T70" fmla="*/ 132 w 163"/>
                <a:gd name="T71" fmla="*/ 26 h 146"/>
                <a:gd name="T72" fmla="*/ 124 w 163"/>
                <a:gd name="T73" fmla="*/ 24 h 146"/>
                <a:gd name="T74" fmla="*/ 124 w 163"/>
                <a:gd name="T75" fmla="*/ 17 h 146"/>
                <a:gd name="T76" fmla="*/ 115 w 163"/>
                <a:gd name="T77" fmla="*/ 19 h 146"/>
                <a:gd name="T78" fmla="*/ 112 w 163"/>
                <a:gd name="T79" fmla="*/ 13 h 146"/>
                <a:gd name="T80" fmla="*/ 96 w 163"/>
                <a:gd name="T81" fmla="*/ 4 h 146"/>
                <a:gd name="T82" fmla="*/ 96 w 163"/>
                <a:gd name="T83" fmla="*/ 0 h 1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3"/>
                <a:gd name="T127" fmla="*/ 0 h 146"/>
                <a:gd name="T128" fmla="*/ 163 w 163"/>
                <a:gd name="T129" fmla="*/ 146 h 1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3" h="146">
                  <a:moveTo>
                    <a:pt x="96" y="0"/>
                  </a:moveTo>
                  <a:lnTo>
                    <a:pt x="82" y="4"/>
                  </a:lnTo>
                  <a:lnTo>
                    <a:pt x="78" y="17"/>
                  </a:lnTo>
                  <a:lnTo>
                    <a:pt x="62" y="25"/>
                  </a:lnTo>
                  <a:lnTo>
                    <a:pt x="60" y="33"/>
                  </a:lnTo>
                  <a:lnTo>
                    <a:pt x="46" y="33"/>
                  </a:lnTo>
                  <a:lnTo>
                    <a:pt x="43" y="25"/>
                  </a:lnTo>
                  <a:lnTo>
                    <a:pt x="34" y="25"/>
                  </a:lnTo>
                  <a:lnTo>
                    <a:pt x="42" y="44"/>
                  </a:lnTo>
                  <a:lnTo>
                    <a:pt x="25" y="45"/>
                  </a:lnTo>
                  <a:lnTo>
                    <a:pt x="22" y="40"/>
                  </a:lnTo>
                  <a:lnTo>
                    <a:pt x="0" y="45"/>
                  </a:lnTo>
                  <a:lnTo>
                    <a:pt x="0" y="53"/>
                  </a:lnTo>
                  <a:lnTo>
                    <a:pt x="28" y="64"/>
                  </a:lnTo>
                  <a:lnTo>
                    <a:pt x="43" y="83"/>
                  </a:lnTo>
                  <a:lnTo>
                    <a:pt x="47" y="91"/>
                  </a:lnTo>
                  <a:lnTo>
                    <a:pt x="42" y="126"/>
                  </a:lnTo>
                  <a:lnTo>
                    <a:pt x="36" y="128"/>
                  </a:lnTo>
                  <a:lnTo>
                    <a:pt x="55" y="141"/>
                  </a:lnTo>
                  <a:lnTo>
                    <a:pt x="101" y="146"/>
                  </a:lnTo>
                  <a:lnTo>
                    <a:pt x="98" y="136"/>
                  </a:lnTo>
                  <a:lnTo>
                    <a:pt x="111" y="128"/>
                  </a:lnTo>
                  <a:lnTo>
                    <a:pt x="135" y="136"/>
                  </a:lnTo>
                  <a:lnTo>
                    <a:pt x="143" y="135"/>
                  </a:lnTo>
                  <a:lnTo>
                    <a:pt x="158" y="122"/>
                  </a:lnTo>
                  <a:lnTo>
                    <a:pt x="146" y="106"/>
                  </a:lnTo>
                  <a:lnTo>
                    <a:pt x="150" y="90"/>
                  </a:lnTo>
                  <a:lnTo>
                    <a:pt x="145" y="81"/>
                  </a:lnTo>
                  <a:lnTo>
                    <a:pt x="139" y="83"/>
                  </a:lnTo>
                  <a:lnTo>
                    <a:pt x="137" y="80"/>
                  </a:lnTo>
                  <a:lnTo>
                    <a:pt x="150" y="63"/>
                  </a:lnTo>
                  <a:lnTo>
                    <a:pt x="157" y="62"/>
                  </a:lnTo>
                  <a:lnTo>
                    <a:pt x="157" y="60"/>
                  </a:lnTo>
                  <a:lnTo>
                    <a:pt x="163" y="40"/>
                  </a:lnTo>
                  <a:lnTo>
                    <a:pt x="139" y="26"/>
                  </a:lnTo>
                  <a:lnTo>
                    <a:pt x="132" y="26"/>
                  </a:lnTo>
                  <a:lnTo>
                    <a:pt x="124" y="24"/>
                  </a:lnTo>
                  <a:lnTo>
                    <a:pt x="124" y="17"/>
                  </a:lnTo>
                  <a:lnTo>
                    <a:pt x="115" y="19"/>
                  </a:lnTo>
                  <a:lnTo>
                    <a:pt x="112" y="13"/>
                  </a:lnTo>
                  <a:lnTo>
                    <a:pt x="96" y="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01" name="Freeform 250"/>
            <p:cNvSpPr>
              <a:spLocks/>
            </p:cNvSpPr>
            <p:nvPr/>
          </p:nvSpPr>
          <p:spPr bwMode="ltGray">
            <a:xfrm>
              <a:off x="553889" y="4206265"/>
              <a:ext cx="288333" cy="219695"/>
            </a:xfrm>
            <a:custGeom>
              <a:avLst/>
              <a:gdLst>
                <a:gd name="T0" fmla="*/ 7 w 152"/>
                <a:gd name="T1" fmla="*/ 28 h 115"/>
                <a:gd name="T2" fmla="*/ 35 w 152"/>
                <a:gd name="T3" fmla="*/ 29 h 115"/>
                <a:gd name="T4" fmla="*/ 38 w 152"/>
                <a:gd name="T5" fmla="*/ 34 h 115"/>
                <a:gd name="T6" fmla="*/ 30 w 152"/>
                <a:gd name="T7" fmla="*/ 44 h 115"/>
                <a:gd name="T8" fmla="*/ 30 w 152"/>
                <a:gd name="T9" fmla="*/ 56 h 115"/>
                <a:gd name="T10" fmla="*/ 23 w 152"/>
                <a:gd name="T11" fmla="*/ 63 h 115"/>
                <a:gd name="T12" fmla="*/ 28 w 152"/>
                <a:gd name="T13" fmla="*/ 82 h 115"/>
                <a:gd name="T14" fmla="*/ 23 w 152"/>
                <a:gd name="T15" fmla="*/ 97 h 115"/>
                <a:gd name="T16" fmla="*/ 45 w 152"/>
                <a:gd name="T17" fmla="*/ 115 h 115"/>
                <a:gd name="T18" fmla="*/ 56 w 152"/>
                <a:gd name="T19" fmla="*/ 106 h 115"/>
                <a:gd name="T20" fmla="*/ 85 w 152"/>
                <a:gd name="T21" fmla="*/ 104 h 115"/>
                <a:gd name="T22" fmla="*/ 114 w 152"/>
                <a:gd name="T23" fmla="*/ 77 h 115"/>
                <a:gd name="T24" fmla="*/ 108 w 152"/>
                <a:gd name="T25" fmla="*/ 64 h 115"/>
                <a:gd name="T26" fmla="*/ 124 w 152"/>
                <a:gd name="T27" fmla="*/ 43 h 115"/>
                <a:gd name="T28" fmla="*/ 152 w 152"/>
                <a:gd name="T29" fmla="*/ 28 h 115"/>
                <a:gd name="T30" fmla="*/ 152 w 152"/>
                <a:gd name="T31" fmla="*/ 21 h 115"/>
                <a:gd name="T32" fmla="*/ 108 w 152"/>
                <a:gd name="T33" fmla="*/ 15 h 115"/>
                <a:gd name="T34" fmla="*/ 91 w 152"/>
                <a:gd name="T35" fmla="*/ 5 h 115"/>
                <a:gd name="T36" fmla="*/ 85 w 152"/>
                <a:gd name="T37" fmla="*/ 6 h 115"/>
                <a:gd name="T38" fmla="*/ 68 w 152"/>
                <a:gd name="T39" fmla="*/ 5 h 115"/>
                <a:gd name="T40" fmla="*/ 59 w 152"/>
                <a:gd name="T41" fmla="*/ 6 h 115"/>
                <a:gd name="T42" fmla="*/ 14 w 152"/>
                <a:gd name="T43" fmla="*/ 0 h 115"/>
                <a:gd name="T44" fmla="*/ 9 w 152"/>
                <a:gd name="T45" fmla="*/ 6 h 115"/>
                <a:gd name="T46" fmla="*/ 1 w 152"/>
                <a:gd name="T47" fmla="*/ 7 h 115"/>
                <a:gd name="T48" fmla="*/ 0 w 152"/>
                <a:gd name="T49" fmla="*/ 12 h 115"/>
                <a:gd name="T50" fmla="*/ 7 w 152"/>
                <a:gd name="T51" fmla="*/ 28 h 11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2"/>
                <a:gd name="T79" fmla="*/ 0 h 115"/>
                <a:gd name="T80" fmla="*/ 152 w 152"/>
                <a:gd name="T81" fmla="*/ 115 h 11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2" h="115">
                  <a:moveTo>
                    <a:pt x="7" y="28"/>
                  </a:moveTo>
                  <a:lnTo>
                    <a:pt x="35" y="29"/>
                  </a:lnTo>
                  <a:lnTo>
                    <a:pt x="38" y="34"/>
                  </a:lnTo>
                  <a:lnTo>
                    <a:pt x="30" y="44"/>
                  </a:lnTo>
                  <a:lnTo>
                    <a:pt x="30" y="56"/>
                  </a:lnTo>
                  <a:lnTo>
                    <a:pt x="23" y="63"/>
                  </a:lnTo>
                  <a:lnTo>
                    <a:pt x="28" y="82"/>
                  </a:lnTo>
                  <a:lnTo>
                    <a:pt x="23" y="97"/>
                  </a:lnTo>
                  <a:lnTo>
                    <a:pt x="45" y="115"/>
                  </a:lnTo>
                  <a:lnTo>
                    <a:pt x="56" y="106"/>
                  </a:lnTo>
                  <a:lnTo>
                    <a:pt x="85" y="104"/>
                  </a:lnTo>
                  <a:lnTo>
                    <a:pt x="114" y="77"/>
                  </a:lnTo>
                  <a:lnTo>
                    <a:pt x="108" y="64"/>
                  </a:lnTo>
                  <a:lnTo>
                    <a:pt x="124" y="43"/>
                  </a:lnTo>
                  <a:lnTo>
                    <a:pt x="152" y="28"/>
                  </a:lnTo>
                  <a:lnTo>
                    <a:pt x="152" y="21"/>
                  </a:lnTo>
                  <a:lnTo>
                    <a:pt x="108" y="15"/>
                  </a:lnTo>
                  <a:lnTo>
                    <a:pt x="91" y="5"/>
                  </a:lnTo>
                  <a:lnTo>
                    <a:pt x="85" y="6"/>
                  </a:lnTo>
                  <a:lnTo>
                    <a:pt x="68" y="5"/>
                  </a:lnTo>
                  <a:lnTo>
                    <a:pt x="59" y="6"/>
                  </a:lnTo>
                  <a:lnTo>
                    <a:pt x="14" y="0"/>
                  </a:lnTo>
                  <a:lnTo>
                    <a:pt x="9" y="6"/>
                  </a:lnTo>
                  <a:lnTo>
                    <a:pt x="1" y="7"/>
                  </a:lnTo>
                  <a:lnTo>
                    <a:pt x="0" y="12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DDDDDD"/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02" name="Freeform 251"/>
            <p:cNvSpPr>
              <a:spLocks/>
            </p:cNvSpPr>
            <p:nvPr/>
          </p:nvSpPr>
          <p:spPr bwMode="ltGray">
            <a:xfrm>
              <a:off x="553889" y="4257209"/>
              <a:ext cx="76889" cy="136911"/>
            </a:xfrm>
            <a:custGeom>
              <a:avLst/>
              <a:gdLst>
                <a:gd name="T0" fmla="*/ 26 w 40"/>
                <a:gd name="T1" fmla="*/ 69 h 71"/>
                <a:gd name="T2" fmla="*/ 29 w 40"/>
                <a:gd name="T3" fmla="*/ 54 h 71"/>
                <a:gd name="T4" fmla="*/ 26 w 40"/>
                <a:gd name="T5" fmla="*/ 35 h 71"/>
                <a:gd name="T6" fmla="*/ 32 w 40"/>
                <a:gd name="T7" fmla="*/ 28 h 71"/>
                <a:gd name="T8" fmla="*/ 32 w 40"/>
                <a:gd name="T9" fmla="*/ 16 h 71"/>
                <a:gd name="T10" fmla="*/ 40 w 40"/>
                <a:gd name="T11" fmla="*/ 5 h 71"/>
                <a:gd name="T12" fmla="*/ 36 w 40"/>
                <a:gd name="T13" fmla="*/ 0 h 71"/>
                <a:gd name="T14" fmla="*/ 10 w 40"/>
                <a:gd name="T15" fmla="*/ 0 h 71"/>
                <a:gd name="T16" fmla="*/ 8 w 40"/>
                <a:gd name="T17" fmla="*/ 11 h 71"/>
                <a:gd name="T18" fmla="*/ 0 w 40"/>
                <a:gd name="T19" fmla="*/ 45 h 71"/>
                <a:gd name="T20" fmla="*/ 8 w 40"/>
                <a:gd name="T21" fmla="*/ 51 h 71"/>
                <a:gd name="T22" fmla="*/ 4 w 40"/>
                <a:gd name="T23" fmla="*/ 71 h 71"/>
                <a:gd name="T24" fmla="*/ 26 w 40"/>
                <a:gd name="T25" fmla="*/ 69 h 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71"/>
                <a:gd name="T41" fmla="*/ 40 w 40"/>
                <a:gd name="T42" fmla="*/ 71 h 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71">
                  <a:moveTo>
                    <a:pt x="26" y="69"/>
                  </a:moveTo>
                  <a:lnTo>
                    <a:pt x="29" y="54"/>
                  </a:lnTo>
                  <a:lnTo>
                    <a:pt x="26" y="35"/>
                  </a:lnTo>
                  <a:lnTo>
                    <a:pt x="32" y="28"/>
                  </a:lnTo>
                  <a:lnTo>
                    <a:pt x="32" y="16"/>
                  </a:lnTo>
                  <a:lnTo>
                    <a:pt x="40" y="5"/>
                  </a:lnTo>
                  <a:lnTo>
                    <a:pt x="36" y="0"/>
                  </a:lnTo>
                  <a:lnTo>
                    <a:pt x="10" y="0"/>
                  </a:lnTo>
                  <a:lnTo>
                    <a:pt x="8" y="11"/>
                  </a:lnTo>
                  <a:lnTo>
                    <a:pt x="0" y="45"/>
                  </a:lnTo>
                  <a:lnTo>
                    <a:pt x="8" y="51"/>
                  </a:lnTo>
                  <a:lnTo>
                    <a:pt x="4" y="71"/>
                  </a:lnTo>
                  <a:lnTo>
                    <a:pt x="26" y="69"/>
                  </a:lnTo>
                  <a:close/>
                </a:path>
              </a:pathLst>
            </a:custGeom>
            <a:solidFill>
              <a:srgbClr val="DDDDDD"/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03" name="Freeform 252"/>
            <p:cNvSpPr>
              <a:spLocks/>
            </p:cNvSpPr>
            <p:nvPr/>
          </p:nvSpPr>
          <p:spPr bwMode="ltGray">
            <a:xfrm>
              <a:off x="938335" y="4104376"/>
              <a:ext cx="284490" cy="273824"/>
            </a:xfrm>
            <a:custGeom>
              <a:avLst/>
              <a:gdLst>
                <a:gd name="T0" fmla="*/ 10 w 148"/>
                <a:gd name="T1" fmla="*/ 52 h 143"/>
                <a:gd name="T2" fmla="*/ 23 w 148"/>
                <a:gd name="T3" fmla="*/ 44 h 143"/>
                <a:gd name="T4" fmla="*/ 41 w 148"/>
                <a:gd name="T5" fmla="*/ 50 h 143"/>
                <a:gd name="T6" fmla="*/ 53 w 148"/>
                <a:gd name="T7" fmla="*/ 75 h 143"/>
                <a:gd name="T8" fmla="*/ 60 w 148"/>
                <a:gd name="T9" fmla="*/ 75 h 143"/>
                <a:gd name="T10" fmla="*/ 69 w 148"/>
                <a:gd name="T11" fmla="*/ 88 h 143"/>
                <a:gd name="T12" fmla="*/ 87 w 148"/>
                <a:gd name="T13" fmla="*/ 92 h 143"/>
                <a:gd name="T14" fmla="*/ 104 w 148"/>
                <a:gd name="T15" fmla="*/ 109 h 143"/>
                <a:gd name="T16" fmla="*/ 114 w 148"/>
                <a:gd name="T17" fmla="*/ 110 h 143"/>
                <a:gd name="T18" fmla="*/ 118 w 148"/>
                <a:gd name="T19" fmla="*/ 129 h 143"/>
                <a:gd name="T20" fmla="*/ 114 w 148"/>
                <a:gd name="T21" fmla="*/ 143 h 143"/>
                <a:gd name="T22" fmla="*/ 117 w 148"/>
                <a:gd name="T23" fmla="*/ 143 h 143"/>
                <a:gd name="T24" fmla="*/ 123 w 148"/>
                <a:gd name="T25" fmla="*/ 129 h 143"/>
                <a:gd name="T26" fmla="*/ 130 w 148"/>
                <a:gd name="T27" fmla="*/ 127 h 143"/>
                <a:gd name="T28" fmla="*/ 130 w 148"/>
                <a:gd name="T29" fmla="*/ 120 h 143"/>
                <a:gd name="T30" fmla="*/ 123 w 148"/>
                <a:gd name="T31" fmla="*/ 116 h 143"/>
                <a:gd name="T32" fmla="*/ 129 w 148"/>
                <a:gd name="T33" fmla="*/ 105 h 143"/>
                <a:gd name="T34" fmla="*/ 146 w 148"/>
                <a:gd name="T35" fmla="*/ 114 h 143"/>
                <a:gd name="T36" fmla="*/ 148 w 148"/>
                <a:gd name="T37" fmla="*/ 109 h 143"/>
                <a:gd name="T38" fmla="*/ 115 w 148"/>
                <a:gd name="T39" fmla="*/ 88 h 143"/>
                <a:gd name="T40" fmla="*/ 118 w 148"/>
                <a:gd name="T41" fmla="*/ 84 h 143"/>
                <a:gd name="T42" fmla="*/ 108 w 148"/>
                <a:gd name="T43" fmla="*/ 84 h 143"/>
                <a:gd name="T44" fmla="*/ 94 w 148"/>
                <a:gd name="T45" fmla="*/ 75 h 143"/>
                <a:gd name="T46" fmla="*/ 87 w 148"/>
                <a:gd name="T47" fmla="*/ 58 h 143"/>
                <a:gd name="T48" fmla="*/ 69 w 148"/>
                <a:gd name="T49" fmla="*/ 45 h 143"/>
                <a:gd name="T50" fmla="*/ 68 w 148"/>
                <a:gd name="T51" fmla="*/ 24 h 143"/>
                <a:gd name="T52" fmla="*/ 80 w 148"/>
                <a:gd name="T53" fmla="*/ 22 h 143"/>
                <a:gd name="T54" fmla="*/ 87 w 148"/>
                <a:gd name="T55" fmla="*/ 24 h 143"/>
                <a:gd name="T56" fmla="*/ 89 w 148"/>
                <a:gd name="T57" fmla="*/ 22 h 143"/>
                <a:gd name="T58" fmla="*/ 84 w 148"/>
                <a:gd name="T59" fmla="*/ 15 h 143"/>
                <a:gd name="T60" fmla="*/ 87 w 148"/>
                <a:gd name="T61" fmla="*/ 8 h 143"/>
                <a:gd name="T62" fmla="*/ 69 w 148"/>
                <a:gd name="T63" fmla="*/ 5 h 143"/>
                <a:gd name="T64" fmla="*/ 67 w 148"/>
                <a:gd name="T65" fmla="*/ 0 h 143"/>
                <a:gd name="T66" fmla="*/ 46 w 148"/>
                <a:gd name="T67" fmla="*/ 5 h 143"/>
                <a:gd name="T68" fmla="*/ 45 w 148"/>
                <a:gd name="T69" fmla="*/ 3 h 143"/>
                <a:gd name="T70" fmla="*/ 41 w 148"/>
                <a:gd name="T71" fmla="*/ 13 h 143"/>
                <a:gd name="T72" fmla="*/ 33 w 148"/>
                <a:gd name="T73" fmla="*/ 9 h 143"/>
                <a:gd name="T74" fmla="*/ 27 w 148"/>
                <a:gd name="T75" fmla="*/ 19 h 143"/>
                <a:gd name="T76" fmla="*/ 21 w 148"/>
                <a:gd name="T77" fmla="*/ 12 h 143"/>
                <a:gd name="T78" fmla="*/ 3 w 148"/>
                <a:gd name="T79" fmla="*/ 20 h 143"/>
                <a:gd name="T80" fmla="*/ 2 w 148"/>
                <a:gd name="T81" fmla="*/ 20 h 143"/>
                <a:gd name="T82" fmla="*/ 0 w 148"/>
                <a:gd name="T83" fmla="*/ 35 h 143"/>
                <a:gd name="T84" fmla="*/ 10 w 148"/>
                <a:gd name="T85" fmla="*/ 52 h 14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8"/>
                <a:gd name="T130" fmla="*/ 0 h 143"/>
                <a:gd name="T131" fmla="*/ 148 w 148"/>
                <a:gd name="T132" fmla="*/ 143 h 14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8" h="143">
                  <a:moveTo>
                    <a:pt x="10" y="52"/>
                  </a:moveTo>
                  <a:lnTo>
                    <a:pt x="23" y="44"/>
                  </a:lnTo>
                  <a:lnTo>
                    <a:pt x="41" y="50"/>
                  </a:lnTo>
                  <a:lnTo>
                    <a:pt x="53" y="75"/>
                  </a:lnTo>
                  <a:lnTo>
                    <a:pt x="60" y="75"/>
                  </a:lnTo>
                  <a:lnTo>
                    <a:pt x="69" y="88"/>
                  </a:lnTo>
                  <a:lnTo>
                    <a:pt x="87" y="92"/>
                  </a:lnTo>
                  <a:lnTo>
                    <a:pt x="104" y="109"/>
                  </a:lnTo>
                  <a:lnTo>
                    <a:pt x="114" y="110"/>
                  </a:lnTo>
                  <a:lnTo>
                    <a:pt x="118" y="129"/>
                  </a:lnTo>
                  <a:lnTo>
                    <a:pt x="114" y="143"/>
                  </a:lnTo>
                  <a:lnTo>
                    <a:pt x="117" y="143"/>
                  </a:lnTo>
                  <a:lnTo>
                    <a:pt x="123" y="129"/>
                  </a:lnTo>
                  <a:lnTo>
                    <a:pt x="130" y="127"/>
                  </a:lnTo>
                  <a:lnTo>
                    <a:pt x="130" y="120"/>
                  </a:lnTo>
                  <a:lnTo>
                    <a:pt x="123" y="116"/>
                  </a:lnTo>
                  <a:lnTo>
                    <a:pt x="129" y="105"/>
                  </a:lnTo>
                  <a:lnTo>
                    <a:pt x="146" y="114"/>
                  </a:lnTo>
                  <a:lnTo>
                    <a:pt x="148" y="109"/>
                  </a:lnTo>
                  <a:lnTo>
                    <a:pt x="115" y="88"/>
                  </a:lnTo>
                  <a:lnTo>
                    <a:pt x="118" y="84"/>
                  </a:lnTo>
                  <a:lnTo>
                    <a:pt x="108" y="84"/>
                  </a:lnTo>
                  <a:lnTo>
                    <a:pt x="94" y="75"/>
                  </a:lnTo>
                  <a:lnTo>
                    <a:pt x="87" y="58"/>
                  </a:lnTo>
                  <a:lnTo>
                    <a:pt x="69" y="45"/>
                  </a:lnTo>
                  <a:lnTo>
                    <a:pt x="68" y="24"/>
                  </a:lnTo>
                  <a:lnTo>
                    <a:pt x="80" y="22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84" y="15"/>
                  </a:lnTo>
                  <a:lnTo>
                    <a:pt x="87" y="8"/>
                  </a:lnTo>
                  <a:lnTo>
                    <a:pt x="69" y="5"/>
                  </a:lnTo>
                  <a:lnTo>
                    <a:pt x="67" y="0"/>
                  </a:lnTo>
                  <a:lnTo>
                    <a:pt x="46" y="5"/>
                  </a:lnTo>
                  <a:lnTo>
                    <a:pt x="45" y="3"/>
                  </a:lnTo>
                  <a:lnTo>
                    <a:pt x="41" y="13"/>
                  </a:lnTo>
                  <a:lnTo>
                    <a:pt x="33" y="9"/>
                  </a:lnTo>
                  <a:lnTo>
                    <a:pt x="27" y="19"/>
                  </a:lnTo>
                  <a:lnTo>
                    <a:pt x="21" y="12"/>
                  </a:lnTo>
                  <a:lnTo>
                    <a:pt x="3" y="20"/>
                  </a:lnTo>
                  <a:lnTo>
                    <a:pt x="2" y="20"/>
                  </a:lnTo>
                  <a:lnTo>
                    <a:pt x="0" y="35"/>
                  </a:lnTo>
                  <a:lnTo>
                    <a:pt x="10" y="5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04" name="Freeform 253"/>
            <p:cNvSpPr>
              <a:spLocks/>
            </p:cNvSpPr>
            <p:nvPr/>
          </p:nvSpPr>
          <p:spPr bwMode="ltGray">
            <a:xfrm>
              <a:off x="592334" y="3680903"/>
              <a:ext cx="38445" cy="44576"/>
            </a:xfrm>
            <a:custGeom>
              <a:avLst/>
              <a:gdLst>
                <a:gd name="T0" fmla="*/ 0 w 20"/>
                <a:gd name="T1" fmla="*/ 23 h 23"/>
                <a:gd name="T2" fmla="*/ 16 w 20"/>
                <a:gd name="T3" fmla="*/ 12 h 23"/>
                <a:gd name="T4" fmla="*/ 20 w 20"/>
                <a:gd name="T5" fmla="*/ 0 h 23"/>
                <a:gd name="T6" fmla="*/ 4 w 20"/>
                <a:gd name="T7" fmla="*/ 8 h 23"/>
                <a:gd name="T8" fmla="*/ 0 w 20"/>
                <a:gd name="T9" fmla="*/ 23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3"/>
                <a:gd name="T17" fmla="*/ 20 w 20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3">
                  <a:moveTo>
                    <a:pt x="0" y="23"/>
                  </a:moveTo>
                  <a:lnTo>
                    <a:pt x="16" y="12"/>
                  </a:lnTo>
                  <a:lnTo>
                    <a:pt x="20" y="0"/>
                  </a:lnTo>
                  <a:lnTo>
                    <a:pt x="4" y="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05" name="Freeform 254"/>
            <p:cNvSpPr>
              <a:spLocks/>
            </p:cNvSpPr>
            <p:nvPr/>
          </p:nvSpPr>
          <p:spPr bwMode="ltGray">
            <a:xfrm>
              <a:off x="1011378" y="3798712"/>
              <a:ext cx="38445" cy="35023"/>
            </a:xfrm>
            <a:custGeom>
              <a:avLst/>
              <a:gdLst>
                <a:gd name="T0" fmla="*/ 0 w 20"/>
                <a:gd name="T1" fmla="*/ 5 h 19"/>
                <a:gd name="T2" fmla="*/ 6 w 20"/>
                <a:gd name="T3" fmla="*/ 19 h 19"/>
                <a:gd name="T4" fmla="*/ 18 w 20"/>
                <a:gd name="T5" fmla="*/ 19 h 19"/>
                <a:gd name="T6" fmla="*/ 20 w 20"/>
                <a:gd name="T7" fmla="*/ 7 h 19"/>
                <a:gd name="T8" fmla="*/ 10 w 20"/>
                <a:gd name="T9" fmla="*/ 0 h 19"/>
                <a:gd name="T10" fmla="*/ 0 w 20"/>
                <a:gd name="T11" fmla="*/ 5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19"/>
                <a:gd name="T20" fmla="*/ 20 w 20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19">
                  <a:moveTo>
                    <a:pt x="0" y="5"/>
                  </a:moveTo>
                  <a:lnTo>
                    <a:pt x="6" y="19"/>
                  </a:lnTo>
                  <a:lnTo>
                    <a:pt x="18" y="19"/>
                  </a:lnTo>
                  <a:lnTo>
                    <a:pt x="20" y="7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06" name="Freeform 255"/>
            <p:cNvSpPr>
              <a:spLocks/>
            </p:cNvSpPr>
            <p:nvPr/>
          </p:nvSpPr>
          <p:spPr bwMode="ltGray">
            <a:xfrm>
              <a:off x="1038291" y="3776423"/>
              <a:ext cx="42288" cy="44576"/>
            </a:xfrm>
            <a:custGeom>
              <a:avLst/>
              <a:gdLst>
                <a:gd name="T0" fmla="*/ 0 w 21"/>
                <a:gd name="T1" fmla="*/ 8 h 21"/>
                <a:gd name="T2" fmla="*/ 1 w 21"/>
                <a:gd name="T3" fmla="*/ 21 h 21"/>
                <a:gd name="T4" fmla="*/ 17 w 21"/>
                <a:gd name="T5" fmla="*/ 18 h 21"/>
                <a:gd name="T6" fmla="*/ 13 w 21"/>
                <a:gd name="T7" fmla="*/ 14 h 21"/>
                <a:gd name="T8" fmla="*/ 21 w 21"/>
                <a:gd name="T9" fmla="*/ 8 h 21"/>
                <a:gd name="T10" fmla="*/ 17 w 21"/>
                <a:gd name="T11" fmla="*/ 0 h 21"/>
                <a:gd name="T12" fmla="*/ 0 w 21"/>
                <a:gd name="T13" fmla="*/ 8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21"/>
                <a:gd name="T23" fmla="*/ 21 w 21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21">
                  <a:moveTo>
                    <a:pt x="0" y="8"/>
                  </a:moveTo>
                  <a:lnTo>
                    <a:pt x="1" y="21"/>
                  </a:lnTo>
                  <a:lnTo>
                    <a:pt x="17" y="18"/>
                  </a:lnTo>
                  <a:lnTo>
                    <a:pt x="13" y="14"/>
                  </a:lnTo>
                  <a:lnTo>
                    <a:pt x="21" y="8"/>
                  </a:lnTo>
                  <a:lnTo>
                    <a:pt x="1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07" name="Freeform 256"/>
            <p:cNvSpPr>
              <a:spLocks/>
            </p:cNvSpPr>
            <p:nvPr/>
          </p:nvSpPr>
          <p:spPr bwMode="ltGray">
            <a:xfrm>
              <a:off x="1038291" y="3827367"/>
              <a:ext cx="42288" cy="35025"/>
            </a:xfrm>
            <a:custGeom>
              <a:avLst/>
              <a:gdLst>
                <a:gd name="T0" fmla="*/ 0 w 20"/>
                <a:gd name="T1" fmla="*/ 0 h 19"/>
                <a:gd name="T2" fmla="*/ 5 w 20"/>
                <a:gd name="T3" fmla="*/ 19 h 19"/>
                <a:gd name="T4" fmla="*/ 20 w 20"/>
                <a:gd name="T5" fmla="*/ 0 h 19"/>
                <a:gd name="T6" fmla="*/ 0 w 20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19"/>
                <a:gd name="T14" fmla="*/ 20 w 20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19">
                  <a:moveTo>
                    <a:pt x="0" y="0"/>
                  </a:moveTo>
                  <a:lnTo>
                    <a:pt x="5" y="19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08" name="Freeform 257"/>
            <p:cNvSpPr>
              <a:spLocks/>
            </p:cNvSpPr>
            <p:nvPr/>
          </p:nvSpPr>
          <p:spPr bwMode="ltGray">
            <a:xfrm>
              <a:off x="619244" y="3680903"/>
              <a:ext cx="199912" cy="321586"/>
            </a:xfrm>
            <a:custGeom>
              <a:avLst/>
              <a:gdLst/>
              <a:ahLst/>
              <a:cxnLst>
                <a:cxn ang="0">
                  <a:pos x="14" y="167"/>
                </a:cxn>
                <a:cxn ang="0">
                  <a:pos x="18" y="168"/>
                </a:cxn>
                <a:cxn ang="0">
                  <a:pos x="25" y="163"/>
                </a:cxn>
                <a:cxn ang="0">
                  <a:pos x="37" y="165"/>
                </a:cxn>
                <a:cxn ang="0">
                  <a:pos x="38" y="158"/>
                </a:cxn>
                <a:cxn ang="0">
                  <a:pos x="47" y="156"/>
                </a:cxn>
                <a:cxn ang="0">
                  <a:pos x="56" y="159"/>
                </a:cxn>
                <a:cxn ang="0">
                  <a:pos x="65" y="156"/>
                </a:cxn>
                <a:cxn ang="0">
                  <a:pos x="95" y="153"/>
                </a:cxn>
                <a:cxn ang="0">
                  <a:pos x="102" y="146"/>
                </a:cxn>
                <a:cxn ang="0">
                  <a:pos x="91" y="144"/>
                </a:cxn>
                <a:cxn ang="0">
                  <a:pos x="106" y="124"/>
                </a:cxn>
                <a:cxn ang="0">
                  <a:pos x="95" y="114"/>
                </a:cxn>
                <a:cxn ang="0">
                  <a:pos x="84" y="120"/>
                </a:cxn>
                <a:cxn ang="0">
                  <a:pos x="83" y="118"/>
                </a:cxn>
                <a:cxn ang="0">
                  <a:pos x="88" y="112"/>
                </a:cxn>
                <a:cxn ang="0">
                  <a:pos x="84" y="105"/>
                </a:cxn>
                <a:cxn ang="0">
                  <a:pos x="76" y="86"/>
                </a:cxn>
                <a:cxn ang="0">
                  <a:pos x="68" y="83"/>
                </a:cxn>
                <a:cxn ang="0">
                  <a:pos x="59" y="57"/>
                </a:cxn>
                <a:cxn ang="0">
                  <a:pos x="41" y="54"/>
                </a:cxn>
                <a:cxn ang="0">
                  <a:pos x="60" y="26"/>
                </a:cxn>
                <a:cxn ang="0">
                  <a:pos x="59" y="20"/>
                </a:cxn>
                <a:cxn ang="0">
                  <a:pos x="31" y="22"/>
                </a:cxn>
                <a:cxn ang="0">
                  <a:pos x="34" y="12"/>
                </a:cxn>
                <a:cxn ang="0">
                  <a:pos x="45" y="4"/>
                </a:cxn>
                <a:cxn ang="0">
                  <a:pos x="43" y="0"/>
                </a:cxn>
                <a:cxn ang="0">
                  <a:pos x="20" y="1"/>
                </a:cxn>
                <a:cxn ang="0">
                  <a:pos x="8" y="24"/>
                </a:cxn>
                <a:cxn ang="0">
                  <a:pos x="3" y="22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4" y="28"/>
                </a:cxn>
                <a:cxn ang="0">
                  <a:pos x="7" y="47"/>
                </a:cxn>
                <a:cxn ang="0">
                  <a:pos x="15" y="44"/>
                </a:cxn>
                <a:cxn ang="0">
                  <a:pos x="15" y="53"/>
                </a:cxn>
                <a:cxn ang="0">
                  <a:pos x="4" y="60"/>
                </a:cxn>
                <a:cxn ang="0">
                  <a:pos x="14" y="60"/>
                </a:cxn>
                <a:cxn ang="0">
                  <a:pos x="14" y="67"/>
                </a:cxn>
                <a:cxn ang="0">
                  <a:pos x="18" y="57"/>
                </a:cxn>
                <a:cxn ang="0">
                  <a:pos x="24" y="64"/>
                </a:cxn>
                <a:cxn ang="0">
                  <a:pos x="18" y="76"/>
                </a:cxn>
                <a:cxn ang="0">
                  <a:pos x="24" y="83"/>
                </a:cxn>
                <a:cxn ang="0">
                  <a:pos x="43" y="76"/>
                </a:cxn>
                <a:cxn ang="0">
                  <a:pos x="37" y="84"/>
                </a:cxn>
                <a:cxn ang="0">
                  <a:pos x="43" y="91"/>
                </a:cxn>
                <a:cxn ang="0">
                  <a:pos x="48" y="91"/>
                </a:cxn>
                <a:cxn ang="0">
                  <a:pos x="45" y="107"/>
                </a:cxn>
                <a:cxn ang="0">
                  <a:pos x="25" y="107"/>
                </a:cxn>
                <a:cxn ang="0">
                  <a:pos x="29" y="112"/>
                </a:cxn>
                <a:cxn ang="0">
                  <a:pos x="24" y="118"/>
                </a:cxn>
                <a:cxn ang="0">
                  <a:pos x="31" y="118"/>
                </a:cxn>
                <a:cxn ang="0">
                  <a:pos x="31" y="127"/>
                </a:cxn>
                <a:cxn ang="0">
                  <a:pos x="17" y="135"/>
                </a:cxn>
                <a:cxn ang="0">
                  <a:pos x="20" y="140"/>
                </a:cxn>
                <a:cxn ang="0">
                  <a:pos x="29" y="138"/>
                </a:cxn>
                <a:cxn ang="0">
                  <a:pos x="41" y="144"/>
                </a:cxn>
                <a:cxn ang="0">
                  <a:pos x="48" y="140"/>
                </a:cxn>
                <a:cxn ang="0">
                  <a:pos x="45" y="146"/>
                </a:cxn>
                <a:cxn ang="0">
                  <a:pos x="31" y="146"/>
                </a:cxn>
                <a:cxn ang="0">
                  <a:pos x="14" y="167"/>
                </a:cxn>
              </a:cxnLst>
              <a:rect l="0" t="0" r="r" b="b"/>
              <a:pathLst>
                <a:path w="106" h="168">
                  <a:moveTo>
                    <a:pt x="14" y="167"/>
                  </a:moveTo>
                  <a:lnTo>
                    <a:pt x="18" y="168"/>
                  </a:lnTo>
                  <a:lnTo>
                    <a:pt x="25" y="163"/>
                  </a:lnTo>
                  <a:lnTo>
                    <a:pt x="37" y="165"/>
                  </a:lnTo>
                  <a:lnTo>
                    <a:pt x="38" y="158"/>
                  </a:lnTo>
                  <a:lnTo>
                    <a:pt x="47" y="156"/>
                  </a:lnTo>
                  <a:lnTo>
                    <a:pt x="56" y="159"/>
                  </a:lnTo>
                  <a:lnTo>
                    <a:pt x="65" y="156"/>
                  </a:lnTo>
                  <a:lnTo>
                    <a:pt x="95" y="153"/>
                  </a:lnTo>
                  <a:lnTo>
                    <a:pt x="102" y="146"/>
                  </a:lnTo>
                  <a:lnTo>
                    <a:pt x="91" y="144"/>
                  </a:lnTo>
                  <a:lnTo>
                    <a:pt x="106" y="124"/>
                  </a:lnTo>
                  <a:lnTo>
                    <a:pt x="95" y="114"/>
                  </a:lnTo>
                  <a:lnTo>
                    <a:pt x="84" y="120"/>
                  </a:lnTo>
                  <a:lnTo>
                    <a:pt x="83" y="118"/>
                  </a:lnTo>
                  <a:lnTo>
                    <a:pt x="88" y="112"/>
                  </a:lnTo>
                  <a:lnTo>
                    <a:pt x="84" y="105"/>
                  </a:lnTo>
                  <a:lnTo>
                    <a:pt x="76" y="86"/>
                  </a:lnTo>
                  <a:lnTo>
                    <a:pt x="68" y="83"/>
                  </a:lnTo>
                  <a:lnTo>
                    <a:pt x="59" y="57"/>
                  </a:lnTo>
                  <a:lnTo>
                    <a:pt x="41" y="54"/>
                  </a:lnTo>
                  <a:lnTo>
                    <a:pt x="60" y="26"/>
                  </a:lnTo>
                  <a:lnTo>
                    <a:pt x="59" y="20"/>
                  </a:lnTo>
                  <a:lnTo>
                    <a:pt x="31" y="22"/>
                  </a:lnTo>
                  <a:lnTo>
                    <a:pt x="34" y="12"/>
                  </a:lnTo>
                  <a:lnTo>
                    <a:pt x="45" y="4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8" y="24"/>
                  </a:lnTo>
                  <a:lnTo>
                    <a:pt x="3" y="22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4" y="28"/>
                  </a:lnTo>
                  <a:lnTo>
                    <a:pt x="7" y="47"/>
                  </a:lnTo>
                  <a:lnTo>
                    <a:pt x="15" y="44"/>
                  </a:lnTo>
                  <a:lnTo>
                    <a:pt x="15" y="53"/>
                  </a:lnTo>
                  <a:lnTo>
                    <a:pt x="4" y="60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8" y="57"/>
                  </a:lnTo>
                  <a:lnTo>
                    <a:pt x="24" y="64"/>
                  </a:lnTo>
                  <a:lnTo>
                    <a:pt x="18" y="76"/>
                  </a:lnTo>
                  <a:lnTo>
                    <a:pt x="24" y="83"/>
                  </a:lnTo>
                  <a:lnTo>
                    <a:pt x="43" y="76"/>
                  </a:lnTo>
                  <a:lnTo>
                    <a:pt x="37" y="84"/>
                  </a:lnTo>
                  <a:lnTo>
                    <a:pt x="43" y="91"/>
                  </a:lnTo>
                  <a:lnTo>
                    <a:pt x="48" y="91"/>
                  </a:lnTo>
                  <a:lnTo>
                    <a:pt x="45" y="107"/>
                  </a:lnTo>
                  <a:lnTo>
                    <a:pt x="25" y="107"/>
                  </a:lnTo>
                  <a:lnTo>
                    <a:pt x="29" y="112"/>
                  </a:lnTo>
                  <a:lnTo>
                    <a:pt x="24" y="118"/>
                  </a:lnTo>
                  <a:lnTo>
                    <a:pt x="31" y="118"/>
                  </a:lnTo>
                  <a:lnTo>
                    <a:pt x="31" y="127"/>
                  </a:lnTo>
                  <a:lnTo>
                    <a:pt x="17" y="135"/>
                  </a:lnTo>
                  <a:lnTo>
                    <a:pt x="20" y="140"/>
                  </a:lnTo>
                  <a:lnTo>
                    <a:pt x="29" y="138"/>
                  </a:lnTo>
                  <a:lnTo>
                    <a:pt x="41" y="144"/>
                  </a:lnTo>
                  <a:lnTo>
                    <a:pt x="48" y="140"/>
                  </a:lnTo>
                  <a:lnTo>
                    <a:pt x="45" y="146"/>
                  </a:lnTo>
                  <a:lnTo>
                    <a:pt x="31" y="146"/>
                  </a:lnTo>
                  <a:lnTo>
                    <a:pt x="14" y="167"/>
                  </a:lnTo>
                  <a:close/>
                </a:path>
              </a:pathLst>
            </a:custGeom>
            <a:solidFill>
              <a:srgbClr val="CAC226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09" name="Freeform 258"/>
            <p:cNvSpPr>
              <a:spLocks/>
            </p:cNvSpPr>
            <p:nvPr/>
          </p:nvSpPr>
          <p:spPr bwMode="ltGray">
            <a:xfrm>
              <a:off x="988312" y="4231737"/>
              <a:ext cx="34601" cy="44576"/>
            </a:xfrm>
            <a:custGeom>
              <a:avLst/>
              <a:gdLst>
                <a:gd name="T0" fmla="*/ 0 w 18"/>
                <a:gd name="T1" fmla="*/ 5 h 23"/>
                <a:gd name="T2" fmla="*/ 0 w 18"/>
                <a:gd name="T3" fmla="*/ 17 h 23"/>
                <a:gd name="T4" fmla="*/ 11 w 18"/>
                <a:gd name="T5" fmla="*/ 23 h 23"/>
                <a:gd name="T6" fmla="*/ 18 w 18"/>
                <a:gd name="T7" fmla="*/ 0 h 23"/>
                <a:gd name="T8" fmla="*/ 0 w 18"/>
                <a:gd name="T9" fmla="*/ 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23"/>
                <a:gd name="T17" fmla="*/ 18 w 18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23">
                  <a:moveTo>
                    <a:pt x="0" y="5"/>
                  </a:moveTo>
                  <a:lnTo>
                    <a:pt x="0" y="17"/>
                  </a:lnTo>
                  <a:lnTo>
                    <a:pt x="11" y="23"/>
                  </a:lnTo>
                  <a:lnTo>
                    <a:pt x="18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10" name="Freeform 259"/>
            <p:cNvSpPr>
              <a:spLocks/>
            </p:cNvSpPr>
            <p:nvPr/>
          </p:nvSpPr>
          <p:spPr bwMode="ltGray">
            <a:xfrm>
              <a:off x="976780" y="4279496"/>
              <a:ext cx="34599" cy="70048"/>
            </a:xfrm>
            <a:custGeom>
              <a:avLst/>
              <a:gdLst>
                <a:gd name="T0" fmla="*/ 0 w 18"/>
                <a:gd name="T1" fmla="*/ 5 h 36"/>
                <a:gd name="T2" fmla="*/ 2 w 18"/>
                <a:gd name="T3" fmla="*/ 31 h 36"/>
                <a:gd name="T4" fmla="*/ 5 w 18"/>
                <a:gd name="T5" fmla="*/ 36 h 36"/>
                <a:gd name="T6" fmla="*/ 16 w 18"/>
                <a:gd name="T7" fmla="*/ 31 h 36"/>
                <a:gd name="T8" fmla="*/ 18 w 18"/>
                <a:gd name="T9" fmla="*/ 6 h 36"/>
                <a:gd name="T10" fmla="*/ 13 w 18"/>
                <a:gd name="T11" fmla="*/ 0 h 36"/>
                <a:gd name="T12" fmla="*/ 0 w 18"/>
                <a:gd name="T13" fmla="*/ 5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36"/>
                <a:gd name="T23" fmla="*/ 18 w 18"/>
                <a:gd name="T24" fmla="*/ 36 h 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36">
                  <a:moveTo>
                    <a:pt x="0" y="5"/>
                  </a:moveTo>
                  <a:lnTo>
                    <a:pt x="2" y="31"/>
                  </a:lnTo>
                  <a:lnTo>
                    <a:pt x="5" y="36"/>
                  </a:lnTo>
                  <a:lnTo>
                    <a:pt x="16" y="31"/>
                  </a:lnTo>
                  <a:lnTo>
                    <a:pt x="18" y="6"/>
                  </a:lnTo>
                  <a:lnTo>
                    <a:pt x="1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11" name="Freeform 260"/>
            <p:cNvSpPr>
              <a:spLocks/>
            </p:cNvSpPr>
            <p:nvPr/>
          </p:nvSpPr>
          <p:spPr bwMode="ltGray">
            <a:xfrm>
              <a:off x="1072890" y="4371833"/>
              <a:ext cx="80735" cy="38208"/>
            </a:xfrm>
            <a:custGeom>
              <a:avLst/>
              <a:gdLst>
                <a:gd name="T0" fmla="*/ 0 w 42"/>
                <a:gd name="T1" fmla="*/ 4 h 20"/>
                <a:gd name="T2" fmla="*/ 5 w 42"/>
                <a:gd name="T3" fmla="*/ 9 h 20"/>
                <a:gd name="T4" fmla="*/ 35 w 42"/>
                <a:gd name="T5" fmla="*/ 20 h 20"/>
                <a:gd name="T6" fmla="*/ 42 w 42"/>
                <a:gd name="T7" fmla="*/ 0 h 20"/>
                <a:gd name="T8" fmla="*/ 23 w 42"/>
                <a:gd name="T9" fmla="*/ 2 h 20"/>
                <a:gd name="T10" fmla="*/ 6 w 42"/>
                <a:gd name="T11" fmla="*/ 0 h 20"/>
                <a:gd name="T12" fmla="*/ 0 w 42"/>
                <a:gd name="T13" fmla="*/ 4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2"/>
                <a:gd name="T22" fmla="*/ 0 h 20"/>
                <a:gd name="T23" fmla="*/ 42 w 42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2" h="20">
                  <a:moveTo>
                    <a:pt x="0" y="4"/>
                  </a:moveTo>
                  <a:lnTo>
                    <a:pt x="5" y="9"/>
                  </a:lnTo>
                  <a:lnTo>
                    <a:pt x="35" y="20"/>
                  </a:lnTo>
                  <a:lnTo>
                    <a:pt x="42" y="0"/>
                  </a:lnTo>
                  <a:lnTo>
                    <a:pt x="23" y="2"/>
                  </a:lnTo>
                  <a:lnTo>
                    <a:pt x="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12" name="Freeform 261"/>
            <p:cNvSpPr>
              <a:spLocks/>
            </p:cNvSpPr>
            <p:nvPr/>
          </p:nvSpPr>
          <p:spPr bwMode="ltGray">
            <a:xfrm>
              <a:off x="3529498" y="5511707"/>
              <a:ext cx="976492" cy="697296"/>
            </a:xfrm>
            <a:custGeom>
              <a:avLst/>
              <a:gdLst>
                <a:gd name="T0" fmla="*/ 41 w 510"/>
                <a:gd name="T1" fmla="*/ 303 h 363"/>
                <a:gd name="T2" fmla="*/ 84 w 510"/>
                <a:gd name="T3" fmla="*/ 287 h 363"/>
                <a:gd name="T4" fmla="*/ 136 w 510"/>
                <a:gd name="T5" fmla="*/ 275 h 363"/>
                <a:gd name="T6" fmla="*/ 226 w 510"/>
                <a:gd name="T7" fmla="*/ 255 h 363"/>
                <a:gd name="T8" fmla="*/ 262 w 510"/>
                <a:gd name="T9" fmla="*/ 275 h 363"/>
                <a:gd name="T10" fmla="*/ 282 w 510"/>
                <a:gd name="T11" fmla="*/ 303 h 363"/>
                <a:gd name="T12" fmla="*/ 309 w 510"/>
                <a:gd name="T13" fmla="*/ 283 h 363"/>
                <a:gd name="T14" fmla="*/ 307 w 510"/>
                <a:gd name="T15" fmla="*/ 305 h 363"/>
                <a:gd name="T16" fmla="*/ 318 w 510"/>
                <a:gd name="T17" fmla="*/ 303 h 363"/>
                <a:gd name="T18" fmla="*/ 322 w 510"/>
                <a:gd name="T19" fmla="*/ 312 h 363"/>
                <a:gd name="T20" fmla="*/ 335 w 510"/>
                <a:gd name="T21" fmla="*/ 328 h 363"/>
                <a:gd name="T22" fmla="*/ 345 w 510"/>
                <a:gd name="T23" fmla="*/ 346 h 363"/>
                <a:gd name="T24" fmla="*/ 370 w 510"/>
                <a:gd name="T25" fmla="*/ 352 h 363"/>
                <a:gd name="T26" fmla="*/ 398 w 510"/>
                <a:gd name="T27" fmla="*/ 344 h 363"/>
                <a:gd name="T28" fmla="*/ 406 w 510"/>
                <a:gd name="T29" fmla="*/ 351 h 363"/>
                <a:gd name="T30" fmla="*/ 418 w 510"/>
                <a:gd name="T31" fmla="*/ 363 h 363"/>
                <a:gd name="T32" fmla="*/ 462 w 510"/>
                <a:gd name="T33" fmla="*/ 340 h 363"/>
                <a:gd name="T34" fmla="*/ 502 w 510"/>
                <a:gd name="T35" fmla="*/ 247 h 363"/>
                <a:gd name="T36" fmla="*/ 502 w 510"/>
                <a:gd name="T37" fmla="*/ 183 h 363"/>
                <a:gd name="T38" fmla="*/ 476 w 510"/>
                <a:gd name="T39" fmla="*/ 152 h 363"/>
                <a:gd name="T40" fmla="*/ 462 w 510"/>
                <a:gd name="T41" fmla="*/ 133 h 363"/>
                <a:gd name="T42" fmla="*/ 449 w 510"/>
                <a:gd name="T43" fmla="*/ 112 h 363"/>
                <a:gd name="T44" fmla="*/ 413 w 510"/>
                <a:gd name="T45" fmla="*/ 76 h 363"/>
                <a:gd name="T46" fmla="*/ 404 w 510"/>
                <a:gd name="T47" fmla="*/ 48 h 363"/>
                <a:gd name="T48" fmla="*/ 384 w 510"/>
                <a:gd name="T49" fmla="*/ 40 h 363"/>
                <a:gd name="T50" fmla="*/ 367 w 510"/>
                <a:gd name="T51" fmla="*/ 0 h 363"/>
                <a:gd name="T52" fmla="*/ 357 w 510"/>
                <a:gd name="T53" fmla="*/ 48 h 363"/>
                <a:gd name="T54" fmla="*/ 336 w 510"/>
                <a:gd name="T55" fmla="*/ 81 h 363"/>
                <a:gd name="T56" fmla="*/ 292 w 510"/>
                <a:gd name="T57" fmla="*/ 59 h 363"/>
                <a:gd name="T58" fmla="*/ 280 w 510"/>
                <a:gd name="T59" fmla="*/ 48 h 363"/>
                <a:gd name="T60" fmla="*/ 292 w 510"/>
                <a:gd name="T61" fmla="*/ 29 h 363"/>
                <a:gd name="T62" fmla="*/ 292 w 510"/>
                <a:gd name="T63" fmla="*/ 13 h 363"/>
                <a:gd name="T64" fmla="*/ 284 w 510"/>
                <a:gd name="T65" fmla="*/ 13 h 363"/>
                <a:gd name="T66" fmla="*/ 240 w 510"/>
                <a:gd name="T67" fmla="*/ 4 h 363"/>
                <a:gd name="T68" fmla="*/ 241 w 510"/>
                <a:gd name="T69" fmla="*/ 16 h 363"/>
                <a:gd name="T70" fmla="*/ 216 w 510"/>
                <a:gd name="T71" fmla="*/ 22 h 363"/>
                <a:gd name="T72" fmla="*/ 209 w 510"/>
                <a:gd name="T73" fmla="*/ 32 h 363"/>
                <a:gd name="T74" fmla="*/ 209 w 510"/>
                <a:gd name="T75" fmla="*/ 46 h 363"/>
                <a:gd name="T76" fmla="*/ 194 w 510"/>
                <a:gd name="T77" fmla="*/ 46 h 363"/>
                <a:gd name="T78" fmla="*/ 187 w 510"/>
                <a:gd name="T79" fmla="*/ 45 h 363"/>
                <a:gd name="T80" fmla="*/ 169 w 510"/>
                <a:gd name="T81" fmla="*/ 34 h 363"/>
                <a:gd name="T82" fmla="*/ 150 w 510"/>
                <a:gd name="T83" fmla="*/ 43 h 363"/>
                <a:gd name="T84" fmla="*/ 130 w 510"/>
                <a:gd name="T85" fmla="*/ 62 h 363"/>
                <a:gd name="T86" fmla="*/ 134 w 510"/>
                <a:gd name="T87" fmla="*/ 72 h 363"/>
                <a:gd name="T88" fmla="*/ 121 w 510"/>
                <a:gd name="T89" fmla="*/ 65 h 363"/>
                <a:gd name="T90" fmla="*/ 112 w 510"/>
                <a:gd name="T91" fmla="*/ 86 h 363"/>
                <a:gd name="T92" fmla="*/ 36 w 510"/>
                <a:gd name="T93" fmla="*/ 119 h 363"/>
                <a:gd name="T94" fmla="*/ 8 w 510"/>
                <a:gd name="T95" fmla="*/ 130 h 363"/>
                <a:gd name="T96" fmla="*/ 5 w 510"/>
                <a:gd name="T97" fmla="*/ 151 h 363"/>
                <a:gd name="T98" fmla="*/ 9 w 510"/>
                <a:gd name="T99" fmla="*/ 188 h 363"/>
                <a:gd name="T100" fmla="*/ 5 w 510"/>
                <a:gd name="T101" fmla="*/ 190 h 363"/>
                <a:gd name="T102" fmla="*/ 19 w 510"/>
                <a:gd name="T103" fmla="*/ 223 h 363"/>
                <a:gd name="T104" fmla="*/ 31 w 510"/>
                <a:gd name="T105" fmla="*/ 278 h 363"/>
                <a:gd name="T106" fmla="*/ 23 w 510"/>
                <a:gd name="T107" fmla="*/ 291 h 36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10"/>
                <a:gd name="T163" fmla="*/ 0 h 363"/>
                <a:gd name="T164" fmla="*/ 510 w 510"/>
                <a:gd name="T165" fmla="*/ 363 h 36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10" h="363">
                  <a:moveTo>
                    <a:pt x="23" y="291"/>
                  </a:moveTo>
                  <a:lnTo>
                    <a:pt x="41" y="303"/>
                  </a:lnTo>
                  <a:lnTo>
                    <a:pt x="63" y="303"/>
                  </a:lnTo>
                  <a:lnTo>
                    <a:pt x="84" y="287"/>
                  </a:lnTo>
                  <a:lnTo>
                    <a:pt x="129" y="285"/>
                  </a:lnTo>
                  <a:lnTo>
                    <a:pt x="136" y="275"/>
                  </a:lnTo>
                  <a:lnTo>
                    <a:pt x="161" y="263"/>
                  </a:lnTo>
                  <a:lnTo>
                    <a:pt x="226" y="255"/>
                  </a:lnTo>
                  <a:lnTo>
                    <a:pt x="265" y="269"/>
                  </a:lnTo>
                  <a:lnTo>
                    <a:pt x="262" y="275"/>
                  </a:lnTo>
                  <a:lnTo>
                    <a:pt x="271" y="278"/>
                  </a:lnTo>
                  <a:lnTo>
                    <a:pt x="282" y="303"/>
                  </a:lnTo>
                  <a:lnTo>
                    <a:pt x="308" y="273"/>
                  </a:lnTo>
                  <a:lnTo>
                    <a:pt x="309" y="283"/>
                  </a:lnTo>
                  <a:lnTo>
                    <a:pt x="298" y="306"/>
                  </a:lnTo>
                  <a:lnTo>
                    <a:pt x="307" y="305"/>
                  </a:lnTo>
                  <a:lnTo>
                    <a:pt x="313" y="292"/>
                  </a:lnTo>
                  <a:lnTo>
                    <a:pt x="318" y="303"/>
                  </a:lnTo>
                  <a:lnTo>
                    <a:pt x="314" y="312"/>
                  </a:lnTo>
                  <a:lnTo>
                    <a:pt x="322" y="312"/>
                  </a:lnTo>
                  <a:lnTo>
                    <a:pt x="328" y="316"/>
                  </a:lnTo>
                  <a:lnTo>
                    <a:pt x="335" y="328"/>
                  </a:lnTo>
                  <a:lnTo>
                    <a:pt x="335" y="337"/>
                  </a:lnTo>
                  <a:lnTo>
                    <a:pt x="345" y="346"/>
                  </a:lnTo>
                  <a:lnTo>
                    <a:pt x="355" y="352"/>
                  </a:lnTo>
                  <a:lnTo>
                    <a:pt x="370" y="352"/>
                  </a:lnTo>
                  <a:lnTo>
                    <a:pt x="380" y="359"/>
                  </a:lnTo>
                  <a:lnTo>
                    <a:pt x="398" y="344"/>
                  </a:lnTo>
                  <a:lnTo>
                    <a:pt x="400" y="352"/>
                  </a:lnTo>
                  <a:lnTo>
                    <a:pt x="406" y="351"/>
                  </a:lnTo>
                  <a:lnTo>
                    <a:pt x="407" y="356"/>
                  </a:lnTo>
                  <a:lnTo>
                    <a:pt x="418" y="363"/>
                  </a:lnTo>
                  <a:lnTo>
                    <a:pt x="440" y="345"/>
                  </a:lnTo>
                  <a:lnTo>
                    <a:pt x="462" y="340"/>
                  </a:lnTo>
                  <a:lnTo>
                    <a:pt x="467" y="313"/>
                  </a:lnTo>
                  <a:lnTo>
                    <a:pt x="502" y="247"/>
                  </a:lnTo>
                  <a:lnTo>
                    <a:pt x="510" y="217"/>
                  </a:lnTo>
                  <a:lnTo>
                    <a:pt x="502" y="183"/>
                  </a:lnTo>
                  <a:lnTo>
                    <a:pt x="487" y="158"/>
                  </a:lnTo>
                  <a:lnTo>
                    <a:pt x="476" y="152"/>
                  </a:lnTo>
                  <a:lnTo>
                    <a:pt x="474" y="140"/>
                  </a:lnTo>
                  <a:lnTo>
                    <a:pt x="462" y="133"/>
                  </a:lnTo>
                  <a:lnTo>
                    <a:pt x="460" y="139"/>
                  </a:lnTo>
                  <a:lnTo>
                    <a:pt x="449" y="112"/>
                  </a:lnTo>
                  <a:lnTo>
                    <a:pt x="418" y="95"/>
                  </a:lnTo>
                  <a:lnTo>
                    <a:pt x="413" y="76"/>
                  </a:lnTo>
                  <a:lnTo>
                    <a:pt x="406" y="68"/>
                  </a:lnTo>
                  <a:lnTo>
                    <a:pt x="404" y="48"/>
                  </a:lnTo>
                  <a:lnTo>
                    <a:pt x="394" y="40"/>
                  </a:lnTo>
                  <a:lnTo>
                    <a:pt x="384" y="40"/>
                  </a:lnTo>
                  <a:lnTo>
                    <a:pt x="372" y="2"/>
                  </a:lnTo>
                  <a:lnTo>
                    <a:pt x="367" y="0"/>
                  </a:lnTo>
                  <a:lnTo>
                    <a:pt x="358" y="13"/>
                  </a:lnTo>
                  <a:lnTo>
                    <a:pt x="357" y="48"/>
                  </a:lnTo>
                  <a:lnTo>
                    <a:pt x="349" y="79"/>
                  </a:lnTo>
                  <a:lnTo>
                    <a:pt x="336" y="81"/>
                  </a:lnTo>
                  <a:lnTo>
                    <a:pt x="303" y="59"/>
                  </a:lnTo>
                  <a:lnTo>
                    <a:pt x="292" y="59"/>
                  </a:lnTo>
                  <a:lnTo>
                    <a:pt x="291" y="53"/>
                  </a:lnTo>
                  <a:lnTo>
                    <a:pt x="280" y="48"/>
                  </a:lnTo>
                  <a:lnTo>
                    <a:pt x="285" y="29"/>
                  </a:lnTo>
                  <a:lnTo>
                    <a:pt x="292" y="29"/>
                  </a:lnTo>
                  <a:lnTo>
                    <a:pt x="299" y="17"/>
                  </a:lnTo>
                  <a:lnTo>
                    <a:pt x="292" y="13"/>
                  </a:lnTo>
                  <a:lnTo>
                    <a:pt x="287" y="20"/>
                  </a:lnTo>
                  <a:lnTo>
                    <a:pt x="284" y="13"/>
                  </a:lnTo>
                  <a:lnTo>
                    <a:pt x="276" y="16"/>
                  </a:lnTo>
                  <a:lnTo>
                    <a:pt x="240" y="4"/>
                  </a:lnTo>
                  <a:lnTo>
                    <a:pt x="243" y="11"/>
                  </a:lnTo>
                  <a:lnTo>
                    <a:pt x="241" y="16"/>
                  </a:lnTo>
                  <a:lnTo>
                    <a:pt x="224" y="16"/>
                  </a:lnTo>
                  <a:lnTo>
                    <a:pt x="216" y="22"/>
                  </a:lnTo>
                  <a:lnTo>
                    <a:pt x="214" y="31"/>
                  </a:lnTo>
                  <a:lnTo>
                    <a:pt x="209" y="32"/>
                  </a:lnTo>
                  <a:lnTo>
                    <a:pt x="203" y="43"/>
                  </a:lnTo>
                  <a:lnTo>
                    <a:pt x="209" y="46"/>
                  </a:lnTo>
                  <a:lnTo>
                    <a:pt x="205" y="51"/>
                  </a:lnTo>
                  <a:lnTo>
                    <a:pt x="194" y="46"/>
                  </a:lnTo>
                  <a:lnTo>
                    <a:pt x="187" y="51"/>
                  </a:lnTo>
                  <a:lnTo>
                    <a:pt x="187" y="45"/>
                  </a:lnTo>
                  <a:lnTo>
                    <a:pt x="177" y="37"/>
                  </a:lnTo>
                  <a:lnTo>
                    <a:pt x="169" y="34"/>
                  </a:lnTo>
                  <a:lnTo>
                    <a:pt x="159" y="43"/>
                  </a:lnTo>
                  <a:lnTo>
                    <a:pt x="150" y="43"/>
                  </a:lnTo>
                  <a:lnTo>
                    <a:pt x="137" y="65"/>
                  </a:lnTo>
                  <a:lnTo>
                    <a:pt x="130" y="62"/>
                  </a:lnTo>
                  <a:lnTo>
                    <a:pt x="129" y="68"/>
                  </a:lnTo>
                  <a:lnTo>
                    <a:pt x="134" y="72"/>
                  </a:lnTo>
                  <a:lnTo>
                    <a:pt x="128" y="79"/>
                  </a:lnTo>
                  <a:lnTo>
                    <a:pt x="121" y="65"/>
                  </a:lnTo>
                  <a:lnTo>
                    <a:pt x="111" y="76"/>
                  </a:lnTo>
                  <a:lnTo>
                    <a:pt x="112" y="86"/>
                  </a:lnTo>
                  <a:lnTo>
                    <a:pt x="95" y="105"/>
                  </a:lnTo>
                  <a:lnTo>
                    <a:pt x="36" y="119"/>
                  </a:lnTo>
                  <a:lnTo>
                    <a:pt x="11" y="137"/>
                  </a:lnTo>
                  <a:lnTo>
                    <a:pt x="8" y="130"/>
                  </a:lnTo>
                  <a:lnTo>
                    <a:pt x="4" y="140"/>
                  </a:lnTo>
                  <a:lnTo>
                    <a:pt x="5" y="151"/>
                  </a:lnTo>
                  <a:lnTo>
                    <a:pt x="0" y="156"/>
                  </a:lnTo>
                  <a:lnTo>
                    <a:pt x="9" y="188"/>
                  </a:lnTo>
                  <a:lnTo>
                    <a:pt x="0" y="177"/>
                  </a:lnTo>
                  <a:lnTo>
                    <a:pt x="5" y="190"/>
                  </a:lnTo>
                  <a:lnTo>
                    <a:pt x="0" y="184"/>
                  </a:lnTo>
                  <a:lnTo>
                    <a:pt x="19" y="223"/>
                  </a:lnTo>
                  <a:lnTo>
                    <a:pt x="31" y="259"/>
                  </a:lnTo>
                  <a:lnTo>
                    <a:pt x="31" y="278"/>
                  </a:lnTo>
                  <a:lnTo>
                    <a:pt x="23" y="283"/>
                  </a:lnTo>
                  <a:lnTo>
                    <a:pt x="23" y="29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13" name="Freeform 262"/>
            <p:cNvSpPr>
              <a:spLocks/>
            </p:cNvSpPr>
            <p:nvPr/>
          </p:nvSpPr>
          <p:spPr bwMode="ltGray">
            <a:xfrm>
              <a:off x="3933165" y="5527626"/>
              <a:ext cx="34601" cy="35025"/>
            </a:xfrm>
            <a:custGeom>
              <a:avLst/>
              <a:gdLst>
                <a:gd name="T0" fmla="*/ 0 w 19"/>
                <a:gd name="T1" fmla="*/ 15 h 19"/>
                <a:gd name="T2" fmla="*/ 12 w 19"/>
                <a:gd name="T3" fmla="*/ 19 h 19"/>
                <a:gd name="T4" fmla="*/ 19 w 19"/>
                <a:gd name="T5" fmla="*/ 6 h 19"/>
                <a:gd name="T6" fmla="*/ 3 w 19"/>
                <a:gd name="T7" fmla="*/ 0 h 19"/>
                <a:gd name="T8" fmla="*/ 0 w 19"/>
                <a:gd name="T9" fmla="*/ 15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0" y="15"/>
                  </a:moveTo>
                  <a:lnTo>
                    <a:pt x="12" y="19"/>
                  </a:lnTo>
                  <a:lnTo>
                    <a:pt x="19" y="6"/>
                  </a:lnTo>
                  <a:lnTo>
                    <a:pt x="3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14" name="Freeform 263"/>
            <p:cNvSpPr>
              <a:spLocks/>
            </p:cNvSpPr>
            <p:nvPr/>
          </p:nvSpPr>
          <p:spPr bwMode="ltGray">
            <a:xfrm>
              <a:off x="4090789" y="6110300"/>
              <a:ext cx="34599" cy="31840"/>
            </a:xfrm>
            <a:custGeom>
              <a:avLst/>
              <a:gdLst>
                <a:gd name="T0" fmla="*/ 0 w 19"/>
                <a:gd name="T1" fmla="*/ 8 h 19"/>
                <a:gd name="T2" fmla="*/ 12 w 19"/>
                <a:gd name="T3" fmla="*/ 19 h 19"/>
                <a:gd name="T4" fmla="*/ 19 w 19"/>
                <a:gd name="T5" fmla="*/ 8 h 19"/>
                <a:gd name="T6" fmla="*/ 10 w 19"/>
                <a:gd name="T7" fmla="*/ 0 h 19"/>
                <a:gd name="T8" fmla="*/ 0 w 19"/>
                <a:gd name="T9" fmla="*/ 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9"/>
                <a:gd name="T17" fmla="*/ 19 w 19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9">
                  <a:moveTo>
                    <a:pt x="0" y="8"/>
                  </a:moveTo>
                  <a:lnTo>
                    <a:pt x="12" y="19"/>
                  </a:lnTo>
                  <a:lnTo>
                    <a:pt x="19" y="8"/>
                  </a:lnTo>
                  <a:lnTo>
                    <a:pt x="1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15" name="Freeform 264"/>
            <p:cNvSpPr>
              <a:spLocks/>
            </p:cNvSpPr>
            <p:nvPr/>
          </p:nvSpPr>
          <p:spPr bwMode="ltGray">
            <a:xfrm>
              <a:off x="4298390" y="6250396"/>
              <a:ext cx="84578" cy="85967"/>
            </a:xfrm>
            <a:custGeom>
              <a:avLst/>
              <a:gdLst>
                <a:gd name="T0" fmla="*/ 0 w 44"/>
                <a:gd name="T1" fmla="*/ 0 h 45"/>
                <a:gd name="T2" fmla="*/ 10 w 44"/>
                <a:gd name="T3" fmla="*/ 40 h 45"/>
                <a:gd name="T4" fmla="*/ 24 w 44"/>
                <a:gd name="T5" fmla="*/ 45 h 45"/>
                <a:gd name="T6" fmla="*/ 34 w 44"/>
                <a:gd name="T7" fmla="*/ 32 h 45"/>
                <a:gd name="T8" fmla="*/ 38 w 44"/>
                <a:gd name="T9" fmla="*/ 38 h 45"/>
                <a:gd name="T10" fmla="*/ 44 w 44"/>
                <a:gd name="T11" fmla="*/ 5 h 45"/>
                <a:gd name="T12" fmla="*/ 39 w 44"/>
                <a:gd name="T13" fmla="*/ 3 h 45"/>
                <a:gd name="T14" fmla="*/ 17 w 44"/>
                <a:gd name="T15" fmla="*/ 7 h 45"/>
                <a:gd name="T16" fmla="*/ 0 w 44"/>
                <a:gd name="T17" fmla="*/ 0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"/>
                <a:gd name="T28" fmla="*/ 0 h 45"/>
                <a:gd name="T29" fmla="*/ 44 w 44"/>
                <a:gd name="T30" fmla="*/ 45 h 4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" h="45">
                  <a:moveTo>
                    <a:pt x="0" y="0"/>
                  </a:moveTo>
                  <a:lnTo>
                    <a:pt x="10" y="40"/>
                  </a:lnTo>
                  <a:lnTo>
                    <a:pt x="24" y="45"/>
                  </a:lnTo>
                  <a:lnTo>
                    <a:pt x="34" y="32"/>
                  </a:lnTo>
                  <a:lnTo>
                    <a:pt x="38" y="38"/>
                  </a:lnTo>
                  <a:lnTo>
                    <a:pt x="44" y="5"/>
                  </a:lnTo>
                  <a:lnTo>
                    <a:pt x="39" y="3"/>
                  </a:lnTo>
                  <a:lnTo>
                    <a:pt x="17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16" name="Freeform 265"/>
            <p:cNvSpPr>
              <a:spLocks/>
            </p:cNvSpPr>
            <p:nvPr/>
          </p:nvSpPr>
          <p:spPr bwMode="ltGray">
            <a:xfrm>
              <a:off x="4967325" y="5995676"/>
              <a:ext cx="142244" cy="194223"/>
            </a:xfrm>
            <a:custGeom>
              <a:avLst/>
              <a:gdLst>
                <a:gd name="T0" fmla="*/ 12 w 73"/>
                <a:gd name="T1" fmla="*/ 69 h 102"/>
                <a:gd name="T2" fmla="*/ 29 w 73"/>
                <a:gd name="T3" fmla="*/ 78 h 102"/>
                <a:gd name="T4" fmla="*/ 26 w 73"/>
                <a:gd name="T5" fmla="*/ 99 h 102"/>
                <a:gd name="T6" fmla="*/ 31 w 73"/>
                <a:gd name="T7" fmla="*/ 102 h 102"/>
                <a:gd name="T8" fmla="*/ 38 w 73"/>
                <a:gd name="T9" fmla="*/ 99 h 102"/>
                <a:gd name="T10" fmla="*/ 55 w 73"/>
                <a:gd name="T11" fmla="*/ 66 h 102"/>
                <a:gd name="T12" fmla="*/ 66 w 73"/>
                <a:gd name="T13" fmla="*/ 65 h 102"/>
                <a:gd name="T14" fmla="*/ 71 w 73"/>
                <a:gd name="T15" fmla="*/ 57 h 102"/>
                <a:gd name="T16" fmla="*/ 73 w 73"/>
                <a:gd name="T17" fmla="*/ 44 h 102"/>
                <a:gd name="T18" fmla="*/ 67 w 73"/>
                <a:gd name="T19" fmla="*/ 40 h 102"/>
                <a:gd name="T20" fmla="*/ 57 w 73"/>
                <a:gd name="T21" fmla="*/ 49 h 102"/>
                <a:gd name="T22" fmla="*/ 42 w 73"/>
                <a:gd name="T23" fmla="*/ 44 h 102"/>
                <a:gd name="T24" fmla="*/ 38 w 73"/>
                <a:gd name="T25" fmla="*/ 31 h 102"/>
                <a:gd name="T26" fmla="*/ 32 w 73"/>
                <a:gd name="T27" fmla="*/ 28 h 102"/>
                <a:gd name="T28" fmla="*/ 35 w 73"/>
                <a:gd name="T29" fmla="*/ 37 h 102"/>
                <a:gd name="T30" fmla="*/ 26 w 73"/>
                <a:gd name="T31" fmla="*/ 35 h 102"/>
                <a:gd name="T32" fmla="*/ 19 w 73"/>
                <a:gd name="T33" fmla="*/ 12 h 102"/>
                <a:gd name="T34" fmla="*/ 0 w 73"/>
                <a:gd name="T35" fmla="*/ 0 h 102"/>
                <a:gd name="T36" fmla="*/ 19 w 73"/>
                <a:gd name="T37" fmla="*/ 32 h 102"/>
                <a:gd name="T38" fmla="*/ 26 w 73"/>
                <a:gd name="T39" fmla="*/ 35 h 102"/>
                <a:gd name="T40" fmla="*/ 23 w 73"/>
                <a:gd name="T41" fmla="*/ 62 h 102"/>
                <a:gd name="T42" fmla="*/ 12 w 73"/>
                <a:gd name="T43" fmla="*/ 69 h 1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3"/>
                <a:gd name="T67" fmla="*/ 0 h 102"/>
                <a:gd name="T68" fmla="*/ 73 w 73"/>
                <a:gd name="T69" fmla="*/ 102 h 10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3" h="102">
                  <a:moveTo>
                    <a:pt x="12" y="69"/>
                  </a:moveTo>
                  <a:lnTo>
                    <a:pt x="29" y="78"/>
                  </a:lnTo>
                  <a:lnTo>
                    <a:pt x="26" y="99"/>
                  </a:lnTo>
                  <a:lnTo>
                    <a:pt x="31" y="102"/>
                  </a:lnTo>
                  <a:lnTo>
                    <a:pt x="38" y="99"/>
                  </a:lnTo>
                  <a:lnTo>
                    <a:pt x="55" y="66"/>
                  </a:lnTo>
                  <a:lnTo>
                    <a:pt x="66" y="65"/>
                  </a:lnTo>
                  <a:lnTo>
                    <a:pt x="71" y="57"/>
                  </a:lnTo>
                  <a:lnTo>
                    <a:pt x="73" y="44"/>
                  </a:lnTo>
                  <a:lnTo>
                    <a:pt x="67" y="40"/>
                  </a:lnTo>
                  <a:lnTo>
                    <a:pt x="57" y="49"/>
                  </a:lnTo>
                  <a:lnTo>
                    <a:pt x="42" y="44"/>
                  </a:lnTo>
                  <a:lnTo>
                    <a:pt x="38" y="31"/>
                  </a:lnTo>
                  <a:lnTo>
                    <a:pt x="32" y="28"/>
                  </a:lnTo>
                  <a:lnTo>
                    <a:pt x="35" y="37"/>
                  </a:lnTo>
                  <a:lnTo>
                    <a:pt x="26" y="35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19" y="32"/>
                  </a:lnTo>
                  <a:lnTo>
                    <a:pt x="26" y="35"/>
                  </a:lnTo>
                  <a:lnTo>
                    <a:pt x="23" y="62"/>
                  </a:lnTo>
                  <a:lnTo>
                    <a:pt x="12" y="6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17" name="Freeform 266"/>
            <p:cNvSpPr>
              <a:spLocks/>
            </p:cNvSpPr>
            <p:nvPr/>
          </p:nvSpPr>
          <p:spPr bwMode="ltGray">
            <a:xfrm>
              <a:off x="4821236" y="6253579"/>
              <a:ext cx="192223" cy="181489"/>
            </a:xfrm>
            <a:custGeom>
              <a:avLst/>
              <a:gdLst>
                <a:gd name="T0" fmla="*/ 0 w 100"/>
                <a:gd name="T1" fmla="*/ 82 h 95"/>
                <a:gd name="T2" fmla="*/ 3 w 100"/>
                <a:gd name="T3" fmla="*/ 87 h 95"/>
                <a:gd name="T4" fmla="*/ 14 w 100"/>
                <a:gd name="T5" fmla="*/ 87 h 95"/>
                <a:gd name="T6" fmla="*/ 32 w 100"/>
                <a:gd name="T7" fmla="*/ 95 h 95"/>
                <a:gd name="T8" fmla="*/ 46 w 100"/>
                <a:gd name="T9" fmla="*/ 89 h 95"/>
                <a:gd name="T10" fmla="*/ 57 w 100"/>
                <a:gd name="T11" fmla="*/ 76 h 95"/>
                <a:gd name="T12" fmla="*/ 63 w 100"/>
                <a:gd name="T13" fmla="*/ 56 h 95"/>
                <a:gd name="T14" fmla="*/ 76 w 100"/>
                <a:gd name="T15" fmla="*/ 48 h 95"/>
                <a:gd name="T16" fmla="*/ 83 w 100"/>
                <a:gd name="T17" fmla="*/ 48 h 95"/>
                <a:gd name="T18" fmla="*/ 79 w 100"/>
                <a:gd name="T19" fmla="*/ 39 h 95"/>
                <a:gd name="T20" fmla="*/ 100 w 100"/>
                <a:gd name="T21" fmla="*/ 18 h 95"/>
                <a:gd name="T22" fmla="*/ 100 w 100"/>
                <a:gd name="T23" fmla="*/ 9 h 95"/>
                <a:gd name="T24" fmla="*/ 95 w 100"/>
                <a:gd name="T25" fmla="*/ 8 h 95"/>
                <a:gd name="T26" fmla="*/ 93 w 100"/>
                <a:gd name="T27" fmla="*/ 4 h 95"/>
                <a:gd name="T28" fmla="*/ 85 w 100"/>
                <a:gd name="T29" fmla="*/ 9 h 95"/>
                <a:gd name="T30" fmla="*/ 83 w 100"/>
                <a:gd name="T31" fmla="*/ 4 h 95"/>
                <a:gd name="T32" fmla="*/ 77 w 100"/>
                <a:gd name="T33" fmla="*/ 0 h 95"/>
                <a:gd name="T34" fmla="*/ 72 w 100"/>
                <a:gd name="T35" fmla="*/ 4 h 95"/>
                <a:gd name="T36" fmla="*/ 69 w 100"/>
                <a:gd name="T37" fmla="*/ 14 h 95"/>
                <a:gd name="T38" fmla="*/ 64 w 100"/>
                <a:gd name="T39" fmla="*/ 18 h 95"/>
                <a:gd name="T40" fmla="*/ 58 w 100"/>
                <a:gd name="T41" fmla="*/ 30 h 95"/>
                <a:gd name="T42" fmla="*/ 23 w 100"/>
                <a:gd name="T43" fmla="*/ 53 h 95"/>
                <a:gd name="T44" fmla="*/ 0 w 100"/>
                <a:gd name="T45" fmla="*/ 82 h 9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0"/>
                <a:gd name="T70" fmla="*/ 0 h 95"/>
                <a:gd name="T71" fmla="*/ 100 w 100"/>
                <a:gd name="T72" fmla="*/ 95 h 95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0" h="95">
                  <a:moveTo>
                    <a:pt x="0" y="82"/>
                  </a:moveTo>
                  <a:lnTo>
                    <a:pt x="3" y="87"/>
                  </a:lnTo>
                  <a:lnTo>
                    <a:pt x="14" y="87"/>
                  </a:lnTo>
                  <a:lnTo>
                    <a:pt x="32" y="95"/>
                  </a:lnTo>
                  <a:lnTo>
                    <a:pt x="46" y="89"/>
                  </a:lnTo>
                  <a:lnTo>
                    <a:pt x="57" y="76"/>
                  </a:lnTo>
                  <a:lnTo>
                    <a:pt x="63" y="56"/>
                  </a:lnTo>
                  <a:lnTo>
                    <a:pt x="76" y="48"/>
                  </a:lnTo>
                  <a:lnTo>
                    <a:pt x="83" y="48"/>
                  </a:lnTo>
                  <a:lnTo>
                    <a:pt x="79" y="39"/>
                  </a:lnTo>
                  <a:lnTo>
                    <a:pt x="100" y="18"/>
                  </a:lnTo>
                  <a:lnTo>
                    <a:pt x="100" y="9"/>
                  </a:lnTo>
                  <a:lnTo>
                    <a:pt x="95" y="8"/>
                  </a:lnTo>
                  <a:lnTo>
                    <a:pt x="93" y="4"/>
                  </a:lnTo>
                  <a:lnTo>
                    <a:pt x="85" y="9"/>
                  </a:lnTo>
                  <a:lnTo>
                    <a:pt x="83" y="4"/>
                  </a:lnTo>
                  <a:lnTo>
                    <a:pt x="77" y="0"/>
                  </a:lnTo>
                  <a:lnTo>
                    <a:pt x="72" y="4"/>
                  </a:lnTo>
                  <a:lnTo>
                    <a:pt x="69" y="14"/>
                  </a:lnTo>
                  <a:lnTo>
                    <a:pt x="64" y="18"/>
                  </a:lnTo>
                  <a:lnTo>
                    <a:pt x="58" y="30"/>
                  </a:lnTo>
                  <a:lnTo>
                    <a:pt x="23" y="53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18" name="Freeform 267"/>
            <p:cNvSpPr>
              <a:spLocks/>
            </p:cNvSpPr>
            <p:nvPr/>
          </p:nvSpPr>
          <p:spPr bwMode="ltGray">
            <a:xfrm>
              <a:off x="4848146" y="6435069"/>
              <a:ext cx="30756" cy="35023"/>
            </a:xfrm>
            <a:custGeom>
              <a:avLst/>
              <a:gdLst>
                <a:gd name="T0" fmla="*/ 0 w 18"/>
                <a:gd name="T1" fmla="*/ 19 h 19"/>
                <a:gd name="T2" fmla="*/ 18 w 18"/>
                <a:gd name="T3" fmla="*/ 10 h 19"/>
                <a:gd name="T4" fmla="*/ 13 w 18"/>
                <a:gd name="T5" fmla="*/ 0 h 19"/>
                <a:gd name="T6" fmla="*/ 0 w 18"/>
                <a:gd name="T7" fmla="*/ 19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19"/>
                <a:gd name="T14" fmla="*/ 18 w 18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19">
                  <a:moveTo>
                    <a:pt x="0" y="19"/>
                  </a:moveTo>
                  <a:lnTo>
                    <a:pt x="18" y="10"/>
                  </a:lnTo>
                  <a:lnTo>
                    <a:pt x="1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19" name="Freeform 268"/>
            <p:cNvSpPr>
              <a:spLocks/>
            </p:cNvSpPr>
            <p:nvPr/>
          </p:nvSpPr>
          <p:spPr bwMode="ltGray">
            <a:xfrm>
              <a:off x="2933607" y="4623368"/>
              <a:ext cx="76889" cy="35025"/>
            </a:xfrm>
            <a:custGeom>
              <a:avLst/>
              <a:gdLst>
                <a:gd name="T0" fmla="*/ 38 w 42"/>
                <a:gd name="T1" fmla="*/ 5 h 19"/>
                <a:gd name="T2" fmla="*/ 14 w 42"/>
                <a:gd name="T3" fmla="*/ 0 h 19"/>
                <a:gd name="T4" fmla="*/ 1 w 42"/>
                <a:gd name="T5" fmla="*/ 11 h 19"/>
                <a:gd name="T6" fmla="*/ 0 w 42"/>
                <a:gd name="T7" fmla="*/ 15 h 19"/>
                <a:gd name="T8" fmla="*/ 6 w 42"/>
                <a:gd name="T9" fmla="*/ 19 h 19"/>
                <a:gd name="T10" fmla="*/ 36 w 42"/>
                <a:gd name="T11" fmla="*/ 16 h 19"/>
                <a:gd name="T12" fmla="*/ 42 w 42"/>
                <a:gd name="T13" fmla="*/ 14 h 19"/>
                <a:gd name="T14" fmla="*/ 38 w 42"/>
                <a:gd name="T15" fmla="*/ 5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"/>
                <a:gd name="T25" fmla="*/ 0 h 19"/>
                <a:gd name="T26" fmla="*/ 42 w 42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" h="19">
                  <a:moveTo>
                    <a:pt x="38" y="5"/>
                  </a:moveTo>
                  <a:lnTo>
                    <a:pt x="14" y="0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6" y="19"/>
                  </a:lnTo>
                  <a:lnTo>
                    <a:pt x="36" y="16"/>
                  </a:lnTo>
                  <a:lnTo>
                    <a:pt x="42" y="14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20" name="Freeform 269"/>
            <p:cNvSpPr>
              <a:spLocks/>
            </p:cNvSpPr>
            <p:nvPr/>
          </p:nvSpPr>
          <p:spPr bwMode="ltGray">
            <a:xfrm>
              <a:off x="2564539" y="3878311"/>
              <a:ext cx="1483960" cy="932915"/>
            </a:xfrm>
            <a:custGeom>
              <a:avLst/>
              <a:gdLst/>
              <a:ahLst/>
              <a:cxnLst>
                <a:cxn ang="0">
                  <a:pos x="192" y="98"/>
                </a:cxn>
                <a:cxn ang="0">
                  <a:pos x="214" y="142"/>
                </a:cxn>
                <a:cxn ang="0">
                  <a:pos x="344" y="182"/>
                </a:cxn>
                <a:cxn ang="0">
                  <a:pos x="431" y="188"/>
                </a:cxn>
                <a:cxn ang="0">
                  <a:pos x="486" y="168"/>
                </a:cxn>
                <a:cxn ang="0">
                  <a:pos x="506" y="151"/>
                </a:cxn>
                <a:cxn ang="0">
                  <a:pos x="578" y="120"/>
                </a:cxn>
                <a:cxn ang="0">
                  <a:pos x="548" y="105"/>
                </a:cxn>
                <a:cxn ang="0">
                  <a:pos x="542" y="64"/>
                </a:cxn>
                <a:cxn ang="0">
                  <a:pos x="587" y="35"/>
                </a:cxn>
                <a:cxn ang="0">
                  <a:pos x="587" y="19"/>
                </a:cxn>
                <a:cxn ang="0">
                  <a:pos x="655" y="7"/>
                </a:cxn>
                <a:cxn ang="0">
                  <a:pos x="703" y="72"/>
                </a:cxn>
                <a:cxn ang="0">
                  <a:pos x="742" y="103"/>
                </a:cxn>
                <a:cxn ang="0">
                  <a:pos x="752" y="147"/>
                </a:cxn>
                <a:cxn ang="0">
                  <a:pos x="732" y="175"/>
                </a:cxn>
                <a:cxn ang="0">
                  <a:pos x="702" y="194"/>
                </a:cxn>
                <a:cxn ang="0">
                  <a:pos x="676" y="202"/>
                </a:cxn>
                <a:cxn ang="0">
                  <a:pos x="632" y="229"/>
                </a:cxn>
                <a:cxn ang="0">
                  <a:pos x="605" y="232"/>
                </a:cxn>
                <a:cxn ang="0">
                  <a:pos x="603" y="212"/>
                </a:cxn>
                <a:cxn ang="0">
                  <a:pos x="563" y="238"/>
                </a:cxn>
                <a:cxn ang="0">
                  <a:pos x="599" y="258"/>
                </a:cxn>
                <a:cxn ang="0">
                  <a:pos x="611" y="268"/>
                </a:cxn>
                <a:cxn ang="0">
                  <a:pos x="592" y="306"/>
                </a:cxn>
                <a:cxn ang="0">
                  <a:pos x="603" y="342"/>
                </a:cxn>
                <a:cxn ang="0">
                  <a:pos x="614" y="364"/>
                </a:cxn>
                <a:cxn ang="0">
                  <a:pos x="587" y="409"/>
                </a:cxn>
                <a:cxn ang="0">
                  <a:pos x="571" y="436"/>
                </a:cxn>
                <a:cxn ang="0">
                  <a:pos x="543" y="454"/>
                </a:cxn>
                <a:cxn ang="0">
                  <a:pos x="507" y="458"/>
                </a:cxn>
                <a:cxn ang="0">
                  <a:pos x="498" y="466"/>
                </a:cxn>
                <a:cxn ang="0">
                  <a:pos x="460" y="487"/>
                </a:cxn>
                <a:cxn ang="0">
                  <a:pos x="437" y="474"/>
                </a:cxn>
                <a:cxn ang="0">
                  <a:pos x="403" y="452"/>
                </a:cxn>
                <a:cxn ang="0">
                  <a:pos x="364" y="461"/>
                </a:cxn>
                <a:cxn ang="0">
                  <a:pos x="350" y="476"/>
                </a:cxn>
                <a:cxn ang="0">
                  <a:pos x="327" y="465"/>
                </a:cxn>
                <a:cxn ang="0">
                  <a:pos x="320" y="442"/>
                </a:cxn>
                <a:cxn ang="0">
                  <a:pos x="310" y="392"/>
                </a:cxn>
                <a:cxn ang="0">
                  <a:pos x="264" y="376"/>
                </a:cxn>
                <a:cxn ang="0">
                  <a:pos x="195" y="400"/>
                </a:cxn>
                <a:cxn ang="0">
                  <a:pos x="156" y="392"/>
                </a:cxn>
                <a:cxn ang="0">
                  <a:pos x="124" y="376"/>
                </a:cxn>
                <a:cxn ang="0">
                  <a:pos x="68" y="353"/>
                </a:cxn>
                <a:cxn ang="0">
                  <a:pos x="74" y="331"/>
                </a:cxn>
                <a:cxn ang="0">
                  <a:pos x="85" y="290"/>
                </a:cxn>
                <a:cxn ang="0">
                  <a:pos x="51" y="290"/>
                </a:cxn>
                <a:cxn ang="0">
                  <a:pos x="13" y="268"/>
                </a:cxn>
                <a:cxn ang="0">
                  <a:pos x="15" y="249"/>
                </a:cxn>
                <a:cxn ang="0">
                  <a:pos x="5" y="225"/>
                </a:cxn>
                <a:cxn ang="0">
                  <a:pos x="42" y="213"/>
                </a:cxn>
                <a:cxn ang="0">
                  <a:pos x="89" y="178"/>
                </a:cxn>
                <a:cxn ang="0">
                  <a:pos x="109" y="146"/>
                </a:cxn>
                <a:cxn ang="0">
                  <a:pos x="151" y="114"/>
                </a:cxn>
              </a:cxnLst>
              <a:rect l="0" t="0" r="r" b="b"/>
              <a:pathLst>
                <a:path w="776" h="487">
                  <a:moveTo>
                    <a:pt x="166" y="88"/>
                  </a:moveTo>
                  <a:lnTo>
                    <a:pt x="180" y="80"/>
                  </a:lnTo>
                  <a:lnTo>
                    <a:pt x="192" y="98"/>
                  </a:lnTo>
                  <a:lnTo>
                    <a:pt x="209" y="102"/>
                  </a:lnTo>
                  <a:lnTo>
                    <a:pt x="214" y="118"/>
                  </a:lnTo>
                  <a:lnTo>
                    <a:pt x="214" y="142"/>
                  </a:lnTo>
                  <a:lnTo>
                    <a:pt x="271" y="157"/>
                  </a:lnTo>
                  <a:lnTo>
                    <a:pt x="294" y="183"/>
                  </a:lnTo>
                  <a:lnTo>
                    <a:pt x="344" y="182"/>
                  </a:lnTo>
                  <a:lnTo>
                    <a:pt x="364" y="192"/>
                  </a:lnTo>
                  <a:lnTo>
                    <a:pt x="397" y="201"/>
                  </a:lnTo>
                  <a:lnTo>
                    <a:pt x="431" y="188"/>
                  </a:lnTo>
                  <a:lnTo>
                    <a:pt x="457" y="187"/>
                  </a:lnTo>
                  <a:lnTo>
                    <a:pt x="462" y="185"/>
                  </a:lnTo>
                  <a:lnTo>
                    <a:pt x="486" y="168"/>
                  </a:lnTo>
                  <a:lnTo>
                    <a:pt x="479" y="155"/>
                  </a:lnTo>
                  <a:lnTo>
                    <a:pt x="490" y="147"/>
                  </a:lnTo>
                  <a:lnTo>
                    <a:pt x="506" y="151"/>
                  </a:lnTo>
                  <a:lnTo>
                    <a:pt x="533" y="136"/>
                  </a:lnTo>
                  <a:lnTo>
                    <a:pt x="548" y="121"/>
                  </a:lnTo>
                  <a:lnTo>
                    <a:pt x="578" y="120"/>
                  </a:lnTo>
                  <a:lnTo>
                    <a:pt x="577" y="108"/>
                  </a:lnTo>
                  <a:lnTo>
                    <a:pt x="566" y="98"/>
                  </a:lnTo>
                  <a:lnTo>
                    <a:pt x="548" y="105"/>
                  </a:lnTo>
                  <a:lnTo>
                    <a:pt x="534" y="104"/>
                  </a:lnTo>
                  <a:lnTo>
                    <a:pt x="534" y="76"/>
                  </a:lnTo>
                  <a:lnTo>
                    <a:pt x="542" y="64"/>
                  </a:lnTo>
                  <a:lnTo>
                    <a:pt x="561" y="71"/>
                  </a:lnTo>
                  <a:lnTo>
                    <a:pt x="578" y="61"/>
                  </a:lnTo>
                  <a:lnTo>
                    <a:pt x="587" y="35"/>
                  </a:lnTo>
                  <a:lnTo>
                    <a:pt x="594" y="30"/>
                  </a:lnTo>
                  <a:lnTo>
                    <a:pt x="595" y="19"/>
                  </a:lnTo>
                  <a:lnTo>
                    <a:pt x="587" y="19"/>
                  </a:lnTo>
                  <a:lnTo>
                    <a:pt x="600" y="5"/>
                  </a:lnTo>
                  <a:lnTo>
                    <a:pt x="630" y="0"/>
                  </a:lnTo>
                  <a:lnTo>
                    <a:pt x="655" y="7"/>
                  </a:lnTo>
                  <a:lnTo>
                    <a:pt x="668" y="21"/>
                  </a:lnTo>
                  <a:lnTo>
                    <a:pt x="683" y="71"/>
                  </a:lnTo>
                  <a:lnTo>
                    <a:pt x="703" y="72"/>
                  </a:lnTo>
                  <a:lnTo>
                    <a:pt x="724" y="84"/>
                  </a:lnTo>
                  <a:lnTo>
                    <a:pt x="727" y="103"/>
                  </a:lnTo>
                  <a:lnTo>
                    <a:pt x="742" y="103"/>
                  </a:lnTo>
                  <a:lnTo>
                    <a:pt x="776" y="89"/>
                  </a:lnTo>
                  <a:lnTo>
                    <a:pt x="775" y="105"/>
                  </a:lnTo>
                  <a:lnTo>
                    <a:pt x="752" y="147"/>
                  </a:lnTo>
                  <a:lnTo>
                    <a:pt x="739" y="146"/>
                  </a:lnTo>
                  <a:lnTo>
                    <a:pt x="727" y="154"/>
                  </a:lnTo>
                  <a:lnTo>
                    <a:pt x="732" y="175"/>
                  </a:lnTo>
                  <a:lnTo>
                    <a:pt x="725" y="187"/>
                  </a:lnTo>
                  <a:lnTo>
                    <a:pt x="716" y="183"/>
                  </a:lnTo>
                  <a:lnTo>
                    <a:pt x="702" y="194"/>
                  </a:lnTo>
                  <a:lnTo>
                    <a:pt x="693" y="195"/>
                  </a:lnTo>
                  <a:lnTo>
                    <a:pt x="688" y="205"/>
                  </a:lnTo>
                  <a:lnTo>
                    <a:pt x="676" y="202"/>
                  </a:lnTo>
                  <a:lnTo>
                    <a:pt x="644" y="227"/>
                  </a:lnTo>
                  <a:lnTo>
                    <a:pt x="644" y="228"/>
                  </a:lnTo>
                  <a:lnTo>
                    <a:pt x="632" y="229"/>
                  </a:lnTo>
                  <a:lnTo>
                    <a:pt x="602" y="244"/>
                  </a:lnTo>
                  <a:lnTo>
                    <a:pt x="609" y="238"/>
                  </a:lnTo>
                  <a:lnTo>
                    <a:pt x="605" y="232"/>
                  </a:lnTo>
                  <a:lnTo>
                    <a:pt x="616" y="220"/>
                  </a:lnTo>
                  <a:lnTo>
                    <a:pt x="611" y="213"/>
                  </a:lnTo>
                  <a:lnTo>
                    <a:pt x="603" y="212"/>
                  </a:lnTo>
                  <a:lnTo>
                    <a:pt x="581" y="229"/>
                  </a:lnTo>
                  <a:lnTo>
                    <a:pt x="574" y="238"/>
                  </a:lnTo>
                  <a:lnTo>
                    <a:pt x="563" y="238"/>
                  </a:lnTo>
                  <a:lnTo>
                    <a:pt x="557" y="246"/>
                  </a:lnTo>
                  <a:lnTo>
                    <a:pt x="579" y="267"/>
                  </a:lnTo>
                  <a:lnTo>
                    <a:pt x="599" y="258"/>
                  </a:lnTo>
                  <a:lnTo>
                    <a:pt x="620" y="265"/>
                  </a:lnTo>
                  <a:lnTo>
                    <a:pt x="618" y="272"/>
                  </a:lnTo>
                  <a:lnTo>
                    <a:pt x="611" y="268"/>
                  </a:lnTo>
                  <a:lnTo>
                    <a:pt x="599" y="276"/>
                  </a:lnTo>
                  <a:lnTo>
                    <a:pt x="578" y="298"/>
                  </a:lnTo>
                  <a:lnTo>
                    <a:pt x="592" y="306"/>
                  </a:lnTo>
                  <a:lnTo>
                    <a:pt x="600" y="331"/>
                  </a:lnTo>
                  <a:lnTo>
                    <a:pt x="611" y="342"/>
                  </a:lnTo>
                  <a:lnTo>
                    <a:pt x="603" y="342"/>
                  </a:lnTo>
                  <a:lnTo>
                    <a:pt x="611" y="353"/>
                  </a:lnTo>
                  <a:lnTo>
                    <a:pt x="593" y="361"/>
                  </a:lnTo>
                  <a:lnTo>
                    <a:pt x="614" y="364"/>
                  </a:lnTo>
                  <a:lnTo>
                    <a:pt x="606" y="389"/>
                  </a:lnTo>
                  <a:lnTo>
                    <a:pt x="602" y="389"/>
                  </a:lnTo>
                  <a:lnTo>
                    <a:pt x="587" y="409"/>
                  </a:lnTo>
                  <a:lnTo>
                    <a:pt x="583" y="407"/>
                  </a:lnTo>
                  <a:lnTo>
                    <a:pt x="583" y="417"/>
                  </a:lnTo>
                  <a:lnTo>
                    <a:pt x="571" y="436"/>
                  </a:lnTo>
                  <a:lnTo>
                    <a:pt x="564" y="436"/>
                  </a:lnTo>
                  <a:lnTo>
                    <a:pt x="564" y="439"/>
                  </a:lnTo>
                  <a:lnTo>
                    <a:pt x="543" y="454"/>
                  </a:lnTo>
                  <a:lnTo>
                    <a:pt x="518" y="458"/>
                  </a:lnTo>
                  <a:lnTo>
                    <a:pt x="514" y="465"/>
                  </a:lnTo>
                  <a:lnTo>
                    <a:pt x="507" y="458"/>
                  </a:lnTo>
                  <a:lnTo>
                    <a:pt x="505" y="465"/>
                  </a:lnTo>
                  <a:lnTo>
                    <a:pt x="500" y="461"/>
                  </a:lnTo>
                  <a:lnTo>
                    <a:pt x="498" y="466"/>
                  </a:lnTo>
                  <a:lnTo>
                    <a:pt x="468" y="476"/>
                  </a:lnTo>
                  <a:lnTo>
                    <a:pt x="464" y="487"/>
                  </a:lnTo>
                  <a:lnTo>
                    <a:pt x="460" y="487"/>
                  </a:lnTo>
                  <a:lnTo>
                    <a:pt x="457" y="474"/>
                  </a:lnTo>
                  <a:lnTo>
                    <a:pt x="441" y="471"/>
                  </a:lnTo>
                  <a:lnTo>
                    <a:pt x="437" y="474"/>
                  </a:lnTo>
                  <a:lnTo>
                    <a:pt x="422" y="469"/>
                  </a:lnTo>
                  <a:lnTo>
                    <a:pt x="417" y="457"/>
                  </a:lnTo>
                  <a:lnTo>
                    <a:pt x="403" y="452"/>
                  </a:lnTo>
                  <a:lnTo>
                    <a:pt x="374" y="460"/>
                  </a:lnTo>
                  <a:lnTo>
                    <a:pt x="365" y="458"/>
                  </a:lnTo>
                  <a:lnTo>
                    <a:pt x="364" y="461"/>
                  </a:lnTo>
                  <a:lnTo>
                    <a:pt x="356" y="460"/>
                  </a:lnTo>
                  <a:lnTo>
                    <a:pt x="356" y="474"/>
                  </a:lnTo>
                  <a:lnTo>
                    <a:pt x="350" y="476"/>
                  </a:lnTo>
                  <a:lnTo>
                    <a:pt x="349" y="471"/>
                  </a:lnTo>
                  <a:lnTo>
                    <a:pt x="337" y="473"/>
                  </a:lnTo>
                  <a:lnTo>
                    <a:pt x="327" y="465"/>
                  </a:lnTo>
                  <a:lnTo>
                    <a:pt x="327" y="456"/>
                  </a:lnTo>
                  <a:lnTo>
                    <a:pt x="321" y="451"/>
                  </a:lnTo>
                  <a:lnTo>
                    <a:pt x="320" y="442"/>
                  </a:lnTo>
                  <a:lnTo>
                    <a:pt x="305" y="445"/>
                  </a:lnTo>
                  <a:lnTo>
                    <a:pt x="317" y="409"/>
                  </a:lnTo>
                  <a:lnTo>
                    <a:pt x="310" y="392"/>
                  </a:lnTo>
                  <a:lnTo>
                    <a:pt x="301" y="390"/>
                  </a:lnTo>
                  <a:lnTo>
                    <a:pt x="280" y="372"/>
                  </a:lnTo>
                  <a:lnTo>
                    <a:pt x="264" y="376"/>
                  </a:lnTo>
                  <a:lnTo>
                    <a:pt x="231" y="394"/>
                  </a:lnTo>
                  <a:lnTo>
                    <a:pt x="206" y="389"/>
                  </a:lnTo>
                  <a:lnTo>
                    <a:pt x="195" y="400"/>
                  </a:lnTo>
                  <a:lnTo>
                    <a:pt x="190" y="390"/>
                  </a:lnTo>
                  <a:lnTo>
                    <a:pt x="182" y="393"/>
                  </a:lnTo>
                  <a:lnTo>
                    <a:pt x="156" y="392"/>
                  </a:lnTo>
                  <a:lnTo>
                    <a:pt x="136" y="382"/>
                  </a:lnTo>
                  <a:lnTo>
                    <a:pt x="132" y="376"/>
                  </a:lnTo>
                  <a:lnTo>
                    <a:pt x="124" y="376"/>
                  </a:lnTo>
                  <a:lnTo>
                    <a:pt x="110" y="363"/>
                  </a:lnTo>
                  <a:lnTo>
                    <a:pt x="93" y="362"/>
                  </a:lnTo>
                  <a:lnTo>
                    <a:pt x="68" y="353"/>
                  </a:lnTo>
                  <a:lnTo>
                    <a:pt x="61" y="334"/>
                  </a:lnTo>
                  <a:lnTo>
                    <a:pt x="61" y="331"/>
                  </a:lnTo>
                  <a:lnTo>
                    <a:pt x="74" y="331"/>
                  </a:lnTo>
                  <a:lnTo>
                    <a:pt x="68" y="315"/>
                  </a:lnTo>
                  <a:lnTo>
                    <a:pt x="81" y="302"/>
                  </a:lnTo>
                  <a:lnTo>
                    <a:pt x="85" y="290"/>
                  </a:lnTo>
                  <a:lnTo>
                    <a:pt x="81" y="291"/>
                  </a:lnTo>
                  <a:lnTo>
                    <a:pt x="72" y="283"/>
                  </a:lnTo>
                  <a:lnTo>
                    <a:pt x="51" y="290"/>
                  </a:lnTo>
                  <a:lnTo>
                    <a:pt x="33" y="286"/>
                  </a:lnTo>
                  <a:lnTo>
                    <a:pt x="26" y="273"/>
                  </a:lnTo>
                  <a:lnTo>
                    <a:pt x="13" y="268"/>
                  </a:lnTo>
                  <a:lnTo>
                    <a:pt x="11" y="266"/>
                  </a:lnTo>
                  <a:lnTo>
                    <a:pt x="14" y="265"/>
                  </a:lnTo>
                  <a:lnTo>
                    <a:pt x="15" y="249"/>
                  </a:lnTo>
                  <a:lnTo>
                    <a:pt x="4" y="249"/>
                  </a:lnTo>
                  <a:lnTo>
                    <a:pt x="0" y="243"/>
                  </a:lnTo>
                  <a:lnTo>
                    <a:pt x="5" y="225"/>
                  </a:lnTo>
                  <a:lnTo>
                    <a:pt x="15" y="219"/>
                  </a:lnTo>
                  <a:lnTo>
                    <a:pt x="37" y="219"/>
                  </a:lnTo>
                  <a:lnTo>
                    <a:pt x="42" y="213"/>
                  </a:lnTo>
                  <a:lnTo>
                    <a:pt x="56" y="210"/>
                  </a:lnTo>
                  <a:lnTo>
                    <a:pt x="81" y="195"/>
                  </a:lnTo>
                  <a:lnTo>
                    <a:pt x="89" y="178"/>
                  </a:lnTo>
                  <a:lnTo>
                    <a:pt x="81" y="153"/>
                  </a:lnTo>
                  <a:lnTo>
                    <a:pt x="87" y="147"/>
                  </a:lnTo>
                  <a:lnTo>
                    <a:pt x="109" y="146"/>
                  </a:lnTo>
                  <a:lnTo>
                    <a:pt x="118" y="112"/>
                  </a:lnTo>
                  <a:lnTo>
                    <a:pt x="143" y="117"/>
                  </a:lnTo>
                  <a:lnTo>
                    <a:pt x="151" y="114"/>
                  </a:lnTo>
                  <a:lnTo>
                    <a:pt x="155" y="91"/>
                  </a:lnTo>
                  <a:lnTo>
                    <a:pt x="166" y="88"/>
                  </a:lnTo>
                  <a:close/>
                </a:path>
              </a:pathLst>
            </a:custGeom>
            <a:solidFill>
              <a:srgbClr val="0C438D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21" name="Freeform 270"/>
            <p:cNvSpPr>
              <a:spLocks/>
            </p:cNvSpPr>
            <p:nvPr/>
          </p:nvSpPr>
          <p:spPr bwMode="ltGray">
            <a:xfrm>
              <a:off x="2426138" y="4419592"/>
              <a:ext cx="711226" cy="671826"/>
            </a:xfrm>
            <a:custGeom>
              <a:avLst/>
              <a:gdLst>
                <a:gd name="T0" fmla="*/ 350 w 371"/>
                <a:gd name="T1" fmla="*/ 89 h 351"/>
                <a:gd name="T2" fmla="*/ 366 w 371"/>
                <a:gd name="T3" fmla="*/ 118 h 351"/>
                <a:gd name="T4" fmla="*/ 345 w 371"/>
                <a:gd name="T5" fmla="*/ 127 h 351"/>
                <a:gd name="T6" fmla="*/ 320 w 371"/>
                <a:gd name="T7" fmla="*/ 162 h 351"/>
                <a:gd name="T8" fmla="*/ 311 w 371"/>
                <a:gd name="T9" fmla="*/ 184 h 351"/>
                <a:gd name="T10" fmla="*/ 306 w 371"/>
                <a:gd name="T11" fmla="*/ 164 h 351"/>
                <a:gd name="T12" fmla="*/ 298 w 371"/>
                <a:gd name="T13" fmla="*/ 169 h 351"/>
                <a:gd name="T14" fmla="*/ 290 w 371"/>
                <a:gd name="T15" fmla="*/ 157 h 351"/>
                <a:gd name="T16" fmla="*/ 276 w 371"/>
                <a:gd name="T17" fmla="*/ 142 h 351"/>
                <a:gd name="T18" fmla="*/ 262 w 371"/>
                <a:gd name="T19" fmla="*/ 129 h 351"/>
                <a:gd name="T20" fmla="*/ 258 w 371"/>
                <a:gd name="T21" fmla="*/ 129 h 351"/>
                <a:gd name="T22" fmla="*/ 253 w 371"/>
                <a:gd name="T23" fmla="*/ 139 h 351"/>
                <a:gd name="T24" fmla="*/ 250 w 371"/>
                <a:gd name="T25" fmla="*/ 149 h 351"/>
                <a:gd name="T26" fmla="*/ 262 w 371"/>
                <a:gd name="T27" fmla="*/ 188 h 351"/>
                <a:gd name="T28" fmla="*/ 256 w 371"/>
                <a:gd name="T29" fmla="*/ 190 h 351"/>
                <a:gd name="T30" fmla="*/ 240 w 371"/>
                <a:gd name="T31" fmla="*/ 191 h 351"/>
                <a:gd name="T32" fmla="*/ 215 w 371"/>
                <a:gd name="T33" fmla="*/ 217 h 351"/>
                <a:gd name="T34" fmla="*/ 176 w 371"/>
                <a:gd name="T35" fmla="*/ 252 h 351"/>
                <a:gd name="T36" fmla="*/ 163 w 371"/>
                <a:gd name="T37" fmla="*/ 261 h 351"/>
                <a:gd name="T38" fmla="*/ 151 w 371"/>
                <a:gd name="T39" fmla="*/ 269 h 351"/>
                <a:gd name="T40" fmla="*/ 148 w 371"/>
                <a:gd name="T41" fmla="*/ 307 h 351"/>
                <a:gd name="T42" fmla="*/ 142 w 371"/>
                <a:gd name="T43" fmla="*/ 324 h 351"/>
                <a:gd name="T44" fmla="*/ 128 w 371"/>
                <a:gd name="T45" fmla="*/ 340 h 351"/>
                <a:gd name="T46" fmla="*/ 105 w 371"/>
                <a:gd name="T47" fmla="*/ 338 h 351"/>
                <a:gd name="T48" fmla="*/ 66 w 371"/>
                <a:gd name="T49" fmla="*/ 252 h 351"/>
                <a:gd name="T50" fmla="*/ 57 w 371"/>
                <a:gd name="T51" fmla="*/ 183 h 351"/>
                <a:gd name="T52" fmla="*/ 45 w 371"/>
                <a:gd name="T53" fmla="*/ 197 h 351"/>
                <a:gd name="T54" fmla="*/ 12 w 371"/>
                <a:gd name="T55" fmla="*/ 181 h 351"/>
                <a:gd name="T56" fmla="*/ 28 w 371"/>
                <a:gd name="T57" fmla="*/ 173 h 351"/>
                <a:gd name="T58" fmla="*/ 0 w 371"/>
                <a:gd name="T59" fmla="*/ 162 h 351"/>
                <a:gd name="T60" fmla="*/ 34 w 371"/>
                <a:gd name="T61" fmla="*/ 155 h 351"/>
                <a:gd name="T62" fmla="*/ 32 w 371"/>
                <a:gd name="T63" fmla="*/ 138 h 351"/>
                <a:gd name="T64" fmla="*/ 24 w 371"/>
                <a:gd name="T65" fmla="*/ 127 h 351"/>
                <a:gd name="T66" fmla="*/ 20 w 371"/>
                <a:gd name="T67" fmla="*/ 118 h 351"/>
                <a:gd name="T68" fmla="*/ 34 w 371"/>
                <a:gd name="T69" fmla="*/ 111 h 351"/>
                <a:gd name="T70" fmla="*/ 84 w 371"/>
                <a:gd name="T71" fmla="*/ 66 h 351"/>
                <a:gd name="T72" fmla="*/ 90 w 371"/>
                <a:gd name="T73" fmla="*/ 53 h 351"/>
                <a:gd name="T74" fmla="*/ 76 w 371"/>
                <a:gd name="T75" fmla="*/ 39 h 351"/>
                <a:gd name="T76" fmla="*/ 71 w 371"/>
                <a:gd name="T77" fmla="*/ 21 h 351"/>
                <a:gd name="T78" fmla="*/ 97 w 371"/>
                <a:gd name="T79" fmla="*/ 21 h 351"/>
                <a:gd name="T80" fmla="*/ 120 w 371"/>
                <a:gd name="T81" fmla="*/ 6 h 351"/>
                <a:gd name="T82" fmla="*/ 150 w 371"/>
                <a:gd name="T83" fmla="*/ 7 h 351"/>
                <a:gd name="T84" fmla="*/ 150 w 371"/>
                <a:gd name="T85" fmla="*/ 17 h 351"/>
                <a:gd name="T86" fmla="*/ 144 w 371"/>
                <a:gd name="T87" fmla="*/ 47 h 351"/>
                <a:gd name="T88" fmla="*/ 132 w 371"/>
                <a:gd name="T89" fmla="*/ 52 h 351"/>
                <a:gd name="T90" fmla="*/ 163 w 371"/>
                <a:gd name="T91" fmla="*/ 79 h 351"/>
                <a:gd name="T92" fmla="*/ 173 w 371"/>
                <a:gd name="T93" fmla="*/ 109 h 351"/>
                <a:gd name="T94" fmla="*/ 252 w 371"/>
                <a:gd name="T95" fmla="*/ 129 h 351"/>
                <a:gd name="T96" fmla="*/ 252 w 371"/>
                <a:gd name="T97" fmla="*/ 109 h 351"/>
                <a:gd name="T98" fmla="*/ 264 w 371"/>
                <a:gd name="T99" fmla="*/ 117 h 351"/>
                <a:gd name="T100" fmla="*/ 267 w 371"/>
                <a:gd name="T101" fmla="*/ 124 h 351"/>
                <a:gd name="T102" fmla="*/ 304 w 371"/>
                <a:gd name="T103" fmla="*/ 118 h 351"/>
                <a:gd name="T104" fmla="*/ 334 w 371"/>
                <a:gd name="T105" fmla="*/ 91 h 3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1"/>
                <a:gd name="T160" fmla="*/ 0 h 351"/>
                <a:gd name="T161" fmla="*/ 371 w 371"/>
                <a:gd name="T162" fmla="*/ 351 h 35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1" h="351">
                  <a:moveTo>
                    <a:pt x="334" y="91"/>
                  </a:moveTo>
                  <a:lnTo>
                    <a:pt x="350" y="89"/>
                  </a:lnTo>
                  <a:lnTo>
                    <a:pt x="371" y="107"/>
                  </a:lnTo>
                  <a:lnTo>
                    <a:pt x="366" y="118"/>
                  </a:lnTo>
                  <a:lnTo>
                    <a:pt x="355" y="119"/>
                  </a:lnTo>
                  <a:lnTo>
                    <a:pt x="345" y="127"/>
                  </a:lnTo>
                  <a:lnTo>
                    <a:pt x="330" y="160"/>
                  </a:lnTo>
                  <a:lnTo>
                    <a:pt x="320" y="162"/>
                  </a:lnTo>
                  <a:lnTo>
                    <a:pt x="316" y="181"/>
                  </a:lnTo>
                  <a:lnTo>
                    <a:pt x="311" y="184"/>
                  </a:lnTo>
                  <a:lnTo>
                    <a:pt x="310" y="185"/>
                  </a:lnTo>
                  <a:lnTo>
                    <a:pt x="306" y="164"/>
                  </a:lnTo>
                  <a:lnTo>
                    <a:pt x="302" y="162"/>
                  </a:lnTo>
                  <a:lnTo>
                    <a:pt x="298" y="169"/>
                  </a:lnTo>
                  <a:lnTo>
                    <a:pt x="290" y="163"/>
                  </a:lnTo>
                  <a:lnTo>
                    <a:pt x="290" y="157"/>
                  </a:lnTo>
                  <a:lnTo>
                    <a:pt x="305" y="147"/>
                  </a:lnTo>
                  <a:lnTo>
                    <a:pt x="276" y="142"/>
                  </a:lnTo>
                  <a:lnTo>
                    <a:pt x="272" y="131"/>
                  </a:lnTo>
                  <a:lnTo>
                    <a:pt x="262" y="129"/>
                  </a:lnTo>
                  <a:lnTo>
                    <a:pt x="261" y="132"/>
                  </a:lnTo>
                  <a:lnTo>
                    <a:pt x="258" y="129"/>
                  </a:lnTo>
                  <a:lnTo>
                    <a:pt x="253" y="132"/>
                  </a:lnTo>
                  <a:lnTo>
                    <a:pt x="253" y="139"/>
                  </a:lnTo>
                  <a:lnTo>
                    <a:pt x="258" y="140"/>
                  </a:lnTo>
                  <a:lnTo>
                    <a:pt x="250" y="149"/>
                  </a:lnTo>
                  <a:lnTo>
                    <a:pt x="258" y="155"/>
                  </a:lnTo>
                  <a:lnTo>
                    <a:pt x="262" y="188"/>
                  </a:lnTo>
                  <a:lnTo>
                    <a:pt x="262" y="190"/>
                  </a:lnTo>
                  <a:lnTo>
                    <a:pt x="256" y="190"/>
                  </a:lnTo>
                  <a:lnTo>
                    <a:pt x="254" y="184"/>
                  </a:lnTo>
                  <a:lnTo>
                    <a:pt x="240" y="191"/>
                  </a:lnTo>
                  <a:lnTo>
                    <a:pt x="232" y="210"/>
                  </a:lnTo>
                  <a:lnTo>
                    <a:pt x="215" y="217"/>
                  </a:lnTo>
                  <a:lnTo>
                    <a:pt x="180" y="245"/>
                  </a:lnTo>
                  <a:lnTo>
                    <a:pt x="176" y="252"/>
                  </a:lnTo>
                  <a:lnTo>
                    <a:pt x="166" y="254"/>
                  </a:lnTo>
                  <a:lnTo>
                    <a:pt x="163" y="261"/>
                  </a:lnTo>
                  <a:lnTo>
                    <a:pt x="156" y="259"/>
                  </a:lnTo>
                  <a:lnTo>
                    <a:pt x="151" y="269"/>
                  </a:lnTo>
                  <a:lnTo>
                    <a:pt x="155" y="289"/>
                  </a:lnTo>
                  <a:lnTo>
                    <a:pt x="148" y="307"/>
                  </a:lnTo>
                  <a:lnTo>
                    <a:pt x="148" y="324"/>
                  </a:lnTo>
                  <a:lnTo>
                    <a:pt x="142" y="324"/>
                  </a:lnTo>
                  <a:lnTo>
                    <a:pt x="139" y="336"/>
                  </a:lnTo>
                  <a:lnTo>
                    <a:pt x="128" y="340"/>
                  </a:lnTo>
                  <a:lnTo>
                    <a:pt x="119" y="351"/>
                  </a:lnTo>
                  <a:lnTo>
                    <a:pt x="105" y="338"/>
                  </a:lnTo>
                  <a:lnTo>
                    <a:pt x="81" y="274"/>
                  </a:lnTo>
                  <a:lnTo>
                    <a:pt x="66" y="252"/>
                  </a:lnTo>
                  <a:lnTo>
                    <a:pt x="57" y="211"/>
                  </a:lnTo>
                  <a:lnTo>
                    <a:pt x="57" y="183"/>
                  </a:lnTo>
                  <a:lnTo>
                    <a:pt x="54" y="181"/>
                  </a:lnTo>
                  <a:lnTo>
                    <a:pt x="45" y="197"/>
                  </a:lnTo>
                  <a:lnTo>
                    <a:pt x="32" y="199"/>
                  </a:lnTo>
                  <a:lnTo>
                    <a:pt x="12" y="181"/>
                  </a:lnTo>
                  <a:lnTo>
                    <a:pt x="26" y="178"/>
                  </a:lnTo>
                  <a:lnTo>
                    <a:pt x="28" y="173"/>
                  </a:lnTo>
                  <a:lnTo>
                    <a:pt x="13" y="176"/>
                  </a:lnTo>
                  <a:lnTo>
                    <a:pt x="0" y="162"/>
                  </a:lnTo>
                  <a:lnTo>
                    <a:pt x="10" y="156"/>
                  </a:lnTo>
                  <a:lnTo>
                    <a:pt x="34" y="155"/>
                  </a:lnTo>
                  <a:lnTo>
                    <a:pt x="35" y="148"/>
                  </a:lnTo>
                  <a:lnTo>
                    <a:pt x="32" y="138"/>
                  </a:lnTo>
                  <a:lnTo>
                    <a:pt x="24" y="135"/>
                  </a:lnTo>
                  <a:lnTo>
                    <a:pt x="24" y="127"/>
                  </a:lnTo>
                  <a:lnTo>
                    <a:pt x="18" y="126"/>
                  </a:lnTo>
                  <a:lnTo>
                    <a:pt x="20" y="118"/>
                  </a:lnTo>
                  <a:lnTo>
                    <a:pt x="28" y="109"/>
                  </a:lnTo>
                  <a:lnTo>
                    <a:pt x="34" y="111"/>
                  </a:lnTo>
                  <a:lnTo>
                    <a:pt x="46" y="109"/>
                  </a:lnTo>
                  <a:lnTo>
                    <a:pt x="84" y="66"/>
                  </a:lnTo>
                  <a:lnTo>
                    <a:pt x="83" y="56"/>
                  </a:lnTo>
                  <a:lnTo>
                    <a:pt x="90" y="53"/>
                  </a:lnTo>
                  <a:lnTo>
                    <a:pt x="90" y="50"/>
                  </a:lnTo>
                  <a:lnTo>
                    <a:pt x="76" y="39"/>
                  </a:lnTo>
                  <a:lnTo>
                    <a:pt x="77" y="25"/>
                  </a:lnTo>
                  <a:lnTo>
                    <a:pt x="71" y="21"/>
                  </a:lnTo>
                  <a:lnTo>
                    <a:pt x="79" y="15"/>
                  </a:lnTo>
                  <a:lnTo>
                    <a:pt x="97" y="21"/>
                  </a:lnTo>
                  <a:lnTo>
                    <a:pt x="112" y="15"/>
                  </a:lnTo>
                  <a:lnTo>
                    <a:pt x="120" y="6"/>
                  </a:lnTo>
                  <a:lnTo>
                    <a:pt x="142" y="0"/>
                  </a:lnTo>
                  <a:lnTo>
                    <a:pt x="150" y="7"/>
                  </a:lnTo>
                  <a:lnTo>
                    <a:pt x="155" y="5"/>
                  </a:lnTo>
                  <a:lnTo>
                    <a:pt x="150" y="17"/>
                  </a:lnTo>
                  <a:lnTo>
                    <a:pt x="139" y="30"/>
                  </a:lnTo>
                  <a:lnTo>
                    <a:pt x="144" y="47"/>
                  </a:lnTo>
                  <a:lnTo>
                    <a:pt x="132" y="47"/>
                  </a:lnTo>
                  <a:lnTo>
                    <a:pt x="132" y="52"/>
                  </a:lnTo>
                  <a:lnTo>
                    <a:pt x="139" y="69"/>
                  </a:lnTo>
                  <a:lnTo>
                    <a:pt x="163" y="79"/>
                  </a:lnTo>
                  <a:lnTo>
                    <a:pt x="151" y="98"/>
                  </a:lnTo>
                  <a:lnTo>
                    <a:pt x="173" y="109"/>
                  </a:lnTo>
                  <a:lnTo>
                    <a:pt x="240" y="129"/>
                  </a:lnTo>
                  <a:lnTo>
                    <a:pt x="252" y="129"/>
                  </a:lnTo>
                  <a:lnTo>
                    <a:pt x="251" y="119"/>
                  </a:lnTo>
                  <a:lnTo>
                    <a:pt x="252" y="109"/>
                  </a:lnTo>
                  <a:lnTo>
                    <a:pt x="260" y="108"/>
                  </a:lnTo>
                  <a:lnTo>
                    <a:pt x="264" y="117"/>
                  </a:lnTo>
                  <a:lnTo>
                    <a:pt x="262" y="119"/>
                  </a:lnTo>
                  <a:lnTo>
                    <a:pt x="267" y="124"/>
                  </a:lnTo>
                  <a:lnTo>
                    <a:pt x="298" y="123"/>
                  </a:lnTo>
                  <a:lnTo>
                    <a:pt x="304" y="118"/>
                  </a:lnTo>
                  <a:lnTo>
                    <a:pt x="300" y="110"/>
                  </a:lnTo>
                  <a:lnTo>
                    <a:pt x="334" y="91"/>
                  </a:lnTo>
                  <a:close/>
                </a:path>
              </a:pathLst>
            </a:custGeom>
            <a:solidFill>
              <a:srgbClr val="DDDDDD"/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22" name="Freeform 271"/>
            <p:cNvSpPr>
              <a:spLocks/>
            </p:cNvSpPr>
            <p:nvPr/>
          </p:nvSpPr>
          <p:spPr bwMode="ltGray">
            <a:xfrm>
              <a:off x="2906697" y="3922887"/>
              <a:ext cx="768891" cy="343873"/>
            </a:xfrm>
            <a:custGeom>
              <a:avLst/>
              <a:gdLst>
                <a:gd name="T0" fmla="*/ 264 w 400"/>
                <a:gd name="T1" fmla="*/ 48 h 178"/>
                <a:gd name="T2" fmla="*/ 219 w 400"/>
                <a:gd name="T3" fmla="*/ 26 h 178"/>
                <a:gd name="T4" fmla="*/ 200 w 400"/>
                <a:gd name="T5" fmla="*/ 34 h 178"/>
                <a:gd name="T6" fmla="*/ 192 w 400"/>
                <a:gd name="T7" fmla="*/ 32 h 178"/>
                <a:gd name="T8" fmla="*/ 178 w 400"/>
                <a:gd name="T9" fmla="*/ 11 h 178"/>
                <a:gd name="T10" fmla="*/ 144 w 400"/>
                <a:gd name="T11" fmla="*/ 0 h 178"/>
                <a:gd name="T12" fmla="*/ 128 w 400"/>
                <a:gd name="T13" fmla="*/ 12 h 178"/>
                <a:gd name="T14" fmla="*/ 130 w 400"/>
                <a:gd name="T15" fmla="*/ 25 h 178"/>
                <a:gd name="T16" fmla="*/ 126 w 400"/>
                <a:gd name="T17" fmla="*/ 38 h 178"/>
                <a:gd name="T18" fmla="*/ 92 w 400"/>
                <a:gd name="T19" fmla="*/ 39 h 178"/>
                <a:gd name="T20" fmla="*/ 81 w 400"/>
                <a:gd name="T21" fmla="*/ 30 h 178"/>
                <a:gd name="T22" fmla="*/ 49 w 400"/>
                <a:gd name="T23" fmla="*/ 27 h 178"/>
                <a:gd name="T24" fmla="*/ 5 w 400"/>
                <a:gd name="T25" fmla="*/ 48 h 178"/>
                <a:gd name="T26" fmla="*/ 0 w 400"/>
                <a:gd name="T27" fmla="*/ 55 h 178"/>
                <a:gd name="T28" fmla="*/ 12 w 400"/>
                <a:gd name="T29" fmla="*/ 75 h 178"/>
                <a:gd name="T30" fmla="*/ 28 w 400"/>
                <a:gd name="T31" fmla="*/ 77 h 178"/>
                <a:gd name="T32" fmla="*/ 35 w 400"/>
                <a:gd name="T33" fmla="*/ 95 h 178"/>
                <a:gd name="T34" fmla="*/ 35 w 400"/>
                <a:gd name="T35" fmla="*/ 119 h 178"/>
                <a:gd name="T36" fmla="*/ 91 w 400"/>
                <a:gd name="T37" fmla="*/ 134 h 178"/>
                <a:gd name="T38" fmla="*/ 114 w 400"/>
                <a:gd name="T39" fmla="*/ 160 h 178"/>
                <a:gd name="T40" fmla="*/ 163 w 400"/>
                <a:gd name="T41" fmla="*/ 159 h 178"/>
                <a:gd name="T42" fmla="*/ 185 w 400"/>
                <a:gd name="T43" fmla="*/ 169 h 178"/>
                <a:gd name="T44" fmla="*/ 217 w 400"/>
                <a:gd name="T45" fmla="*/ 178 h 178"/>
                <a:gd name="T46" fmla="*/ 252 w 400"/>
                <a:gd name="T47" fmla="*/ 164 h 178"/>
                <a:gd name="T48" fmla="*/ 277 w 400"/>
                <a:gd name="T49" fmla="*/ 164 h 178"/>
                <a:gd name="T50" fmla="*/ 281 w 400"/>
                <a:gd name="T51" fmla="*/ 163 h 178"/>
                <a:gd name="T52" fmla="*/ 306 w 400"/>
                <a:gd name="T53" fmla="*/ 145 h 178"/>
                <a:gd name="T54" fmla="*/ 301 w 400"/>
                <a:gd name="T55" fmla="*/ 132 h 178"/>
                <a:gd name="T56" fmla="*/ 310 w 400"/>
                <a:gd name="T57" fmla="*/ 124 h 178"/>
                <a:gd name="T58" fmla="*/ 327 w 400"/>
                <a:gd name="T59" fmla="*/ 127 h 178"/>
                <a:gd name="T60" fmla="*/ 352 w 400"/>
                <a:gd name="T61" fmla="*/ 113 h 178"/>
                <a:gd name="T62" fmla="*/ 367 w 400"/>
                <a:gd name="T63" fmla="*/ 97 h 178"/>
                <a:gd name="T64" fmla="*/ 400 w 400"/>
                <a:gd name="T65" fmla="*/ 96 h 178"/>
                <a:gd name="T66" fmla="*/ 396 w 400"/>
                <a:gd name="T67" fmla="*/ 84 h 178"/>
                <a:gd name="T68" fmla="*/ 387 w 400"/>
                <a:gd name="T69" fmla="*/ 75 h 178"/>
                <a:gd name="T70" fmla="*/ 367 w 400"/>
                <a:gd name="T71" fmla="*/ 82 h 178"/>
                <a:gd name="T72" fmla="*/ 353 w 400"/>
                <a:gd name="T73" fmla="*/ 81 h 178"/>
                <a:gd name="T74" fmla="*/ 353 w 400"/>
                <a:gd name="T75" fmla="*/ 52 h 178"/>
                <a:gd name="T76" fmla="*/ 362 w 400"/>
                <a:gd name="T77" fmla="*/ 39 h 178"/>
                <a:gd name="T78" fmla="*/ 338 w 400"/>
                <a:gd name="T79" fmla="*/ 34 h 178"/>
                <a:gd name="T80" fmla="*/ 319 w 400"/>
                <a:gd name="T81" fmla="*/ 47 h 178"/>
                <a:gd name="T82" fmla="*/ 292 w 400"/>
                <a:gd name="T83" fmla="*/ 54 h 178"/>
                <a:gd name="T84" fmla="*/ 264 w 400"/>
                <a:gd name="T85" fmla="*/ 48 h 17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00"/>
                <a:gd name="T130" fmla="*/ 0 h 178"/>
                <a:gd name="T131" fmla="*/ 400 w 400"/>
                <a:gd name="T132" fmla="*/ 178 h 17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00" h="178">
                  <a:moveTo>
                    <a:pt x="264" y="48"/>
                  </a:moveTo>
                  <a:lnTo>
                    <a:pt x="219" y="26"/>
                  </a:lnTo>
                  <a:lnTo>
                    <a:pt x="200" y="34"/>
                  </a:lnTo>
                  <a:lnTo>
                    <a:pt x="192" y="32"/>
                  </a:lnTo>
                  <a:lnTo>
                    <a:pt x="178" y="11"/>
                  </a:lnTo>
                  <a:lnTo>
                    <a:pt x="144" y="0"/>
                  </a:lnTo>
                  <a:lnTo>
                    <a:pt x="128" y="12"/>
                  </a:lnTo>
                  <a:lnTo>
                    <a:pt x="130" y="25"/>
                  </a:lnTo>
                  <a:lnTo>
                    <a:pt x="126" y="38"/>
                  </a:lnTo>
                  <a:lnTo>
                    <a:pt x="92" y="39"/>
                  </a:lnTo>
                  <a:lnTo>
                    <a:pt x="81" y="30"/>
                  </a:lnTo>
                  <a:lnTo>
                    <a:pt x="49" y="27"/>
                  </a:lnTo>
                  <a:lnTo>
                    <a:pt x="5" y="48"/>
                  </a:lnTo>
                  <a:lnTo>
                    <a:pt x="0" y="55"/>
                  </a:lnTo>
                  <a:lnTo>
                    <a:pt x="12" y="75"/>
                  </a:lnTo>
                  <a:lnTo>
                    <a:pt x="28" y="77"/>
                  </a:lnTo>
                  <a:lnTo>
                    <a:pt x="35" y="95"/>
                  </a:lnTo>
                  <a:lnTo>
                    <a:pt x="35" y="119"/>
                  </a:lnTo>
                  <a:lnTo>
                    <a:pt x="91" y="134"/>
                  </a:lnTo>
                  <a:lnTo>
                    <a:pt x="114" y="160"/>
                  </a:lnTo>
                  <a:lnTo>
                    <a:pt x="163" y="159"/>
                  </a:lnTo>
                  <a:lnTo>
                    <a:pt x="185" y="169"/>
                  </a:lnTo>
                  <a:lnTo>
                    <a:pt x="217" y="178"/>
                  </a:lnTo>
                  <a:lnTo>
                    <a:pt x="252" y="164"/>
                  </a:lnTo>
                  <a:lnTo>
                    <a:pt x="277" y="164"/>
                  </a:lnTo>
                  <a:lnTo>
                    <a:pt x="281" y="163"/>
                  </a:lnTo>
                  <a:lnTo>
                    <a:pt x="306" y="145"/>
                  </a:lnTo>
                  <a:lnTo>
                    <a:pt x="301" y="132"/>
                  </a:lnTo>
                  <a:lnTo>
                    <a:pt x="310" y="124"/>
                  </a:lnTo>
                  <a:lnTo>
                    <a:pt x="327" y="127"/>
                  </a:lnTo>
                  <a:lnTo>
                    <a:pt x="352" y="113"/>
                  </a:lnTo>
                  <a:lnTo>
                    <a:pt x="367" y="97"/>
                  </a:lnTo>
                  <a:lnTo>
                    <a:pt x="400" y="96"/>
                  </a:lnTo>
                  <a:lnTo>
                    <a:pt x="396" y="84"/>
                  </a:lnTo>
                  <a:lnTo>
                    <a:pt x="387" y="75"/>
                  </a:lnTo>
                  <a:lnTo>
                    <a:pt x="367" y="82"/>
                  </a:lnTo>
                  <a:lnTo>
                    <a:pt x="353" y="81"/>
                  </a:lnTo>
                  <a:lnTo>
                    <a:pt x="353" y="52"/>
                  </a:lnTo>
                  <a:lnTo>
                    <a:pt x="362" y="39"/>
                  </a:lnTo>
                  <a:lnTo>
                    <a:pt x="338" y="34"/>
                  </a:lnTo>
                  <a:lnTo>
                    <a:pt x="319" y="47"/>
                  </a:lnTo>
                  <a:lnTo>
                    <a:pt x="292" y="54"/>
                  </a:lnTo>
                  <a:lnTo>
                    <a:pt x="264" y="4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23" name="Freeform 272"/>
            <p:cNvSpPr>
              <a:spLocks/>
            </p:cNvSpPr>
            <p:nvPr/>
          </p:nvSpPr>
          <p:spPr bwMode="ltGray">
            <a:xfrm>
              <a:off x="1342002" y="3766872"/>
              <a:ext cx="230667" cy="178304"/>
            </a:xfrm>
            <a:custGeom>
              <a:avLst/>
              <a:gdLst>
                <a:gd name="T0" fmla="*/ 106 w 118"/>
                <a:gd name="T1" fmla="*/ 79 h 94"/>
                <a:gd name="T2" fmla="*/ 100 w 118"/>
                <a:gd name="T3" fmla="*/ 60 h 94"/>
                <a:gd name="T4" fmla="*/ 103 w 118"/>
                <a:gd name="T5" fmla="*/ 57 h 94"/>
                <a:gd name="T6" fmla="*/ 111 w 118"/>
                <a:gd name="T7" fmla="*/ 60 h 94"/>
                <a:gd name="T8" fmla="*/ 118 w 118"/>
                <a:gd name="T9" fmla="*/ 53 h 94"/>
                <a:gd name="T10" fmla="*/ 107 w 118"/>
                <a:gd name="T11" fmla="*/ 47 h 94"/>
                <a:gd name="T12" fmla="*/ 96 w 118"/>
                <a:gd name="T13" fmla="*/ 28 h 94"/>
                <a:gd name="T14" fmla="*/ 96 w 118"/>
                <a:gd name="T15" fmla="*/ 12 h 94"/>
                <a:gd name="T16" fmla="*/ 87 w 118"/>
                <a:gd name="T17" fmla="*/ 6 h 94"/>
                <a:gd name="T18" fmla="*/ 61 w 118"/>
                <a:gd name="T19" fmla="*/ 0 h 94"/>
                <a:gd name="T20" fmla="*/ 43 w 118"/>
                <a:gd name="T21" fmla="*/ 11 h 94"/>
                <a:gd name="T22" fmla="*/ 42 w 118"/>
                <a:gd name="T23" fmla="*/ 21 h 94"/>
                <a:gd name="T24" fmla="*/ 32 w 118"/>
                <a:gd name="T25" fmla="*/ 25 h 94"/>
                <a:gd name="T26" fmla="*/ 31 w 118"/>
                <a:gd name="T27" fmla="*/ 41 h 94"/>
                <a:gd name="T28" fmla="*/ 24 w 118"/>
                <a:gd name="T29" fmla="*/ 39 h 94"/>
                <a:gd name="T30" fmla="*/ 19 w 118"/>
                <a:gd name="T31" fmla="*/ 43 h 94"/>
                <a:gd name="T32" fmla="*/ 2 w 118"/>
                <a:gd name="T33" fmla="*/ 45 h 94"/>
                <a:gd name="T34" fmla="*/ 1 w 118"/>
                <a:gd name="T35" fmla="*/ 45 h 94"/>
                <a:gd name="T36" fmla="*/ 5 w 118"/>
                <a:gd name="T37" fmla="*/ 67 h 94"/>
                <a:gd name="T38" fmla="*/ 0 w 118"/>
                <a:gd name="T39" fmla="*/ 82 h 94"/>
                <a:gd name="T40" fmla="*/ 1 w 118"/>
                <a:gd name="T41" fmla="*/ 91 h 94"/>
                <a:gd name="T42" fmla="*/ 16 w 118"/>
                <a:gd name="T43" fmla="*/ 83 h 94"/>
                <a:gd name="T44" fmla="*/ 32 w 118"/>
                <a:gd name="T45" fmla="*/ 82 h 94"/>
                <a:gd name="T46" fmla="*/ 54 w 118"/>
                <a:gd name="T47" fmla="*/ 92 h 94"/>
                <a:gd name="T48" fmla="*/ 61 w 118"/>
                <a:gd name="T49" fmla="*/ 90 h 94"/>
                <a:gd name="T50" fmla="*/ 68 w 118"/>
                <a:gd name="T51" fmla="*/ 93 h 94"/>
                <a:gd name="T52" fmla="*/ 73 w 118"/>
                <a:gd name="T53" fmla="*/ 90 h 94"/>
                <a:gd name="T54" fmla="*/ 78 w 118"/>
                <a:gd name="T55" fmla="*/ 93 h 94"/>
                <a:gd name="T56" fmla="*/ 89 w 118"/>
                <a:gd name="T57" fmla="*/ 94 h 94"/>
                <a:gd name="T58" fmla="*/ 96 w 118"/>
                <a:gd name="T59" fmla="*/ 82 h 94"/>
                <a:gd name="T60" fmla="*/ 106 w 118"/>
                <a:gd name="T61" fmla="*/ 79 h 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8"/>
                <a:gd name="T94" fmla="*/ 0 h 94"/>
                <a:gd name="T95" fmla="*/ 118 w 118"/>
                <a:gd name="T96" fmla="*/ 94 h 9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8" h="94">
                  <a:moveTo>
                    <a:pt x="106" y="79"/>
                  </a:moveTo>
                  <a:lnTo>
                    <a:pt x="100" y="60"/>
                  </a:lnTo>
                  <a:lnTo>
                    <a:pt x="103" y="57"/>
                  </a:lnTo>
                  <a:lnTo>
                    <a:pt x="111" y="60"/>
                  </a:lnTo>
                  <a:lnTo>
                    <a:pt x="118" y="53"/>
                  </a:lnTo>
                  <a:lnTo>
                    <a:pt x="107" y="47"/>
                  </a:lnTo>
                  <a:lnTo>
                    <a:pt x="96" y="28"/>
                  </a:lnTo>
                  <a:lnTo>
                    <a:pt x="96" y="12"/>
                  </a:lnTo>
                  <a:lnTo>
                    <a:pt x="87" y="6"/>
                  </a:lnTo>
                  <a:lnTo>
                    <a:pt x="61" y="0"/>
                  </a:lnTo>
                  <a:lnTo>
                    <a:pt x="43" y="11"/>
                  </a:lnTo>
                  <a:lnTo>
                    <a:pt x="42" y="21"/>
                  </a:lnTo>
                  <a:lnTo>
                    <a:pt x="32" y="25"/>
                  </a:lnTo>
                  <a:lnTo>
                    <a:pt x="31" y="41"/>
                  </a:lnTo>
                  <a:lnTo>
                    <a:pt x="24" y="39"/>
                  </a:lnTo>
                  <a:lnTo>
                    <a:pt x="19" y="43"/>
                  </a:lnTo>
                  <a:lnTo>
                    <a:pt x="2" y="45"/>
                  </a:lnTo>
                  <a:lnTo>
                    <a:pt x="1" y="45"/>
                  </a:lnTo>
                  <a:lnTo>
                    <a:pt x="5" y="67"/>
                  </a:lnTo>
                  <a:lnTo>
                    <a:pt x="0" y="82"/>
                  </a:lnTo>
                  <a:lnTo>
                    <a:pt x="1" y="91"/>
                  </a:lnTo>
                  <a:lnTo>
                    <a:pt x="16" y="83"/>
                  </a:lnTo>
                  <a:lnTo>
                    <a:pt x="32" y="82"/>
                  </a:lnTo>
                  <a:lnTo>
                    <a:pt x="54" y="92"/>
                  </a:lnTo>
                  <a:lnTo>
                    <a:pt x="61" y="90"/>
                  </a:lnTo>
                  <a:lnTo>
                    <a:pt x="68" y="93"/>
                  </a:lnTo>
                  <a:lnTo>
                    <a:pt x="73" y="90"/>
                  </a:lnTo>
                  <a:lnTo>
                    <a:pt x="78" y="93"/>
                  </a:lnTo>
                  <a:lnTo>
                    <a:pt x="89" y="94"/>
                  </a:lnTo>
                  <a:lnTo>
                    <a:pt x="96" y="82"/>
                  </a:lnTo>
                  <a:lnTo>
                    <a:pt x="106" y="7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24" name="Freeform 273"/>
            <p:cNvSpPr>
              <a:spLocks/>
            </p:cNvSpPr>
            <p:nvPr/>
          </p:nvSpPr>
          <p:spPr bwMode="ltGray">
            <a:xfrm>
              <a:off x="1430425" y="2461430"/>
              <a:ext cx="3967479" cy="1808515"/>
            </a:xfrm>
            <a:custGeom>
              <a:avLst/>
              <a:gdLst/>
              <a:ahLst/>
              <a:cxnLst>
                <a:cxn ang="0">
                  <a:pos x="1100" y="123"/>
                </a:cxn>
                <a:cxn ang="0">
                  <a:pos x="981" y="33"/>
                </a:cxn>
                <a:cxn ang="0">
                  <a:pos x="783" y="118"/>
                </a:cxn>
                <a:cxn ang="0">
                  <a:pos x="667" y="242"/>
                </a:cxn>
                <a:cxn ang="0">
                  <a:pos x="586" y="279"/>
                </a:cxn>
                <a:cxn ang="0">
                  <a:pos x="566" y="442"/>
                </a:cxn>
                <a:cxn ang="0">
                  <a:pos x="581" y="231"/>
                </a:cxn>
                <a:cxn ang="0">
                  <a:pos x="534" y="366"/>
                </a:cxn>
                <a:cxn ang="0">
                  <a:pos x="407" y="358"/>
                </a:cxn>
                <a:cxn ang="0">
                  <a:pos x="245" y="426"/>
                </a:cxn>
                <a:cxn ang="0">
                  <a:pos x="223" y="435"/>
                </a:cxn>
                <a:cxn ang="0">
                  <a:pos x="138" y="506"/>
                </a:cxn>
                <a:cxn ang="0">
                  <a:pos x="143" y="448"/>
                </a:cxn>
                <a:cxn ang="0">
                  <a:pos x="49" y="335"/>
                </a:cxn>
                <a:cxn ang="0">
                  <a:pos x="39" y="451"/>
                </a:cxn>
                <a:cxn ang="0">
                  <a:pos x="7" y="588"/>
                </a:cxn>
                <a:cxn ang="0">
                  <a:pos x="5" y="651"/>
                </a:cxn>
                <a:cxn ang="0">
                  <a:pos x="61" y="730"/>
                </a:cxn>
                <a:cxn ang="0">
                  <a:pos x="93" y="766"/>
                </a:cxn>
                <a:cxn ang="0">
                  <a:pos x="166" y="807"/>
                </a:cxn>
                <a:cxn ang="0">
                  <a:pos x="135" y="861"/>
                </a:cxn>
                <a:cxn ang="0">
                  <a:pos x="201" y="913"/>
                </a:cxn>
                <a:cxn ang="0">
                  <a:pos x="259" y="920"/>
                </a:cxn>
                <a:cxn ang="0">
                  <a:pos x="271" y="860"/>
                </a:cxn>
                <a:cxn ang="0">
                  <a:pos x="277" y="799"/>
                </a:cxn>
                <a:cxn ang="0">
                  <a:pos x="377" y="781"/>
                </a:cxn>
                <a:cxn ang="0">
                  <a:pos x="427" y="751"/>
                </a:cxn>
                <a:cxn ang="0">
                  <a:pos x="554" y="701"/>
                </a:cxn>
                <a:cxn ang="0">
                  <a:pos x="616" y="723"/>
                </a:cxn>
                <a:cxn ang="0">
                  <a:pos x="739" y="807"/>
                </a:cxn>
                <a:cxn ang="0">
                  <a:pos x="822" y="791"/>
                </a:cxn>
                <a:cxn ang="0">
                  <a:pos x="950" y="775"/>
                </a:cxn>
                <a:cxn ang="0">
                  <a:pos x="1111" y="799"/>
                </a:cxn>
                <a:cxn ang="0">
                  <a:pos x="1181" y="759"/>
                </a:cxn>
                <a:cxn ang="0">
                  <a:pos x="1317" y="825"/>
                </a:cxn>
                <a:cxn ang="0">
                  <a:pos x="1321" y="893"/>
                </a:cxn>
                <a:cxn ang="0">
                  <a:pos x="1347" y="925"/>
                </a:cxn>
                <a:cxn ang="0">
                  <a:pos x="1420" y="725"/>
                </a:cxn>
                <a:cxn ang="0">
                  <a:pos x="1373" y="710"/>
                </a:cxn>
                <a:cxn ang="0">
                  <a:pos x="1556" y="608"/>
                </a:cxn>
                <a:cxn ang="0">
                  <a:pos x="1651" y="564"/>
                </a:cxn>
                <a:cxn ang="0">
                  <a:pos x="1750" y="543"/>
                </a:cxn>
                <a:cxn ang="0">
                  <a:pos x="1646" y="787"/>
                </a:cxn>
                <a:cxn ang="0">
                  <a:pos x="1717" y="713"/>
                </a:cxn>
                <a:cxn ang="0">
                  <a:pos x="1728" y="653"/>
                </a:cxn>
                <a:cxn ang="0">
                  <a:pos x="1767" y="593"/>
                </a:cxn>
                <a:cxn ang="0">
                  <a:pos x="1931" y="547"/>
                </a:cxn>
                <a:cxn ang="0">
                  <a:pos x="1953" y="458"/>
                </a:cxn>
                <a:cxn ang="0">
                  <a:pos x="2043" y="478"/>
                </a:cxn>
                <a:cxn ang="0">
                  <a:pos x="1895" y="333"/>
                </a:cxn>
                <a:cxn ang="0">
                  <a:pos x="1810" y="333"/>
                </a:cxn>
                <a:cxn ang="0">
                  <a:pos x="1674" y="296"/>
                </a:cxn>
                <a:cxn ang="0">
                  <a:pos x="1502" y="233"/>
                </a:cxn>
                <a:cxn ang="0">
                  <a:pos x="1340" y="258"/>
                </a:cxn>
                <a:cxn ang="0">
                  <a:pos x="1219" y="191"/>
                </a:cxn>
                <a:cxn ang="0">
                  <a:pos x="1057" y="177"/>
                </a:cxn>
              </a:cxnLst>
              <a:rect l="0" t="0" r="r" b="b"/>
              <a:pathLst>
                <a:path w="2073" h="944">
                  <a:moveTo>
                    <a:pt x="1057" y="177"/>
                  </a:moveTo>
                  <a:lnTo>
                    <a:pt x="1047" y="186"/>
                  </a:lnTo>
                  <a:lnTo>
                    <a:pt x="1057" y="197"/>
                  </a:lnTo>
                  <a:lnTo>
                    <a:pt x="1023" y="211"/>
                  </a:lnTo>
                  <a:lnTo>
                    <a:pt x="1009" y="211"/>
                  </a:lnTo>
                  <a:lnTo>
                    <a:pt x="1017" y="193"/>
                  </a:lnTo>
                  <a:lnTo>
                    <a:pt x="1100" y="123"/>
                  </a:lnTo>
                  <a:lnTo>
                    <a:pt x="1098" y="80"/>
                  </a:lnTo>
                  <a:lnTo>
                    <a:pt x="1068" y="54"/>
                  </a:lnTo>
                  <a:lnTo>
                    <a:pt x="1031" y="52"/>
                  </a:lnTo>
                  <a:lnTo>
                    <a:pt x="1027" y="63"/>
                  </a:lnTo>
                  <a:lnTo>
                    <a:pt x="1008" y="63"/>
                  </a:lnTo>
                  <a:lnTo>
                    <a:pt x="1022" y="38"/>
                  </a:lnTo>
                  <a:lnTo>
                    <a:pt x="981" y="33"/>
                  </a:lnTo>
                  <a:lnTo>
                    <a:pt x="1003" y="17"/>
                  </a:lnTo>
                  <a:lnTo>
                    <a:pt x="979" y="0"/>
                  </a:lnTo>
                  <a:lnTo>
                    <a:pt x="940" y="38"/>
                  </a:lnTo>
                  <a:lnTo>
                    <a:pt x="940" y="63"/>
                  </a:lnTo>
                  <a:lnTo>
                    <a:pt x="914" y="63"/>
                  </a:lnTo>
                  <a:lnTo>
                    <a:pt x="842" y="83"/>
                  </a:lnTo>
                  <a:lnTo>
                    <a:pt x="783" y="118"/>
                  </a:lnTo>
                  <a:lnTo>
                    <a:pt x="756" y="148"/>
                  </a:lnTo>
                  <a:lnTo>
                    <a:pt x="761" y="181"/>
                  </a:lnTo>
                  <a:lnTo>
                    <a:pt x="677" y="197"/>
                  </a:lnTo>
                  <a:lnTo>
                    <a:pt x="683" y="240"/>
                  </a:lnTo>
                  <a:lnTo>
                    <a:pt x="709" y="261"/>
                  </a:lnTo>
                  <a:lnTo>
                    <a:pt x="692" y="269"/>
                  </a:lnTo>
                  <a:lnTo>
                    <a:pt x="667" y="242"/>
                  </a:lnTo>
                  <a:lnTo>
                    <a:pt x="644" y="233"/>
                  </a:lnTo>
                  <a:lnTo>
                    <a:pt x="633" y="242"/>
                  </a:lnTo>
                  <a:lnTo>
                    <a:pt x="615" y="227"/>
                  </a:lnTo>
                  <a:lnTo>
                    <a:pt x="603" y="213"/>
                  </a:lnTo>
                  <a:lnTo>
                    <a:pt x="599" y="221"/>
                  </a:lnTo>
                  <a:lnTo>
                    <a:pt x="611" y="242"/>
                  </a:lnTo>
                  <a:lnTo>
                    <a:pt x="586" y="279"/>
                  </a:lnTo>
                  <a:lnTo>
                    <a:pt x="601" y="307"/>
                  </a:lnTo>
                  <a:lnTo>
                    <a:pt x="593" y="336"/>
                  </a:lnTo>
                  <a:lnTo>
                    <a:pt x="595" y="356"/>
                  </a:lnTo>
                  <a:lnTo>
                    <a:pt x="615" y="358"/>
                  </a:lnTo>
                  <a:lnTo>
                    <a:pt x="604" y="366"/>
                  </a:lnTo>
                  <a:lnTo>
                    <a:pt x="607" y="401"/>
                  </a:lnTo>
                  <a:lnTo>
                    <a:pt x="566" y="442"/>
                  </a:lnTo>
                  <a:lnTo>
                    <a:pt x="552" y="430"/>
                  </a:lnTo>
                  <a:lnTo>
                    <a:pt x="586" y="398"/>
                  </a:lnTo>
                  <a:lnTo>
                    <a:pt x="590" y="372"/>
                  </a:lnTo>
                  <a:lnTo>
                    <a:pt x="579" y="358"/>
                  </a:lnTo>
                  <a:lnTo>
                    <a:pt x="579" y="289"/>
                  </a:lnTo>
                  <a:lnTo>
                    <a:pt x="570" y="274"/>
                  </a:lnTo>
                  <a:lnTo>
                    <a:pt x="581" y="231"/>
                  </a:lnTo>
                  <a:lnTo>
                    <a:pt x="563" y="221"/>
                  </a:lnTo>
                  <a:lnTo>
                    <a:pt x="566" y="211"/>
                  </a:lnTo>
                  <a:lnTo>
                    <a:pt x="560" y="197"/>
                  </a:lnTo>
                  <a:lnTo>
                    <a:pt x="546" y="204"/>
                  </a:lnTo>
                  <a:lnTo>
                    <a:pt x="506" y="298"/>
                  </a:lnTo>
                  <a:lnTo>
                    <a:pt x="507" y="336"/>
                  </a:lnTo>
                  <a:lnTo>
                    <a:pt x="534" y="366"/>
                  </a:lnTo>
                  <a:lnTo>
                    <a:pt x="528" y="383"/>
                  </a:lnTo>
                  <a:lnTo>
                    <a:pt x="509" y="364"/>
                  </a:lnTo>
                  <a:lnTo>
                    <a:pt x="407" y="309"/>
                  </a:lnTo>
                  <a:lnTo>
                    <a:pt x="401" y="320"/>
                  </a:lnTo>
                  <a:lnTo>
                    <a:pt x="433" y="358"/>
                  </a:lnTo>
                  <a:lnTo>
                    <a:pt x="416" y="369"/>
                  </a:lnTo>
                  <a:lnTo>
                    <a:pt x="407" y="358"/>
                  </a:lnTo>
                  <a:lnTo>
                    <a:pt x="357" y="374"/>
                  </a:lnTo>
                  <a:lnTo>
                    <a:pt x="354" y="385"/>
                  </a:lnTo>
                  <a:lnTo>
                    <a:pt x="341" y="374"/>
                  </a:lnTo>
                  <a:lnTo>
                    <a:pt x="341" y="358"/>
                  </a:lnTo>
                  <a:lnTo>
                    <a:pt x="268" y="401"/>
                  </a:lnTo>
                  <a:lnTo>
                    <a:pt x="268" y="419"/>
                  </a:lnTo>
                  <a:lnTo>
                    <a:pt x="245" y="426"/>
                  </a:lnTo>
                  <a:lnTo>
                    <a:pt x="226" y="412"/>
                  </a:lnTo>
                  <a:lnTo>
                    <a:pt x="249" y="395"/>
                  </a:lnTo>
                  <a:lnTo>
                    <a:pt x="237" y="374"/>
                  </a:lnTo>
                  <a:lnTo>
                    <a:pt x="205" y="369"/>
                  </a:lnTo>
                  <a:lnTo>
                    <a:pt x="216" y="383"/>
                  </a:lnTo>
                  <a:lnTo>
                    <a:pt x="213" y="415"/>
                  </a:lnTo>
                  <a:lnTo>
                    <a:pt x="223" y="435"/>
                  </a:lnTo>
                  <a:lnTo>
                    <a:pt x="215" y="444"/>
                  </a:lnTo>
                  <a:lnTo>
                    <a:pt x="191" y="437"/>
                  </a:lnTo>
                  <a:lnTo>
                    <a:pt x="159" y="464"/>
                  </a:lnTo>
                  <a:lnTo>
                    <a:pt x="173" y="487"/>
                  </a:lnTo>
                  <a:lnTo>
                    <a:pt x="125" y="473"/>
                  </a:lnTo>
                  <a:lnTo>
                    <a:pt x="119" y="481"/>
                  </a:lnTo>
                  <a:lnTo>
                    <a:pt x="138" y="506"/>
                  </a:lnTo>
                  <a:lnTo>
                    <a:pt x="123" y="506"/>
                  </a:lnTo>
                  <a:lnTo>
                    <a:pt x="96" y="487"/>
                  </a:lnTo>
                  <a:lnTo>
                    <a:pt x="96" y="449"/>
                  </a:lnTo>
                  <a:lnTo>
                    <a:pt x="72" y="430"/>
                  </a:lnTo>
                  <a:lnTo>
                    <a:pt x="65" y="415"/>
                  </a:lnTo>
                  <a:lnTo>
                    <a:pt x="78" y="426"/>
                  </a:lnTo>
                  <a:lnTo>
                    <a:pt x="143" y="448"/>
                  </a:lnTo>
                  <a:lnTo>
                    <a:pt x="180" y="427"/>
                  </a:lnTo>
                  <a:lnTo>
                    <a:pt x="176" y="401"/>
                  </a:lnTo>
                  <a:lnTo>
                    <a:pt x="126" y="363"/>
                  </a:lnTo>
                  <a:lnTo>
                    <a:pt x="75" y="344"/>
                  </a:lnTo>
                  <a:lnTo>
                    <a:pt x="75" y="335"/>
                  </a:lnTo>
                  <a:lnTo>
                    <a:pt x="64" y="328"/>
                  </a:lnTo>
                  <a:lnTo>
                    <a:pt x="49" y="335"/>
                  </a:lnTo>
                  <a:lnTo>
                    <a:pt x="46" y="341"/>
                  </a:lnTo>
                  <a:lnTo>
                    <a:pt x="39" y="341"/>
                  </a:lnTo>
                  <a:lnTo>
                    <a:pt x="24" y="357"/>
                  </a:lnTo>
                  <a:lnTo>
                    <a:pt x="20" y="383"/>
                  </a:lnTo>
                  <a:lnTo>
                    <a:pt x="36" y="399"/>
                  </a:lnTo>
                  <a:lnTo>
                    <a:pt x="29" y="420"/>
                  </a:lnTo>
                  <a:lnTo>
                    <a:pt x="39" y="451"/>
                  </a:lnTo>
                  <a:lnTo>
                    <a:pt x="34" y="478"/>
                  </a:lnTo>
                  <a:lnTo>
                    <a:pt x="44" y="496"/>
                  </a:lnTo>
                  <a:lnTo>
                    <a:pt x="41" y="510"/>
                  </a:lnTo>
                  <a:lnTo>
                    <a:pt x="55" y="529"/>
                  </a:lnTo>
                  <a:lnTo>
                    <a:pt x="55" y="536"/>
                  </a:lnTo>
                  <a:lnTo>
                    <a:pt x="31" y="568"/>
                  </a:lnTo>
                  <a:lnTo>
                    <a:pt x="7" y="588"/>
                  </a:lnTo>
                  <a:lnTo>
                    <a:pt x="15" y="588"/>
                  </a:lnTo>
                  <a:lnTo>
                    <a:pt x="27" y="602"/>
                  </a:lnTo>
                  <a:lnTo>
                    <a:pt x="10" y="615"/>
                  </a:lnTo>
                  <a:lnTo>
                    <a:pt x="10" y="621"/>
                  </a:lnTo>
                  <a:lnTo>
                    <a:pt x="0" y="624"/>
                  </a:lnTo>
                  <a:lnTo>
                    <a:pt x="7" y="644"/>
                  </a:lnTo>
                  <a:lnTo>
                    <a:pt x="5" y="651"/>
                  </a:lnTo>
                  <a:lnTo>
                    <a:pt x="10" y="657"/>
                  </a:lnTo>
                  <a:lnTo>
                    <a:pt x="7" y="667"/>
                  </a:lnTo>
                  <a:lnTo>
                    <a:pt x="15" y="682"/>
                  </a:lnTo>
                  <a:lnTo>
                    <a:pt x="41" y="688"/>
                  </a:lnTo>
                  <a:lnTo>
                    <a:pt x="49" y="694"/>
                  </a:lnTo>
                  <a:lnTo>
                    <a:pt x="49" y="710"/>
                  </a:lnTo>
                  <a:lnTo>
                    <a:pt x="61" y="730"/>
                  </a:lnTo>
                  <a:lnTo>
                    <a:pt x="72" y="734"/>
                  </a:lnTo>
                  <a:lnTo>
                    <a:pt x="65" y="742"/>
                  </a:lnTo>
                  <a:lnTo>
                    <a:pt x="57" y="739"/>
                  </a:lnTo>
                  <a:lnTo>
                    <a:pt x="53" y="742"/>
                  </a:lnTo>
                  <a:lnTo>
                    <a:pt x="60" y="761"/>
                  </a:lnTo>
                  <a:lnTo>
                    <a:pt x="86" y="756"/>
                  </a:lnTo>
                  <a:lnTo>
                    <a:pt x="93" y="766"/>
                  </a:lnTo>
                  <a:lnTo>
                    <a:pt x="90" y="769"/>
                  </a:lnTo>
                  <a:lnTo>
                    <a:pt x="92" y="775"/>
                  </a:lnTo>
                  <a:lnTo>
                    <a:pt x="102" y="777"/>
                  </a:lnTo>
                  <a:lnTo>
                    <a:pt x="109" y="791"/>
                  </a:lnTo>
                  <a:lnTo>
                    <a:pt x="122" y="795"/>
                  </a:lnTo>
                  <a:lnTo>
                    <a:pt x="131" y="791"/>
                  </a:lnTo>
                  <a:lnTo>
                    <a:pt x="166" y="807"/>
                  </a:lnTo>
                  <a:lnTo>
                    <a:pt x="161" y="836"/>
                  </a:lnTo>
                  <a:lnTo>
                    <a:pt x="151" y="836"/>
                  </a:lnTo>
                  <a:lnTo>
                    <a:pt x="144" y="841"/>
                  </a:lnTo>
                  <a:lnTo>
                    <a:pt x="143" y="852"/>
                  </a:lnTo>
                  <a:lnTo>
                    <a:pt x="151" y="850"/>
                  </a:lnTo>
                  <a:lnTo>
                    <a:pt x="157" y="855"/>
                  </a:lnTo>
                  <a:lnTo>
                    <a:pt x="135" y="861"/>
                  </a:lnTo>
                  <a:lnTo>
                    <a:pt x="142" y="867"/>
                  </a:lnTo>
                  <a:lnTo>
                    <a:pt x="131" y="883"/>
                  </a:lnTo>
                  <a:lnTo>
                    <a:pt x="121" y="884"/>
                  </a:lnTo>
                  <a:lnTo>
                    <a:pt x="121" y="888"/>
                  </a:lnTo>
                  <a:lnTo>
                    <a:pt x="126" y="888"/>
                  </a:lnTo>
                  <a:lnTo>
                    <a:pt x="160" y="910"/>
                  </a:lnTo>
                  <a:lnTo>
                    <a:pt x="201" y="913"/>
                  </a:lnTo>
                  <a:lnTo>
                    <a:pt x="215" y="922"/>
                  </a:lnTo>
                  <a:lnTo>
                    <a:pt x="231" y="922"/>
                  </a:lnTo>
                  <a:lnTo>
                    <a:pt x="245" y="933"/>
                  </a:lnTo>
                  <a:lnTo>
                    <a:pt x="256" y="943"/>
                  </a:lnTo>
                  <a:lnTo>
                    <a:pt x="263" y="944"/>
                  </a:lnTo>
                  <a:lnTo>
                    <a:pt x="271" y="936"/>
                  </a:lnTo>
                  <a:lnTo>
                    <a:pt x="259" y="920"/>
                  </a:lnTo>
                  <a:lnTo>
                    <a:pt x="259" y="908"/>
                  </a:lnTo>
                  <a:lnTo>
                    <a:pt x="249" y="893"/>
                  </a:lnTo>
                  <a:lnTo>
                    <a:pt x="261" y="871"/>
                  </a:lnTo>
                  <a:lnTo>
                    <a:pt x="269" y="874"/>
                  </a:lnTo>
                  <a:lnTo>
                    <a:pt x="280" y="867"/>
                  </a:lnTo>
                  <a:lnTo>
                    <a:pt x="277" y="862"/>
                  </a:lnTo>
                  <a:lnTo>
                    <a:pt x="271" y="860"/>
                  </a:lnTo>
                  <a:lnTo>
                    <a:pt x="278" y="856"/>
                  </a:lnTo>
                  <a:lnTo>
                    <a:pt x="269" y="839"/>
                  </a:lnTo>
                  <a:lnTo>
                    <a:pt x="258" y="839"/>
                  </a:lnTo>
                  <a:lnTo>
                    <a:pt x="247" y="827"/>
                  </a:lnTo>
                  <a:lnTo>
                    <a:pt x="261" y="790"/>
                  </a:lnTo>
                  <a:lnTo>
                    <a:pt x="271" y="804"/>
                  </a:lnTo>
                  <a:lnTo>
                    <a:pt x="277" y="799"/>
                  </a:lnTo>
                  <a:lnTo>
                    <a:pt x="273" y="789"/>
                  </a:lnTo>
                  <a:lnTo>
                    <a:pt x="299" y="770"/>
                  </a:lnTo>
                  <a:lnTo>
                    <a:pt x="313" y="773"/>
                  </a:lnTo>
                  <a:lnTo>
                    <a:pt x="319" y="769"/>
                  </a:lnTo>
                  <a:lnTo>
                    <a:pt x="336" y="773"/>
                  </a:lnTo>
                  <a:lnTo>
                    <a:pt x="364" y="790"/>
                  </a:lnTo>
                  <a:lnTo>
                    <a:pt x="377" y="781"/>
                  </a:lnTo>
                  <a:lnTo>
                    <a:pt x="396" y="780"/>
                  </a:lnTo>
                  <a:lnTo>
                    <a:pt x="405" y="789"/>
                  </a:lnTo>
                  <a:lnTo>
                    <a:pt x="436" y="785"/>
                  </a:lnTo>
                  <a:lnTo>
                    <a:pt x="441" y="776"/>
                  </a:lnTo>
                  <a:lnTo>
                    <a:pt x="419" y="766"/>
                  </a:lnTo>
                  <a:lnTo>
                    <a:pt x="430" y="759"/>
                  </a:lnTo>
                  <a:lnTo>
                    <a:pt x="427" y="751"/>
                  </a:lnTo>
                  <a:lnTo>
                    <a:pt x="433" y="746"/>
                  </a:lnTo>
                  <a:lnTo>
                    <a:pt x="430" y="726"/>
                  </a:lnTo>
                  <a:lnTo>
                    <a:pt x="452" y="726"/>
                  </a:lnTo>
                  <a:lnTo>
                    <a:pt x="521" y="706"/>
                  </a:lnTo>
                  <a:lnTo>
                    <a:pt x="524" y="702"/>
                  </a:lnTo>
                  <a:lnTo>
                    <a:pt x="532" y="698"/>
                  </a:lnTo>
                  <a:lnTo>
                    <a:pt x="554" y="701"/>
                  </a:lnTo>
                  <a:lnTo>
                    <a:pt x="561" y="713"/>
                  </a:lnTo>
                  <a:lnTo>
                    <a:pt x="560" y="723"/>
                  </a:lnTo>
                  <a:lnTo>
                    <a:pt x="572" y="723"/>
                  </a:lnTo>
                  <a:lnTo>
                    <a:pt x="587" y="726"/>
                  </a:lnTo>
                  <a:lnTo>
                    <a:pt x="589" y="735"/>
                  </a:lnTo>
                  <a:lnTo>
                    <a:pt x="603" y="734"/>
                  </a:lnTo>
                  <a:lnTo>
                    <a:pt x="616" y="723"/>
                  </a:lnTo>
                  <a:lnTo>
                    <a:pt x="632" y="717"/>
                  </a:lnTo>
                  <a:lnTo>
                    <a:pt x="646" y="740"/>
                  </a:lnTo>
                  <a:lnTo>
                    <a:pt x="674" y="787"/>
                  </a:lnTo>
                  <a:lnTo>
                    <a:pt x="682" y="777"/>
                  </a:lnTo>
                  <a:lnTo>
                    <a:pt x="691" y="787"/>
                  </a:lnTo>
                  <a:lnTo>
                    <a:pt x="718" y="783"/>
                  </a:lnTo>
                  <a:lnTo>
                    <a:pt x="739" y="807"/>
                  </a:lnTo>
                  <a:lnTo>
                    <a:pt x="752" y="810"/>
                  </a:lnTo>
                  <a:lnTo>
                    <a:pt x="757" y="806"/>
                  </a:lnTo>
                  <a:lnTo>
                    <a:pt x="764" y="816"/>
                  </a:lnTo>
                  <a:lnTo>
                    <a:pt x="757" y="827"/>
                  </a:lnTo>
                  <a:lnTo>
                    <a:pt x="773" y="820"/>
                  </a:lnTo>
                  <a:lnTo>
                    <a:pt x="777" y="812"/>
                  </a:lnTo>
                  <a:lnTo>
                    <a:pt x="822" y="791"/>
                  </a:lnTo>
                  <a:lnTo>
                    <a:pt x="853" y="795"/>
                  </a:lnTo>
                  <a:lnTo>
                    <a:pt x="865" y="804"/>
                  </a:lnTo>
                  <a:lnTo>
                    <a:pt x="899" y="803"/>
                  </a:lnTo>
                  <a:lnTo>
                    <a:pt x="902" y="790"/>
                  </a:lnTo>
                  <a:lnTo>
                    <a:pt x="899" y="777"/>
                  </a:lnTo>
                  <a:lnTo>
                    <a:pt x="916" y="765"/>
                  </a:lnTo>
                  <a:lnTo>
                    <a:pt x="950" y="775"/>
                  </a:lnTo>
                  <a:lnTo>
                    <a:pt x="965" y="796"/>
                  </a:lnTo>
                  <a:lnTo>
                    <a:pt x="973" y="798"/>
                  </a:lnTo>
                  <a:lnTo>
                    <a:pt x="991" y="791"/>
                  </a:lnTo>
                  <a:lnTo>
                    <a:pt x="1037" y="813"/>
                  </a:lnTo>
                  <a:lnTo>
                    <a:pt x="1065" y="818"/>
                  </a:lnTo>
                  <a:lnTo>
                    <a:pt x="1092" y="811"/>
                  </a:lnTo>
                  <a:lnTo>
                    <a:pt x="1111" y="799"/>
                  </a:lnTo>
                  <a:lnTo>
                    <a:pt x="1134" y="804"/>
                  </a:lnTo>
                  <a:lnTo>
                    <a:pt x="1154" y="811"/>
                  </a:lnTo>
                  <a:lnTo>
                    <a:pt x="1170" y="802"/>
                  </a:lnTo>
                  <a:lnTo>
                    <a:pt x="1181" y="775"/>
                  </a:lnTo>
                  <a:lnTo>
                    <a:pt x="1188" y="769"/>
                  </a:lnTo>
                  <a:lnTo>
                    <a:pt x="1189" y="759"/>
                  </a:lnTo>
                  <a:lnTo>
                    <a:pt x="1181" y="759"/>
                  </a:lnTo>
                  <a:lnTo>
                    <a:pt x="1194" y="745"/>
                  </a:lnTo>
                  <a:lnTo>
                    <a:pt x="1223" y="739"/>
                  </a:lnTo>
                  <a:lnTo>
                    <a:pt x="1249" y="747"/>
                  </a:lnTo>
                  <a:lnTo>
                    <a:pt x="1261" y="761"/>
                  </a:lnTo>
                  <a:lnTo>
                    <a:pt x="1276" y="810"/>
                  </a:lnTo>
                  <a:lnTo>
                    <a:pt x="1297" y="812"/>
                  </a:lnTo>
                  <a:lnTo>
                    <a:pt x="1317" y="825"/>
                  </a:lnTo>
                  <a:lnTo>
                    <a:pt x="1321" y="843"/>
                  </a:lnTo>
                  <a:lnTo>
                    <a:pt x="1335" y="843"/>
                  </a:lnTo>
                  <a:lnTo>
                    <a:pt x="1370" y="830"/>
                  </a:lnTo>
                  <a:lnTo>
                    <a:pt x="1369" y="846"/>
                  </a:lnTo>
                  <a:lnTo>
                    <a:pt x="1347" y="888"/>
                  </a:lnTo>
                  <a:lnTo>
                    <a:pt x="1332" y="884"/>
                  </a:lnTo>
                  <a:lnTo>
                    <a:pt x="1321" y="893"/>
                  </a:lnTo>
                  <a:lnTo>
                    <a:pt x="1326" y="915"/>
                  </a:lnTo>
                  <a:lnTo>
                    <a:pt x="1318" y="927"/>
                  </a:lnTo>
                  <a:lnTo>
                    <a:pt x="1318" y="929"/>
                  </a:lnTo>
                  <a:lnTo>
                    <a:pt x="1329" y="915"/>
                  </a:lnTo>
                  <a:lnTo>
                    <a:pt x="1337" y="915"/>
                  </a:lnTo>
                  <a:lnTo>
                    <a:pt x="1337" y="922"/>
                  </a:lnTo>
                  <a:lnTo>
                    <a:pt x="1347" y="925"/>
                  </a:lnTo>
                  <a:lnTo>
                    <a:pt x="1371" y="913"/>
                  </a:lnTo>
                  <a:lnTo>
                    <a:pt x="1436" y="828"/>
                  </a:lnTo>
                  <a:lnTo>
                    <a:pt x="1442" y="785"/>
                  </a:lnTo>
                  <a:lnTo>
                    <a:pt x="1451" y="765"/>
                  </a:lnTo>
                  <a:lnTo>
                    <a:pt x="1451" y="742"/>
                  </a:lnTo>
                  <a:lnTo>
                    <a:pt x="1428" y="725"/>
                  </a:lnTo>
                  <a:lnTo>
                    <a:pt x="1420" y="725"/>
                  </a:lnTo>
                  <a:lnTo>
                    <a:pt x="1413" y="735"/>
                  </a:lnTo>
                  <a:lnTo>
                    <a:pt x="1401" y="738"/>
                  </a:lnTo>
                  <a:lnTo>
                    <a:pt x="1404" y="723"/>
                  </a:lnTo>
                  <a:lnTo>
                    <a:pt x="1398" y="725"/>
                  </a:lnTo>
                  <a:lnTo>
                    <a:pt x="1394" y="717"/>
                  </a:lnTo>
                  <a:lnTo>
                    <a:pt x="1375" y="715"/>
                  </a:lnTo>
                  <a:lnTo>
                    <a:pt x="1373" y="710"/>
                  </a:lnTo>
                  <a:lnTo>
                    <a:pt x="1400" y="691"/>
                  </a:lnTo>
                  <a:lnTo>
                    <a:pt x="1470" y="619"/>
                  </a:lnTo>
                  <a:lnTo>
                    <a:pt x="1506" y="618"/>
                  </a:lnTo>
                  <a:lnTo>
                    <a:pt x="1510" y="621"/>
                  </a:lnTo>
                  <a:lnTo>
                    <a:pt x="1517" y="615"/>
                  </a:lnTo>
                  <a:lnTo>
                    <a:pt x="1547" y="619"/>
                  </a:lnTo>
                  <a:lnTo>
                    <a:pt x="1556" y="608"/>
                  </a:lnTo>
                  <a:lnTo>
                    <a:pt x="1579" y="610"/>
                  </a:lnTo>
                  <a:lnTo>
                    <a:pt x="1583" y="618"/>
                  </a:lnTo>
                  <a:lnTo>
                    <a:pt x="1576" y="622"/>
                  </a:lnTo>
                  <a:lnTo>
                    <a:pt x="1579" y="628"/>
                  </a:lnTo>
                  <a:lnTo>
                    <a:pt x="1627" y="621"/>
                  </a:lnTo>
                  <a:lnTo>
                    <a:pt x="1615" y="612"/>
                  </a:lnTo>
                  <a:lnTo>
                    <a:pt x="1651" y="564"/>
                  </a:lnTo>
                  <a:lnTo>
                    <a:pt x="1692" y="558"/>
                  </a:lnTo>
                  <a:lnTo>
                    <a:pt x="1687" y="572"/>
                  </a:lnTo>
                  <a:lnTo>
                    <a:pt x="1692" y="588"/>
                  </a:lnTo>
                  <a:lnTo>
                    <a:pt x="1727" y="563"/>
                  </a:lnTo>
                  <a:lnTo>
                    <a:pt x="1731" y="543"/>
                  </a:lnTo>
                  <a:lnTo>
                    <a:pt x="1746" y="538"/>
                  </a:lnTo>
                  <a:lnTo>
                    <a:pt x="1750" y="543"/>
                  </a:lnTo>
                  <a:lnTo>
                    <a:pt x="1741" y="547"/>
                  </a:lnTo>
                  <a:lnTo>
                    <a:pt x="1734" y="582"/>
                  </a:lnTo>
                  <a:lnTo>
                    <a:pt x="1713" y="592"/>
                  </a:lnTo>
                  <a:lnTo>
                    <a:pt x="1668" y="646"/>
                  </a:lnTo>
                  <a:lnTo>
                    <a:pt x="1649" y="651"/>
                  </a:lnTo>
                  <a:lnTo>
                    <a:pt x="1632" y="704"/>
                  </a:lnTo>
                  <a:lnTo>
                    <a:pt x="1646" y="787"/>
                  </a:lnTo>
                  <a:lnTo>
                    <a:pt x="1662" y="773"/>
                  </a:lnTo>
                  <a:lnTo>
                    <a:pt x="1680" y="745"/>
                  </a:lnTo>
                  <a:lnTo>
                    <a:pt x="1689" y="745"/>
                  </a:lnTo>
                  <a:lnTo>
                    <a:pt x="1689" y="726"/>
                  </a:lnTo>
                  <a:lnTo>
                    <a:pt x="1695" y="722"/>
                  </a:lnTo>
                  <a:lnTo>
                    <a:pt x="1710" y="718"/>
                  </a:lnTo>
                  <a:lnTo>
                    <a:pt x="1717" y="713"/>
                  </a:lnTo>
                  <a:lnTo>
                    <a:pt x="1709" y="695"/>
                  </a:lnTo>
                  <a:lnTo>
                    <a:pt x="1720" y="683"/>
                  </a:lnTo>
                  <a:lnTo>
                    <a:pt x="1726" y="688"/>
                  </a:lnTo>
                  <a:lnTo>
                    <a:pt x="1731" y="686"/>
                  </a:lnTo>
                  <a:lnTo>
                    <a:pt x="1728" y="675"/>
                  </a:lnTo>
                  <a:lnTo>
                    <a:pt x="1724" y="670"/>
                  </a:lnTo>
                  <a:lnTo>
                    <a:pt x="1728" y="653"/>
                  </a:lnTo>
                  <a:lnTo>
                    <a:pt x="1723" y="647"/>
                  </a:lnTo>
                  <a:lnTo>
                    <a:pt x="1717" y="651"/>
                  </a:lnTo>
                  <a:lnTo>
                    <a:pt x="1713" y="643"/>
                  </a:lnTo>
                  <a:lnTo>
                    <a:pt x="1727" y="624"/>
                  </a:lnTo>
                  <a:lnTo>
                    <a:pt x="1732" y="605"/>
                  </a:lnTo>
                  <a:lnTo>
                    <a:pt x="1750" y="605"/>
                  </a:lnTo>
                  <a:lnTo>
                    <a:pt x="1767" y="593"/>
                  </a:lnTo>
                  <a:lnTo>
                    <a:pt x="1767" y="608"/>
                  </a:lnTo>
                  <a:lnTo>
                    <a:pt x="1776" y="599"/>
                  </a:lnTo>
                  <a:lnTo>
                    <a:pt x="1806" y="590"/>
                  </a:lnTo>
                  <a:lnTo>
                    <a:pt x="1821" y="602"/>
                  </a:lnTo>
                  <a:lnTo>
                    <a:pt x="1825" y="592"/>
                  </a:lnTo>
                  <a:lnTo>
                    <a:pt x="1906" y="543"/>
                  </a:lnTo>
                  <a:lnTo>
                    <a:pt x="1931" y="547"/>
                  </a:lnTo>
                  <a:lnTo>
                    <a:pt x="1938" y="538"/>
                  </a:lnTo>
                  <a:lnTo>
                    <a:pt x="1922" y="495"/>
                  </a:lnTo>
                  <a:lnTo>
                    <a:pt x="1912" y="495"/>
                  </a:lnTo>
                  <a:lnTo>
                    <a:pt x="1912" y="484"/>
                  </a:lnTo>
                  <a:lnTo>
                    <a:pt x="1926" y="487"/>
                  </a:lnTo>
                  <a:lnTo>
                    <a:pt x="1943" y="475"/>
                  </a:lnTo>
                  <a:lnTo>
                    <a:pt x="1953" y="458"/>
                  </a:lnTo>
                  <a:lnTo>
                    <a:pt x="1945" y="449"/>
                  </a:lnTo>
                  <a:lnTo>
                    <a:pt x="1956" y="439"/>
                  </a:lnTo>
                  <a:lnTo>
                    <a:pt x="1963" y="464"/>
                  </a:lnTo>
                  <a:lnTo>
                    <a:pt x="1982" y="460"/>
                  </a:lnTo>
                  <a:lnTo>
                    <a:pt x="1996" y="478"/>
                  </a:lnTo>
                  <a:lnTo>
                    <a:pt x="2031" y="496"/>
                  </a:lnTo>
                  <a:lnTo>
                    <a:pt x="2043" y="478"/>
                  </a:lnTo>
                  <a:lnTo>
                    <a:pt x="2043" y="464"/>
                  </a:lnTo>
                  <a:lnTo>
                    <a:pt x="2057" y="464"/>
                  </a:lnTo>
                  <a:lnTo>
                    <a:pt x="2073" y="448"/>
                  </a:lnTo>
                  <a:lnTo>
                    <a:pt x="2050" y="422"/>
                  </a:lnTo>
                  <a:lnTo>
                    <a:pt x="2013" y="419"/>
                  </a:lnTo>
                  <a:lnTo>
                    <a:pt x="1943" y="356"/>
                  </a:lnTo>
                  <a:lnTo>
                    <a:pt x="1895" y="333"/>
                  </a:lnTo>
                  <a:lnTo>
                    <a:pt x="1823" y="325"/>
                  </a:lnTo>
                  <a:lnTo>
                    <a:pt x="1829" y="356"/>
                  </a:lnTo>
                  <a:lnTo>
                    <a:pt x="1812" y="366"/>
                  </a:lnTo>
                  <a:lnTo>
                    <a:pt x="1794" y="351"/>
                  </a:lnTo>
                  <a:lnTo>
                    <a:pt x="1793" y="341"/>
                  </a:lnTo>
                  <a:lnTo>
                    <a:pt x="1806" y="341"/>
                  </a:lnTo>
                  <a:lnTo>
                    <a:pt x="1810" y="333"/>
                  </a:lnTo>
                  <a:lnTo>
                    <a:pt x="1793" y="326"/>
                  </a:lnTo>
                  <a:lnTo>
                    <a:pt x="1777" y="344"/>
                  </a:lnTo>
                  <a:lnTo>
                    <a:pt x="1740" y="336"/>
                  </a:lnTo>
                  <a:lnTo>
                    <a:pt x="1698" y="341"/>
                  </a:lnTo>
                  <a:lnTo>
                    <a:pt x="1683" y="333"/>
                  </a:lnTo>
                  <a:lnTo>
                    <a:pt x="1689" y="318"/>
                  </a:lnTo>
                  <a:lnTo>
                    <a:pt x="1674" y="296"/>
                  </a:lnTo>
                  <a:lnTo>
                    <a:pt x="1639" y="289"/>
                  </a:lnTo>
                  <a:lnTo>
                    <a:pt x="1593" y="298"/>
                  </a:lnTo>
                  <a:lnTo>
                    <a:pt x="1583" y="277"/>
                  </a:lnTo>
                  <a:lnTo>
                    <a:pt x="1571" y="277"/>
                  </a:lnTo>
                  <a:lnTo>
                    <a:pt x="1561" y="269"/>
                  </a:lnTo>
                  <a:lnTo>
                    <a:pt x="1560" y="249"/>
                  </a:lnTo>
                  <a:lnTo>
                    <a:pt x="1502" y="233"/>
                  </a:lnTo>
                  <a:lnTo>
                    <a:pt x="1444" y="222"/>
                  </a:lnTo>
                  <a:lnTo>
                    <a:pt x="1427" y="247"/>
                  </a:lnTo>
                  <a:lnTo>
                    <a:pt x="1436" y="274"/>
                  </a:lnTo>
                  <a:lnTo>
                    <a:pt x="1394" y="274"/>
                  </a:lnTo>
                  <a:lnTo>
                    <a:pt x="1383" y="269"/>
                  </a:lnTo>
                  <a:lnTo>
                    <a:pt x="1364" y="279"/>
                  </a:lnTo>
                  <a:lnTo>
                    <a:pt x="1340" y="258"/>
                  </a:lnTo>
                  <a:lnTo>
                    <a:pt x="1324" y="301"/>
                  </a:lnTo>
                  <a:lnTo>
                    <a:pt x="1313" y="296"/>
                  </a:lnTo>
                  <a:lnTo>
                    <a:pt x="1292" y="261"/>
                  </a:lnTo>
                  <a:lnTo>
                    <a:pt x="1306" y="227"/>
                  </a:lnTo>
                  <a:lnTo>
                    <a:pt x="1289" y="207"/>
                  </a:lnTo>
                  <a:lnTo>
                    <a:pt x="1242" y="191"/>
                  </a:lnTo>
                  <a:lnTo>
                    <a:pt x="1219" y="191"/>
                  </a:lnTo>
                  <a:lnTo>
                    <a:pt x="1216" y="204"/>
                  </a:lnTo>
                  <a:lnTo>
                    <a:pt x="1223" y="217"/>
                  </a:lnTo>
                  <a:lnTo>
                    <a:pt x="1162" y="211"/>
                  </a:lnTo>
                  <a:lnTo>
                    <a:pt x="1165" y="193"/>
                  </a:lnTo>
                  <a:lnTo>
                    <a:pt x="1129" y="186"/>
                  </a:lnTo>
                  <a:lnTo>
                    <a:pt x="1100" y="197"/>
                  </a:lnTo>
                  <a:lnTo>
                    <a:pt x="1057" y="177"/>
                  </a:lnTo>
                  <a:close/>
                </a:path>
              </a:pathLst>
            </a:custGeom>
            <a:solidFill>
              <a:srgbClr val="CAC226">
                <a:lumMod val="40000"/>
                <a:lumOff val="60000"/>
              </a:srgbClr>
            </a:solidFill>
            <a:ln w="31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25" name="Freeform 274"/>
            <p:cNvSpPr>
              <a:spLocks/>
            </p:cNvSpPr>
            <p:nvPr/>
          </p:nvSpPr>
          <p:spPr bwMode="ltGray">
            <a:xfrm>
              <a:off x="1303557" y="3910151"/>
              <a:ext cx="445957" cy="277009"/>
            </a:xfrm>
            <a:custGeom>
              <a:avLst/>
              <a:gdLst>
                <a:gd name="T0" fmla="*/ 99 w 232"/>
                <a:gd name="T1" fmla="*/ 127 h 144"/>
                <a:gd name="T2" fmla="*/ 82 w 232"/>
                <a:gd name="T3" fmla="*/ 127 h 144"/>
                <a:gd name="T4" fmla="*/ 81 w 232"/>
                <a:gd name="T5" fmla="*/ 121 h 144"/>
                <a:gd name="T6" fmla="*/ 92 w 232"/>
                <a:gd name="T7" fmla="*/ 106 h 144"/>
                <a:gd name="T8" fmla="*/ 102 w 232"/>
                <a:gd name="T9" fmla="*/ 106 h 144"/>
                <a:gd name="T10" fmla="*/ 102 w 232"/>
                <a:gd name="T11" fmla="*/ 99 h 144"/>
                <a:gd name="T12" fmla="*/ 93 w 232"/>
                <a:gd name="T13" fmla="*/ 86 h 144"/>
                <a:gd name="T14" fmla="*/ 93 w 232"/>
                <a:gd name="T15" fmla="*/ 78 h 144"/>
                <a:gd name="T16" fmla="*/ 69 w 232"/>
                <a:gd name="T17" fmla="*/ 71 h 144"/>
                <a:gd name="T18" fmla="*/ 57 w 232"/>
                <a:gd name="T19" fmla="*/ 77 h 144"/>
                <a:gd name="T20" fmla="*/ 37 w 232"/>
                <a:gd name="T21" fmla="*/ 85 h 144"/>
                <a:gd name="T22" fmla="*/ 33 w 232"/>
                <a:gd name="T23" fmla="*/ 81 h 144"/>
                <a:gd name="T24" fmla="*/ 9 w 232"/>
                <a:gd name="T25" fmla="*/ 83 h 144"/>
                <a:gd name="T26" fmla="*/ 1 w 232"/>
                <a:gd name="T27" fmla="*/ 76 h 144"/>
                <a:gd name="T28" fmla="*/ 0 w 232"/>
                <a:gd name="T29" fmla="*/ 76 h 144"/>
                <a:gd name="T30" fmla="*/ 4 w 232"/>
                <a:gd name="T31" fmla="*/ 63 h 144"/>
                <a:gd name="T32" fmla="*/ 16 w 232"/>
                <a:gd name="T33" fmla="*/ 43 h 144"/>
                <a:gd name="T34" fmla="*/ 24 w 232"/>
                <a:gd name="T35" fmla="*/ 37 h 144"/>
                <a:gd name="T36" fmla="*/ 17 w 232"/>
                <a:gd name="T37" fmla="*/ 15 h 144"/>
                <a:gd name="T38" fmla="*/ 33 w 232"/>
                <a:gd name="T39" fmla="*/ 8 h 144"/>
                <a:gd name="T40" fmla="*/ 51 w 232"/>
                <a:gd name="T41" fmla="*/ 7 h 144"/>
                <a:gd name="T42" fmla="*/ 73 w 232"/>
                <a:gd name="T43" fmla="*/ 17 h 144"/>
                <a:gd name="T44" fmla="*/ 80 w 232"/>
                <a:gd name="T45" fmla="*/ 14 h 144"/>
                <a:gd name="T46" fmla="*/ 87 w 232"/>
                <a:gd name="T47" fmla="*/ 17 h 144"/>
                <a:gd name="T48" fmla="*/ 92 w 232"/>
                <a:gd name="T49" fmla="*/ 14 h 144"/>
                <a:gd name="T50" fmla="*/ 96 w 232"/>
                <a:gd name="T51" fmla="*/ 17 h 144"/>
                <a:gd name="T52" fmla="*/ 109 w 232"/>
                <a:gd name="T53" fmla="*/ 18 h 144"/>
                <a:gd name="T54" fmla="*/ 116 w 232"/>
                <a:gd name="T55" fmla="*/ 4 h 144"/>
                <a:gd name="T56" fmla="*/ 125 w 232"/>
                <a:gd name="T57" fmla="*/ 4 h 144"/>
                <a:gd name="T58" fmla="*/ 151 w 232"/>
                <a:gd name="T59" fmla="*/ 0 h 144"/>
                <a:gd name="T60" fmla="*/ 159 w 232"/>
                <a:gd name="T61" fmla="*/ 8 h 144"/>
                <a:gd name="T62" fmla="*/ 154 w 232"/>
                <a:gd name="T63" fmla="*/ 11 h 144"/>
                <a:gd name="T64" fmla="*/ 158 w 232"/>
                <a:gd name="T65" fmla="*/ 17 h 144"/>
                <a:gd name="T66" fmla="*/ 168 w 232"/>
                <a:gd name="T67" fmla="*/ 21 h 144"/>
                <a:gd name="T68" fmla="*/ 174 w 232"/>
                <a:gd name="T69" fmla="*/ 35 h 144"/>
                <a:gd name="T70" fmla="*/ 188 w 232"/>
                <a:gd name="T71" fmla="*/ 37 h 144"/>
                <a:gd name="T72" fmla="*/ 197 w 232"/>
                <a:gd name="T73" fmla="*/ 35 h 144"/>
                <a:gd name="T74" fmla="*/ 232 w 232"/>
                <a:gd name="T75" fmla="*/ 51 h 144"/>
                <a:gd name="T76" fmla="*/ 228 w 232"/>
                <a:gd name="T77" fmla="*/ 81 h 144"/>
                <a:gd name="T78" fmla="*/ 217 w 232"/>
                <a:gd name="T79" fmla="*/ 80 h 144"/>
                <a:gd name="T80" fmla="*/ 209 w 232"/>
                <a:gd name="T81" fmla="*/ 85 h 144"/>
                <a:gd name="T82" fmla="*/ 209 w 232"/>
                <a:gd name="T83" fmla="*/ 95 h 144"/>
                <a:gd name="T84" fmla="*/ 199 w 232"/>
                <a:gd name="T85" fmla="*/ 99 h 144"/>
                <a:gd name="T86" fmla="*/ 159 w 232"/>
                <a:gd name="T87" fmla="*/ 118 h 144"/>
                <a:gd name="T88" fmla="*/ 172 w 232"/>
                <a:gd name="T89" fmla="*/ 129 h 144"/>
                <a:gd name="T90" fmla="*/ 186 w 232"/>
                <a:gd name="T91" fmla="*/ 128 h 144"/>
                <a:gd name="T92" fmla="*/ 186 w 232"/>
                <a:gd name="T93" fmla="*/ 132 h 144"/>
                <a:gd name="T94" fmla="*/ 173 w 232"/>
                <a:gd name="T95" fmla="*/ 132 h 144"/>
                <a:gd name="T96" fmla="*/ 151 w 232"/>
                <a:gd name="T97" fmla="*/ 144 h 144"/>
                <a:gd name="T98" fmla="*/ 146 w 232"/>
                <a:gd name="T99" fmla="*/ 140 h 144"/>
                <a:gd name="T100" fmla="*/ 147 w 232"/>
                <a:gd name="T101" fmla="*/ 133 h 144"/>
                <a:gd name="T102" fmla="*/ 137 w 232"/>
                <a:gd name="T103" fmla="*/ 127 h 144"/>
                <a:gd name="T104" fmla="*/ 151 w 232"/>
                <a:gd name="T105" fmla="*/ 118 h 144"/>
                <a:gd name="T106" fmla="*/ 125 w 232"/>
                <a:gd name="T107" fmla="*/ 112 h 144"/>
                <a:gd name="T108" fmla="*/ 129 w 232"/>
                <a:gd name="T109" fmla="*/ 106 h 144"/>
                <a:gd name="T110" fmla="*/ 111 w 232"/>
                <a:gd name="T111" fmla="*/ 106 h 144"/>
                <a:gd name="T112" fmla="*/ 103 w 232"/>
                <a:gd name="T113" fmla="*/ 120 h 144"/>
                <a:gd name="T114" fmla="*/ 96 w 232"/>
                <a:gd name="T115" fmla="*/ 121 h 144"/>
                <a:gd name="T116" fmla="*/ 99 w 232"/>
                <a:gd name="T117" fmla="*/ 127 h 1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2"/>
                <a:gd name="T178" fmla="*/ 0 h 144"/>
                <a:gd name="T179" fmla="*/ 232 w 232"/>
                <a:gd name="T180" fmla="*/ 144 h 1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2" h="144">
                  <a:moveTo>
                    <a:pt x="99" y="127"/>
                  </a:moveTo>
                  <a:lnTo>
                    <a:pt x="82" y="127"/>
                  </a:lnTo>
                  <a:lnTo>
                    <a:pt x="81" y="121"/>
                  </a:lnTo>
                  <a:lnTo>
                    <a:pt x="92" y="106"/>
                  </a:lnTo>
                  <a:lnTo>
                    <a:pt x="102" y="106"/>
                  </a:lnTo>
                  <a:lnTo>
                    <a:pt x="102" y="99"/>
                  </a:lnTo>
                  <a:lnTo>
                    <a:pt x="93" y="86"/>
                  </a:lnTo>
                  <a:lnTo>
                    <a:pt x="93" y="78"/>
                  </a:lnTo>
                  <a:lnTo>
                    <a:pt x="69" y="71"/>
                  </a:lnTo>
                  <a:lnTo>
                    <a:pt x="57" y="77"/>
                  </a:lnTo>
                  <a:lnTo>
                    <a:pt x="37" y="85"/>
                  </a:lnTo>
                  <a:lnTo>
                    <a:pt x="33" y="81"/>
                  </a:lnTo>
                  <a:lnTo>
                    <a:pt x="9" y="83"/>
                  </a:lnTo>
                  <a:lnTo>
                    <a:pt x="1" y="76"/>
                  </a:lnTo>
                  <a:lnTo>
                    <a:pt x="0" y="76"/>
                  </a:lnTo>
                  <a:lnTo>
                    <a:pt x="4" y="63"/>
                  </a:lnTo>
                  <a:lnTo>
                    <a:pt x="16" y="43"/>
                  </a:lnTo>
                  <a:lnTo>
                    <a:pt x="24" y="37"/>
                  </a:lnTo>
                  <a:lnTo>
                    <a:pt x="17" y="15"/>
                  </a:lnTo>
                  <a:lnTo>
                    <a:pt x="33" y="8"/>
                  </a:lnTo>
                  <a:lnTo>
                    <a:pt x="51" y="7"/>
                  </a:lnTo>
                  <a:lnTo>
                    <a:pt x="73" y="17"/>
                  </a:lnTo>
                  <a:lnTo>
                    <a:pt x="80" y="14"/>
                  </a:lnTo>
                  <a:lnTo>
                    <a:pt x="87" y="17"/>
                  </a:lnTo>
                  <a:lnTo>
                    <a:pt x="92" y="14"/>
                  </a:lnTo>
                  <a:lnTo>
                    <a:pt x="96" y="17"/>
                  </a:lnTo>
                  <a:lnTo>
                    <a:pt x="109" y="18"/>
                  </a:lnTo>
                  <a:lnTo>
                    <a:pt x="116" y="4"/>
                  </a:lnTo>
                  <a:lnTo>
                    <a:pt x="125" y="4"/>
                  </a:lnTo>
                  <a:lnTo>
                    <a:pt x="151" y="0"/>
                  </a:lnTo>
                  <a:lnTo>
                    <a:pt x="159" y="8"/>
                  </a:lnTo>
                  <a:lnTo>
                    <a:pt x="154" y="11"/>
                  </a:lnTo>
                  <a:lnTo>
                    <a:pt x="158" y="17"/>
                  </a:lnTo>
                  <a:lnTo>
                    <a:pt x="168" y="21"/>
                  </a:lnTo>
                  <a:lnTo>
                    <a:pt x="174" y="35"/>
                  </a:lnTo>
                  <a:lnTo>
                    <a:pt x="188" y="37"/>
                  </a:lnTo>
                  <a:lnTo>
                    <a:pt x="197" y="35"/>
                  </a:lnTo>
                  <a:lnTo>
                    <a:pt x="232" y="51"/>
                  </a:lnTo>
                  <a:lnTo>
                    <a:pt x="228" y="81"/>
                  </a:lnTo>
                  <a:lnTo>
                    <a:pt x="217" y="80"/>
                  </a:lnTo>
                  <a:lnTo>
                    <a:pt x="209" y="85"/>
                  </a:lnTo>
                  <a:lnTo>
                    <a:pt x="209" y="95"/>
                  </a:lnTo>
                  <a:lnTo>
                    <a:pt x="199" y="99"/>
                  </a:lnTo>
                  <a:lnTo>
                    <a:pt x="159" y="118"/>
                  </a:lnTo>
                  <a:lnTo>
                    <a:pt x="172" y="129"/>
                  </a:lnTo>
                  <a:lnTo>
                    <a:pt x="186" y="128"/>
                  </a:lnTo>
                  <a:lnTo>
                    <a:pt x="186" y="132"/>
                  </a:lnTo>
                  <a:lnTo>
                    <a:pt x="173" y="132"/>
                  </a:lnTo>
                  <a:lnTo>
                    <a:pt x="151" y="144"/>
                  </a:lnTo>
                  <a:lnTo>
                    <a:pt x="146" y="140"/>
                  </a:lnTo>
                  <a:lnTo>
                    <a:pt x="147" y="133"/>
                  </a:lnTo>
                  <a:lnTo>
                    <a:pt x="137" y="127"/>
                  </a:lnTo>
                  <a:lnTo>
                    <a:pt x="151" y="118"/>
                  </a:lnTo>
                  <a:lnTo>
                    <a:pt x="125" y="112"/>
                  </a:lnTo>
                  <a:lnTo>
                    <a:pt x="129" y="106"/>
                  </a:lnTo>
                  <a:lnTo>
                    <a:pt x="111" y="106"/>
                  </a:lnTo>
                  <a:lnTo>
                    <a:pt x="103" y="120"/>
                  </a:lnTo>
                  <a:lnTo>
                    <a:pt x="96" y="121"/>
                  </a:lnTo>
                  <a:lnTo>
                    <a:pt x="99" y="12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26" name="Freeform 275"/>
            <p:cNvSpPr>
              <a:spLocks/>
            </p:cNvSpPr>
            <p:nvPr/>
          </p:nvSpPr>
          <p:spPr bwMode="ltGray">
            <a:xfrm>
              <a:off x="1907138" y="3801895"/>
              <a:ext cx="980335" cy="477601"/>
            </a:xfrm>
            <a:custGeom>
              <a:avLst/>
              <a:gdLst>
                <a:gd name="T0" fmla="*/ 498 w 514"/>
                <a:gd name="T1" fmla="*/ 132 h 248"/>
                <a:gd name="T2" fmla="*/ 484 w 514"/>
                <a:gd name="T3" fmla="*/ 158 h 248"/>
                <a:gd name="T4" fmla="*/ 451 w 514"/>
                <a:gd name="T5" fmla="*/ 185 h 248"/>
                <a:gd name="T6" fmla="*/ 424 w 514"/>
                <a:gd name="T7" fmla="*/ 193 h 248"/>
                <a:gd name="T8" fmla="*/ 426 w 514"/>
                <a:gd name="T9" fmla="*/ 228 h 248"/>
                <a:gd name="T10" fmla="*/ 364 w 514"/>
                <a:gd name="T11" fmla="*/ 219 h 248"/>
                <a:gd name="T12" fmla="*/ 342 w 514"/>
                <a:gd name="T13" fmla="*/ 218 h 248"/>
                <a:gd name="T14" fmla="*/ 309 w 514"/>
                <a:gd name="T15" fmla="*/ 222 h 248"/>
                <a:gd name="T16" fmla="*/ 305 w 514"/>
                <a:gd name="T17" fmla="*/ 232 h 248"/>
                <a:gd name="T18" fmla="*/ 270 w 514"/>
                <a:gd name="T19" fmla="*/ 243 h 248"/>
                <a:gd name="T20" fmla="*/ 254 w 514"/>
                <a:gd name="T21" fmla="*/ 235 h 248"/>
                <a:gd name="T22" fmla="*/ 248 w 514"/>
                <a:gd name="T23" fmla="*/ 219 h 248"/>
                <a:gd name="T24" fmla="*/ 196 w 514"/>
                <a:gd name="T25" fmla="*/ 209 h 248"/>
                <a:gd name="T26" fmla="*/ 151 w 514"/>
                <a:gd name="T27" fmla="*/ 176 h 248"/>
                <a:gd name="T28" fmla="*/ 119 w 514"/>
                <a:gd name="T29" fmla="*/ 244 h 248"/>
                <a:gd name="T30" fmla="*/ 96 w 514"/>
                <a:gd name="T31" fmla="*/ 226 h 248"/>
                <a:gd name="T32" fmla="*/ 73 w 514"/>
                <a:gd name="T33" fmla="*/ 234 h 248"/>
                <a:gd name="T34" fmla="*/ 66 w 514"/>
                <a:gd name="T35" fmla="*/ 225 h 248"/>
                <a:gd name="T36" fmla="*/ 45 w 514"/>
                <a:gd name="T37" fmla="*/ 200 h 248"/>
                <a:gd name="T38" fmla="*/ 61 w 514"/>
                <a:gd name="T39" fmla="*/ 197 h 248"/>
                <a:gd name="T40" fmla="*/ 65 w 514"/>
                <a:gd name="T41" fmla="*/ 183 h 248"/>
                <a:gd name="T42" fmla="*/ 89 w 514"/>
                <a:gd name="T43" fmla="*/ 167 h 248"/>
                <a:gd name="T44" fmla="*/ 55 w 514"/>
                <a:gd name="T45" fmla="*/ 152 h 248"/>
                <a:gd name="T46" fmla="*/ 23 w 514"/>
                <a:gd name="T47" fmla="*/ 161 h 248"/>
                <a:gd name="T48" fmla="*/ 20 w 514"/>
                <a:gd name="T49" fmla="*/ 140 h 248"/>
                <a:gd name="T50" fmla="*/ 0 w 514"/>
                <a:gd name="T51" fmla="*/ 129 h 248"/>
                <a:gd name="T52" fmla="*/ 23 w 514"/>
                <a:gd name="T53" fmla="*/ 105 h 248"/>
                <a:gd name="T54" fmla="*/ 24 w 514"/>
                <a:gd name="T55" fmla="*/ 89 h 248"/>
                <a:gd name="T56" fmla="*/ 65 w 514"/>
                <a:gd name="T57" fmla="*/ 74 h 248"/>
                <a:gd name="T58" fmla="*/ 88 w 514"/>
                <a:gd name="T59" fmla="*/ 74 h 248"/>
                <a:gd name="T60" fmla="*/ 128 w 514"/>
                <a:gd name="T61" fmla="*/ 81 h 248"/>
                <a:gd name="T62" fmla="*/ 154 w 514"/>
                <a:gd name="T63" fmla="*/ 89 h 248"/>
                <a:gd name="T64" fmla="*/ 192 w 514"/>
                <a:gd name="T65" fmla="*/ 77 h 248"/>
                <a:gd name="T66" fmla="*/ 182 w 514"/>
                <a:gd name="T67" fmla="*/ 59 h 248"/>
                <a:gd name="T68" fmla="*/ 183 w 514"/>
                <a:gd name="T69" fmla="*/ 46 h 248"/>
                <a:gd name="T70" fmla="*/ 203 w 514"/>
                <a:gd name="T71" fmla="*/ 28 h 248"/>
                <a:gd name="T72" fmla="*/ 276 w 514"/>
                <a:gd name="T73" fmla="*/ 4 h 248"/>
                <a:gd name="T74" fmla="*/ 305 w 514"/>
                <a:gd name="T75" fmla="*/ 1 h 248"/>
                <a:gd name="T76" fmla="*/ 310 w 514"/>
                <a:gd name="T77" fmla="*/ 24 h 248"/>
                <a:gd name="T78" fmla="*/ 338 w 514"/>
                <a:gd name="T79" fmla="*/ 28 h 248"/>
                <a:gd name="T80" fmla="*/ 352 w 514"/>
                <a:gd name="T81" fmla="*/ 35 h 248"/>
                <a:gd name="T82" fmla="*/ 382 w 514"/>
                <a:gd name="T83" fmla="*/ 19 h 248"/>
                <a:gd name="T84" fmla="*/ 424 w 514"/>
                <a:gd name="T85" fmla="*/ 88 h 248"/>
                <a:gd name="T86" fmla="*/ 441 w 514"/>
                <a:gd name="T87" fmla="*/ 88 h 248"/>
                <a:gd name="T88" fmla="*/ 490 w 514"/>
                <a:gd name="T89" fmla="*/ 108 h 248"/>
                <a:gd name="T90" fmla="*/ 507 w 514"/>
                <a:gd name="T91" fmla="*/ 107 h 248"/>
                <a:gd name="T92" fmla="*/ 507 w 514"/>
                <a:gd name="T93" fmla="*/ 129 h 24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14"/>
                <a:gd name="T142" fmla="*/ 0 h 248"/>
                <a:gd name="T143" fmla="*/ 514 w 514"/>
                <a:gd name="T144" fmla="*/ 248 h 24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14" h="248">
                  <a:moveTo>
                    <a:pt x="507" y="129"/>
                  </a:moveTo>
                  <a:lnTo>
                    <a:pt x="498" y="132"/>
                  </a:lnTo>
                  <a:lnTo>
                    <a:pt x="492" y="155"/>
                  </a:lnTo>
                  <a:lnTo>
                    <a:pt x="484" y="158"/>
                  </a:lnTo>
                  <a:lnTo>
                    <a:pt x="460" y="153"/>
                  </a:lnTo>
                  <a:lnTo>
                    <a:pt x="451" y="185"/>
                  </a:lnTo>
                  <a:lnTo>
                    <a:pt x="429" y="188"/>
                  </a:lnTo>
                  <a:lnTo>
                    <a:pt x="424" y="193"/>
                  </a:lnTo>
                  <a:lnTo>
                    <a:pt x="432" y="219"/>
                  </a:lnTo>
                  <a:lnTo>
                    <a:pt x="426" y="228"/>
                  </a:lnTo>
                  <a:lnTo>
                    <a:pt x="412" y="222"/>
                  </a:lnTo>
                  <a:lnTo>
                    <a:pt x="364" y="219"/>
                  </a:lnTo>
                  <a:lnTo>
                    <a:pt x="349" y="214"/>
                  </a:lnTo>
                  <a:lnTo>
                    <a:pt x="342" y="218"/>
                  </a:lnTo>
                  <a:lnTo>
                    <a:pt x="338" y="226"/>
                  </a:lnTo>
                  <a:lnTo>
                    <a:pt x="309" y="222"/>
                  </a:lnTo>
                  <a:lnTo>
                    <a:pt x="307" y="226"/>
                  </a:lnTo>
                  <a:lnTo>
                    <a:pt x="305" y="232"/>
                  </a:lnTo>
                  <a:lnTo>
                    <a:pt x="280" y="248"/>
                  </a:lnTo>
                  <a:lnTo>
                    <a:pt x="270" y="243"/>
                  </a:lnTo>
                  <a:lnTo>
                    <a:pt x="257" y="244"/>
                  </a:lnTo>
                  <a:lnTo>
                    <a:pt x="254" y="235"/>
                  </a:lnTo>
                  <a:lnTo>
                    <a:pt x="247" y="234"/>
                  </a:lnTo>
                  <a:lnTo>
                    <a:pt x="248" y="219"/>
                  </a:lnTo>
                  <a:lnTo>
                    <a:pt x="233" y="206"/>
                  </a:lnTo>
                  <a:lnTo>
                    <a:pt x="196" y="209"/>
                  </a:lnTo>
                  <a:lnTo>
                    <a:pt x="170" y="187"/>
                  </a:lnTo>
                  <a:lnTo>
                    <a:pt x="151" y="176"/>
                  </a:lnTo>
                  <a:lnTo>
                    <a:pt x="119" y="185"/>
                  </a:lnTo>
                  <a:lnTo>
                    <a:pt x="119" y="244"/>
                  </a:lnTo>
                  <a:lnTo>
                    <a:pt x="111" y="244"/>
                  </a:lnTo>
                  <a:lnTo>
                    <a:pt x="96" y="226"/>
                  </a:lnTo>
                  <a:lnTo>
                    <a:pt x="73" y="235"/>
                  </a:lnTo>
                  <a:lnTo>
                    <a:pt x="73" y="234"/>
                  </a:lnTo>
                  <a:lnTo>
                    <a:pt x="74" y="225"/>
                  </a:lnTo>
                  <a:lnTo>
                    <a:pt x="66" y="225"/>
                  </a:lnTo>
                  <a:lnTo>
                    <a:pt x="51" y="203"/>
                  </a:lnTo>
                  <a:lnTo>
                    <a:pt x="45" y="200"/>
                  </a:lnTo>
                  <a:lnTo>
                    <a:pt x="45" y="197"/>
                  </a:lnTo>
                  <a:lnTo>
                    <a:pt x="61" y="197"/>
                  </a:lnTo>
                  <a:lnTo>
                    <a:pt x="58" y="189"/>
                  </a:lnTo>
                  <a:lnTo>
                    <a:pt x="65" y="183"/>
                  </a:lnTo>
                  <a:lnTo>
                    <a:pt x="97" y="185"/>
                  </a:lnTo>
                  <a:lnTo>
                    <a:pt x="89" y="167"/>
                  </a:lnTo>
                  <a:lnTo>
                    <a:pt x="75" y="153"/>
                  </a:lnTo>
                  <a:lnTo>
                    <a:pt x="55" y="152"/>
                  </a:lnTo>
                  <a:lnTo>
                    <a:pt x="29" y="162"/>
                  </a:lnTo>
                  <a:lnTo>
                    <a:pt x="23" y="161"/>
                  </a:lnTo>
                  <a:lnTo>
                    <a:pt x="30" y="158"/>
                  </a:lnTo>
                  <a:lnTo>
                    <a:pt x="20" y="140"/>
                  </a:lnTo>
                  <a:lnTo>
                    <a:pt x="9" y="140"/>
                  </a:lnTo>
                  <a:lnTo>
                    <a:pt x="0" y="129"/>
                  </a:lnTo>
                  <a:lnTo>
                    <a:pt x="12" y="92"/>
                  </a:lnTo>
                  <a:lnTo>
                    <a:pt x="23" y="105"/>
                  </a:lnTo>
                  <a:lnTo>
                    <a:pt x="29" y="101"/>
                  </a:lnTo>
                  <a:lnTo>
                    <a:pt x="24" y="89"/>
                  </a:lnTo>
                  <a:lnTo>
                    <a:pt x="51" y="72"/>
                  </a:lnTo>
                  <a:lnTo>
                    <a:pt x="65" y="74"/>
                  </a:lnTo>
                  <a:lnTo>
                    <a:pt x="70" y="70"/>
                  </a:lnTo>
                  <a:lnTo>
                    <a:pt x="88" y="74"/>
                  </a:lnTo>
                  <a:lnTo>
                    <a:pt x="116" y="90"/>
                  </a:lnTo>
                  <a:lnTo>
                    <a:pt x="128" y="81"/>
                  </a:lnTo>
                  <a:lnTo>
                    <a:pt x="147" y="81"/>
                  </a:lnTo>
                  <a:lnTo>
                    <a:pt x="154" y="89"/>
                  </a:lnTo>
                  <a:lnTo>
                    <a:pt x="187" y="86"/>
                  </a:lnTo>
                  <a:lnTo>
                    <a:pt x="192" y="77"/>
                  </a:lnTo>
                  <a:lnTo>
                    <a:pt x="170" y="67"/>
                  </a:lnTo>
                  <a:lnTo>
                    <a:pt x="182" y="59"/>
                  </a:lnTo>
                  <a:lnTo>
                    <a:pt x="178" y="51"/>
                  </a:lnTo>
                  <a:lnTo>
                    <a:pt x="183" y="46"/>
                  </a:lnTo>
                  <a:lnTo>
                    <a:pt x="182" y="28"/>
                  </a:lnTo>
                  <a:lnTo>
                    <a:pt x="203" y="28"/>
                  </a:lnTo>
                  <a:lnTo>
                    <a:pt x="272" y="8"/>
                  </a:lnTo>
                  <a:lnTo>
                    <a:pt x="276" y="4"/>
                  </a:lnTo>
                  <a:lnTo>
                    <a:pt x="284" y="0"/>
                  </a:lnTo>
                  <a:lnTo>
                    <a:pt x="305" y="1"/>
                  </a:lnTo>
                  <a:lnTo>
                    <a:pt x="313" y="14"/>
                  </a:lnTo>
                  <a:lnTo>
                    <a:pt x="310" y="24"/>
                  </a:lnTo>
                  <a:lnTo>
                    <a:pt x="323" y="24"/>
                  </a:lnTo>
                  <a:lnTo>
                    <a:pt x="338" y="28"/>
                  </a:lnTo>
                  <a:lnTo>
                    <a:pt x="340" y="37"/>
                  </a:lnTo>
                  <a:lnTo>
                    <a:pt x="352" y="35"/>
                  </a:lnTo>
                  <a:lnTo>
                    <a:pt x="367" y="24"/>
                  </a:lnTo>
                  <a:lnTo>
                    <a:pt x="382" y="19"/>
                  </a:lnTo>
                  <a:lnTo>
                    <a:pt x="397" y="42"/>
                  </a:lnTo>
                  <a:lnTo>
                    <a:pt x="424" y="88"/>
                  </a:lnTo>
                  <a:lnTo>
                    <a:pt x="432" y="79"/>
                  </a:lnTo>
                  <a:lnTo>
                    <a:pt x="441" y="88"/>
                  </a:lnTo>
                  <a:lnTo>
                    <a:pt x="467" y="85"/>
                  </a:lnTo>
                  <a:lnTo>
                    <a:pt x="490" y="108"/>
                  </a:lnTo>
                  <a:lnTo>
                    <a:pt x="502" y="110"/>
                  </a:lnTo>
                  <a:lnTo>
                    <a:pt x="507" y="107"/>
                  </a:lnTo>
                  <a:lnTo>
                    <a:pt x="514" y="116"/>
                  </a:lnTo>
                  <a:lnTo>
                    <a:pt x="507" y="12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27" name="Freeform 276"/>
            <p:cNvSpPr>
              <a:spLocks/>
            </p:cNvSpPr>
            <p:nvPr/>
          </p:nvSpPr>
          <p:spPr bwMode="ltGray">
            <a:xfrm>
              <a:off x="1284336" y="3696824"/>
              <a:ext cx="176845" cy="92335"/>
            </a:xfrm>
            <a:custGeom>
              <a:avLst/>
              <a:gdLst>
                <a:gd name="T0" fmla="*/ 41 w 92"/>
                <a:gd name="T1" fmla="*/ 2 h 48"/>
                <a:gd name="T2" fmla="*/ 41 w 92"/>
                <a:gd name="T3" fmla="*/ 18 h 48"/>
                <a:gd name="T4" fmla="*/ 34 w 92"/>
                <a:gd name="T5" fmla="*/ 23 h 48"/>
                <a:gd name="T6" fmla="*/ 28 w 92"/>
                <a:gd name="T7" fmla="*/ 22 h 48"/>
                <a:gd name="T8" fmla="*/ 16 w 92"/>
                <a:gd name="T9" fmla="*/ 9 h 48"/>
                <a:gd name="T10" fmla="*/ 7 w 92"/>
                <a:gd name="T11" fmla="*/ 11 h 48"/>
                <a:gd name="T12" fmla="*/ 0 w 92"/>
                <a:gd name="T13" fmla="*/ 27 h 48"/>
                <a:gd name="T14" fmla="*/ 0 w 92"/>
                <a:gd name="T15" fmla="*/ 39 h 48"/>
                <a:gd name="T16" fmla="*/ 14 w 92"/>
                <a:gd name="T17" fmla="*/ 32 h 48"/>
                <a:gd name="T18" fmla="*/ 40 w 92"/>
                <a:gd name="T19" fmla="*/ 36 h 48"/>
                <a:gd name="T20" fmla="*/ 48 w 92"/>
                <a:gd name="T21" fmla="*/ 32 h 48"/>
                <a:gd name="T22" fmla="*/ 53 w 92"/>
                <a:gd name="T23" fmla="*/ 37 h 48"/>
                <a:gd name="T24" fmla="*/ 72 w 92"/>
                <a:gd name="T25" fmla="*/ 48 h 48"/>
                <a:gd name="T26" fmla="*/ 92 w 92"/>
                <a:gd name="T27" fmla="*/ 37 h 48"/>
                <a:gd name="T28" fmla="*/ 84 w 92"/>
                <a:gd name="T29" fmla="*/ 23 h 48"/>
                <a:gd name="T30" fmla="*/ 88 w 92"/>
                <a:gd name="T31" fmla="*/ 14 h 48"/>
                <a:gd name="T32" fmla="*/ 81 w 92"/>
                <a:gd name="T33" fmla="*/ 7 h 48"/>
                <a:gd name="T34" fmla="*/ 70 w 92"/>
                <a:gd name="T35" fmla="*/ 9 h 48"/>
                <a:gd name="T36" fmla="*/ 53 w 92"/>
                <a:gd name="T37" fmla="*/ 0 h 48"/>
                <a:gd name="T38" fmla="*/ 41 w 92"/>
                <a:gd name="T39" fmla="*/ 2 h 4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2"/>
                <a:gd name="T61" fmla="*/ 0 h 48"/>
                <a:gd name="T62" fmla="*/ 92 w 92"/>
                <a:gd name="T63" fmla="*/ 48 h 4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2" h="48">
                  <a:moveTo>
                    <a:pt x="41" y="2"/>
                  </a:moveTo>
                  <a:lnTo>
                    <a:pt x="41" y="18"/>
                  </a:lnTo>
                  <a:lnTo>
                    <a:pt x="34" y="23"/>
                  </a:lnTo>
                  <a:lnTo>
                    <a:pt x="28" y="22"/>
                  </a:lnTo>
                  <a:lnTo>
                    <a:pt x="16" y="9"/>
                  </a:lnTo>
                  <a:lnTo>
                    <a:pt x="7" y="11"/>
                  </a:lnTo>
                  <a:lnTo>
                    <a:pt x="0" y="27"/>
                  </a:lnTo>
                  <a:lnTo>
                    <a:pt x="0" y="39"/>
                  </a:lnTo>
                  <a:lnTo>
                    <a:pt x="14" y="32"/>
                  </a:lnTo>
                  <a:lnTo>
                    <a:pt x="40" y="36"/>
                  </a:lnTo>
                  <a:lnTo>
                    <a:pt x="48" y="32"/>
                  </a:lnTo>
                  <a:lnTo>
                    <a:pt x="53" y="37"/>
                  </a:lnTo>
                  <a:lnTo>
                    <a:pt x="72" y="48"/>
                  </a:lnTo>
                  <a:lnTo>
                    <a:pt x="92" y="37"/>
                  </a:lnTo>
                  <a:lnTo>
                    <a:pt x="84" y="23"/>
                  </a:lnTo>
                  <a:lnTo>
                    <a:pt x="88" y="14"/>
                  </a:lnTo>
                  <a:lnTo>
                    <a:pt x="81" y="7"/>
                  </a:lnTo>
                  <a:lnTo>
                    <a:pt x="70" y="9"/>
                  </a:lnTo>
                  <a:lnTo>
                    <a:pt x="53" y="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28" name="Freeform 277"/>
            <p:cNvSpPr>
              <a:spLocks/>
            </p:cNvSpPr>
            <p:nvPr/>
          </p:nvSpPr>
          <p:spPr bwMode="ltGray">
            <a:xfrm>
              <a:off x="1288179" y="3757319"/>
              <a:ext cx="138400" cy="98705"/>
            </a:xfrm>
            <a:custGeom>
              <a:avLst/>
              <a:gdLst>
                <a:gd name="T0" fmla="*/ 0 w 72"/>
                <a:gd name="T1" fmla="*/ 22 h 52"/>
                <a:gd name="T2" fmla="*/ 0 w 72"/>
                <a:gd name="T3" fmla="*/ 19 h 52"/>
                <a:gd name="T4" fmla="*/ 0 w 72"/>
                <a:gd name="T5" fmla="*/ 7 h 52"/>
                <a:gd name="T6" fmla="*/ 14 w 72"/>
                <a:gd name="T7" fmla="*/ 0 h 52"/>
                <a:gd name="T8" fmla="*/ 41 w 72"/>
                <a:gd name="T9" fmla="*/ 5 h 52"/>
                <a:gd name="T10" fmla="*/ 49 w 72"/>
                <a:gd name="T11" fmla="*/ 0 h 52"/>
                <a:gd name="T12" fmla="*/ 52 w 72"/>
                <a:gd name="T13" fmla="*/ 5 h 52"/>
                <a:gd name="T14" fmla="*/ 72 w 72"/>
                <a:gd name="T15" fmla="*/ 17 h 52"/>
                <a:gd name="T16" fmla="*/ 71 w 72"/>
                <a:gd name="T17" fmla="*/ 27 h 52"/>
                <a:gd name="T18" fmla="*/ 61 w 72"/>
                <a:gd name="T19" fmla="*/ 31 h 52"/>
                <a:gd name="T20" fmla="*/ 59 w 72"/>
                <a:gd name="T21" fmla="*/ 47 h 52"/>
                <a:gd name="T22" fmla="*/ 54 w 72"/>
                <a:gd name="T23" fmla="*/ 45 h 52"/>
                <a:gd name="T24" fmla="*/ 49 w 72"/>
                <a:gd name="T25" fmla="*/ 51 h 52"/>
                <a:gd name="T26" fmla="*/ 31 w 72"/>
                <a:gd name="T27" fmla="*/ 52 h 52"/>
                <a:gd name="T28" fmla="*/ 30 w 72"/>
                <a:gd name="T29" fmla="*/ 52 h 52"/>
                <a:gd name="T30" fmla="*/ 22 w 72"/>
                <a:gd name="T31" fmla="*/ 45 h 52"/>
                <a:gd name="T32" fmla="*/ 22 w 72"/>
                <a:gd name="T33" fmla="*/ 28 h 52"/>
                <a:gd name="T34" fmla="*/ 0 w 72"/>
                <a:gd name="T35" fmla="*/ 22 h 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2"/>
                <a:gd name="T55" fmla="*/ 0 h 52"/>
                <a:gd name="T56" fmla="*/ 72 w 72"/>
                <a:gd name="T57" fmla="*/ 52 h 5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2" h="52">
                  <a:moveTo>
                    <a:pt x="0" y="22"/>
                  </a:moveTo>
                  <a:lnTo>
                    <a:pt x="0" y="19"/>
                  </a:lnTo>
                  <a:lnTo>
                    <a:pt x="0" y="7"/>
                  </a:lnTo>
                  <a:lnTo>
                    <a:pt x="14" y="0"/>
                  </a:lnTo>
                  <a:lnTo>
                    <a:pt x="41" y="5"/>
                  </a:lnTo>
                  <a:lnTo>
                    <a:pt x="49" y="0"/>
                  </a:lnTo>
                  <a:lnTo>
                    <a:pt x="52" y="5"/>
                  </a:lnTo>
                  <a:lnTo>
                    <a:pt x="72" y="17"/>
                  </a:lnTo>
                  <a:lnTo>
                    <a:pt x="71" y="27"/>
                  </a:lnTo>
                  <a:lnTo>
                    <a:pt x="61" y="31"/>
                  </a:lnTo>
                  <a:lnTo>
                    <a:pt x="59" y="47"/>
                  </a:lnTo>
                  <a:lnTo>
                    <a:pt x="54" y="45"/>
                  </a:lnTo>
                  <a:lnTo>
                    <a:pt x="49" y="51"/>
                  </a:lnTo>
                  <a:lnTo>
                    <a:pt x="31" y="52"/>
                  </a:lnTo>
                  <a:lnTo>
                    <a:pt x="30" y="52"/>
                  </a:lnTo>
                  <a:lnTo>
                    <a:pt x="22" y="45"/>
                  </a:lnTo>
                  <a:lnTo>
                    <a:pt x="22" y="2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29" name="Freeform 278"/>
            <p:cNvSpPr>
              <a:spLocks/>
            </p:cNvSpPr>
            <p:nvPr/>
          </p:nvSpPr>
          <p:spPr bwMode="ltGray">
            <a:xfrm>
              <a:off x="1342002" y="3636327"/>
              <a:ext cx="111490" cy="82784"/>
            </a:xfrm>
            <a:custGeom>
              <a:avLst/>
              <a:gdLst>
                <a:gd name="T0" fmla="*/ 9 w 56"/>
                <a:gd name="T1" fmla="*/ 35 h 43"/>
                <a:gd name="T2" fmla="*/ 9 w 56"/>
                <a:gd name="T3" fmla="*/ 29 h 43"/>
                <a:gd name="T4" fmla="*/ 3 w 56"/>
                <a:gd name="T5" fmla="*/ 28 h 43"/>
                <a:gd name="T6" fmla="*/ 0 w 56"/>
                <a:gd name="T7" fmla="*/ 9 h 43"/>
                <a:gd name="T8" fmla="*/ 7 w 56"/>
                <a:gd name="T9" fmla="*/ 5 h 43"/>
                <a:gd name="T10" fmla="*/ 30 w 56"/>
                <a:gd name="T11" fmla="*/ 0 h 43"/>
                <a:gd name="T12" fmla="*/ 56 w 56"/>
                <a:gd name="T13" fmla="*/ 5 h 43"/>
                <a:gd name="T14" fmla="*/ 56 w 56"/>
                <a:gd name="T15" fmla="*/ 9 h 43"/>
                <a:gd name="T16" fmla="*/ 45 w 56"/>
                <a:gd name="T17" fmla="*/ 13 h 43"/>
                <a:gd name="T18" fmla="*/ 53 w 56"/>
                <a:gd name="T19" fmla="*/ 32 h 43"/>
                <a:gd name="T20" fmla="*/ 49 w 56"/>
                <a:gd name="T21" fmla="*/ 39 h 43"/>
                <a:gd name="T22" fmla="*/ 40 w 56"/>
                <a:gd name="T23" fmla="*/ 43 h 43"/>
                <a:gd name="T24" fmla="*/ 22 w 56"/>
                <a:gd name="T25" fmla="*/ 32 h 43"/>
                <a:gd name="T26" fmla="*/ 9 w 56"/>
                <a:gd name="T27" fmla="*/ 35 h 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3"/>
                <a:gd name="T44" fmla="*/ 56 w 56"/>
                <a:gd name="T45" fmla="*/ 43 h 4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3">
                  <a:moveTo>
                    <a:pt x="9" y="35"/>
                  </a:moveTo>
                  <a:lnTo>
                    <a:pt x="9" y="29"/>
                  </a:lnTo>
                  <a:lnTo>
                    <a:pt x="3" y="28"/>
                  </a:lnTo>
                  <a:lnTo>
                    <a:pt x="0" y="9"/>
                  </a:lnTo>
                  <a:lnTo>
                    <a:pt x="7" y="5"/>
                  </a:lnTo>
                  <a:lnTo>
                    <a:pt x="30" y="0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45" y="13"/>
                  </a:lnTo>
                  <a:lnTo>
                    <a:pt x="53" y="32"/>
                  </a:lnTo>
                  <a:lnTo>
                    <a:pt x="49" y="39"/>
                  </a:lnTo>
                  <a:lnTo>
                    <a:pt x="40" y="43"/>
                  </a:lnTo>
                  <a:lnTo>
                    <a:pt x="22" y="32"/>
                  </a:lnTo>
                  <a:lnTo>
                    <a:pt x="9" y="3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30" name="Freeform 279"/>
            <p:cNvSpPr>
              <a:spLocks/>
            </p:cNvSpPr>
            <p:nvPr/>
          </p:nvSpPr>
          <p:spPr bwMode="ltGray">
            <a:xfrm>
              <a:off x="1249735" y="3801895"/>
              <a:ext cx="80735" cy="44576"/>
            </a:xfrm>
            <a:custGeom>
              <a:avLst/>
              <a:gdLst>
                <a:gd name="T0" fmla="*/ 40 w 41"/>
                <a:gd name="T1" fmla="*/ 5 h 24"/>
                <a:gd name="T2" fmla="*/ 41 w 41"/>
                <a:gd name="T3" fmla="*/ 21 h 24"/>
                <a:gd name="T4" fmla="*/ 17 w 41"/>
                <a:gd name="T5" fmla="*/ 24 h 24"/>
                <a:gd name="T6" fmla="*/ 0 w 41"/>
                <a:gd name="T7" fmla="*/ 20 h 24"/>
                <a:gd name="T8" fmla="*/ 15 w 41"/>
                <a:gd name="T9" fmla="*/ 6 h 24"/>
                <a:gd name="T10" fmla="*/ 17 w 41"/>
                <a:gd name="T11" fmla="*/ 0 h 24"/>
                <a:gd name="T12" fmla="*/ 40 w 41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1"/>
                <a:gd name="T22" fmla="*/ 0 h 24"/>
                <a:gd name="T23" fmla="*/ 41 w 41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1" h="24">
                  <a:moveTo>
                    <a:pt x="40" y="5"/>
                  </a:moveTo>
                  <a:lnTo>
                    <a:pt x="41" y="21"/>
                  </a:lnTo>
                  <a:lnTo>
                    <a:pt x="17" y="24"/>
                  </a:lnTo>
                  <a:lnTo>
                    <a:pt x="0" y="20"/>
                  </a:lnTo>
                  <a:lnTo>
                    <a:pt x="15" y="6"/>
                  </a:lnTo>
                  <a:lnTo>
                    <a:pt x="17" y="0"/>
                  </a:lnTo>
                  <a:lnTo>
                    <a:pt x="4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31" name="Freeform 280"/>
            <p:cNvSpPr>
              <a:spLocks/>
            </p:cNvSpPr>
            <p:nvPr/>
          </p:nvSpPr>
          <p:spPr bwMode="ltGray">
            <a:xfrm>
              <a:off x="1745671" y="4209448"/>
              <a:ext cx="157621" cy="66865"/>
            </a:xfrm>
            <a:custGeom>
              <a:avLst/>
              <a:gdLst>
                <a:gd name="T0" fmla="*/ 21 w 84"/>
                <a:gd name="T1" fmla="*/ 29 h 34"/>
                <a:gd name="T2" fmla="*/ 24 w 84"/>
                <a:gd name="T3" fmla="*/ 25 h 34"/>
                <a:gd name="T4" fmla="*/ 18 w 84"/>
                <a:gd name="T5" fmla="*/ 14 h 34"/>
                <a:gd name="T6" fmla="*/ 0 w 84"/>
                <a:gd name="T7" fmla="*/ 0 h 34"/>
                <a:gd name="T8" fmla="*/ 39 w 84"/>
                <a:gd name="T9" fmla="*/ 3 h 34"/>
                <a:gd name="T10" fmla="*/ 52 w 84"/>
                <a:gd name="T11" fmla="*/ 12 h 34"/>
                <a:gd name="T12" fmla="*/ 68 w 84"/>
                <a:gd name="T13" fmla="*/ 11 h 34"/>
                <a:gd name="T14" fmla="*/ 81 w 84"/>
                <a:gd name="T15" fmla="*/ 22 h 34"/>
                <a:gd name="T16" fmla="*/ 80 w 84"/>
                <a:gd name="T17" fmla="*/ 26 h 34"/>
                <a:gd name="T18" fmla="*/ 84 w 84"/>
                <a:gd name="T19" fmla="*/ 34 h 34"/>
                <a:gd name="T20" fmla="*/ 68 w 84"/>
                <a:gd name="T21" fmla="*/ 29 h 34"/>
                <a:gd name="T22" fmla="*/ 64 w 84"/>
                <a:gd name="T23" fmla="*/ 29 h 34"/>
                <a:gd name="T24" fmla="*/ 45 w 84"/>
                <a:gd name="T25" fmla="*/ 34 h 34"/>
                <a:gd name="T26" fmla="*/ 43 w 84"/>
                <a:gd name="T27" fmla="*/ 31 h 34"/>
                <a:gd name="T28" fmla="*/ 21 w 84"/>
                <a:gd name="T29" fmla="*/ 29 h 3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"/>
                <a:gd name="T46" fmla="*/ 0 h 34"/>
                <a:gd name="T47" fmla="*/ 84 w 84"/>
                <a:gd name="T48" fmla="*/ 34 h 3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" h="34">
                  <a:moveTo>
                    <a:pt x="21" y="29"/>
                  </a:moveTo>
                  <a:lnTo>
                    <a:pt x="24" y="25"/>
                  </a:lnTo>
                  <a:lnTo>
                    <a:pt x="18" y="14"/>
                  </a:lnTo>
                  <a:lnTo>
                    <a:pt x="0" y="0"/>
                  </a:lnTo>
                  <a:lnTo>
                    <a:pt x="39" y="3"/>
                  </a:lnTo>
                  <a:lnTo>
                    <a:pt x="52" y="12"/>
                  </a:lnTo>
                  <a:lnTo>
                    <a:pt x="68" y="11"/>
                  </a:lnTo>
                  <a:lnTo>
                    <a:pt x="81" y="22"/>
                  </a:lnTo>
                  <a:lnTo>
                    <a:pt x="80" y="26"/>
                  </a:lnTo>
                  <a:lnTo>
                    <a:pt x="84" y="34"/>
                  </a:lnTo>
                  <a:lnTo>
                    <a:pt x="68" y="29"/>
                  </a:lnTo>
                  <a:lnTo>
                    <a:pt x="64" y="29"/>
                  </a:lnTo>
                  <a:lnTo>
                    <a:pt x="45" y="34"/>
                  </a:lnTo>
                  <a:lnTo>
                    <a:pt x="43" y="31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32" name="Freeform 281"/>
            <p:cNvSpPr>
              <a:spLocks/>
            </p:cNvSpPr>
            <p:nvPr/>
          </p:nvSpPr>
          <p:spPr bwMode="ltGray">
            <a:xfrm>
              <a:off x="1422737" y="4050247"/>
              <a:ext cx="80732" cy="92337"/>
            </a:xfrm>
            <a:custGeom>
              <a:avLst/>
              <a:gdLst>
                <a:gd name="T0" fmla="*/ 0 w 44"/>
                <a:gd name="T1" fmla="*/ 5 h 48"/>
                <a:gd name="T2" fmla="*/ 5 w 44"/>
                <a:gd name="T3" fmla="*/ 8 h 48"/>
                <a:gd name="T4" fmla="*/ 18 w 44"/>
                <a:gd name="T5" fmla="*/ 30 h 48"/>
                <a:gd name="T6" fmla="*/ 23 w 44"/>
                <a:gd name="T7" fmla="*/ 48 h 48"/>
                <a:gd name="T8" fmla="*/ 33 w 44"/>
                <a:gd name="T9" fmla="*/ 33 h 48"/>
                <a:gd name="T10" fmla="*/ 44 w 44"/>
                <a:gd name="T11" fmla="*/ 33 h 48"/>
                <a:gd name="T12" fmla="*/ 44 w 44"/>
                <a:gd name="T13" fmla="*/ 27 h 48"/>
                <a:gd name="T14" fmla="*/ 34 w 44"/>
                <a:gd name="T15" fmla="*/ 15 h 48"/>
                <a:gd name="T16" fmla="*/ 34 w 44"/>
                <a:gd name="T17" fmla="*/ 7 h 48"/>
                <a:gd name="T18" fmla="*/ 13 w 44"/>
                <a:gd name="T19" fmla="*/ 0 h 48"/>
                <a:gd name="T20" fmla="*/ 0 w 44"/>
                <a:gd name="T21" fmla="*/ 5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48"/>
                <a:gd name="T35" fmla="*/ 44 w 44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48">
                  <a:moveTo>
                    <a:pt x="0" y="5"/>
                  </a:moveTo>
                  <a:lnTo>
                    <a:pt x="5" y="8"/>
                  </a:lnTo>
                  <a:lnTo>
                    <a:pt x="18" y="30"/>
                  </a:lnTo>
                  <a:lnTo>
                    <a:pt x="23" y="48"/>
                  </a:lnTo>
                  <a:lnTo>
                    <a:pt x="33" y="33"/>
                  </a:lnTo>
                  <a:lnTo>
                    <a:pt x="44" y="33"/>
                  </a:lnTo>
                  <a:lnTo>
                    <a:pt x="44" y="27"/>
                  </a:lnTo>
                  <a:lnTo>
                    <a:pt x="34" y="15"/>
                  </a:lnTo>
                  <a:lnTo>
                    <a:pt x="34" y="7"/>
                  </a:lnTo>
                  <a:lnTo>
                    <a:pt x="1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33" name="Freeform 282"/>
            <p:cNvSpPr>
              <a:spLocks/>
            </p:cNvSpPr>
            <p:nvPr/>
          </p:nvSpPr>
          <p:spPr bwMode="ltGray">
            <a:xfrm>
              <a:off x="1830249" y="4266760"/>
              <a:ext cx="80732" cy="79601"/>
            </a:xfrm>
            <a:custGeom>
              <a:avLst/>
              <a:gdLst>
                <a:gd name="T0" fmla="*/ 42 w 42"/>
                <a:gd name="T1" fmla="*/ 41 h 41"/>
                <a:gd name="T2" fmla="*/ 38 w 42"/>
                <a:gd name="T3" fmla="*/ 27 h 41"/>
                <a:gd name="T4" fmla="*/ 30 w 42"/>
                <a:gd name="T5" fmla="*/ 22 h 41"/>
                <a:gd name="T6" fmla="*/ 30 w 42"/>
                <a:gd name="T7" fmla="*/ 17 h 41"/>
                <a:gd name="T8" fmla="*/ 19 w 42"/>
                <a:gd name="T9" fmla="*/ 0 h 41"/>
                <a:gd name="T10" fmla="*/ 0 w 42"/>
                <a:gd name="T11" fmla="*/ 4 h 41"/>
                <a:gd name="T12" fmla="*/ 6 w 42"/>
                <a:gd name="T13" fmla="*/ 21 h 41"/>
                <a:gd name="T14" fmla="*/ 15 w 42"/>
                <a:gd name="T15" fmla="*/ 27 h 41"/>
                <a:gd name="T16" fmla="*/ 30 w 42"/>
                <a:gd name="T17" fmla="*/ 28 h 41"/>
                <a:gd name="T18" fmla="*/ 34 w 42"/>
                <a:gd name="T19" fmla="*/ 41 h 41"/>
                <a:gd name="T20" fmla="*/ 42 w 42"/>
                <a:gd name="T21" fmla="*/ 41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41"/>
                <a:gd name="T35" fmla="*/ 42 w 42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41">
                  <a:moveTo>
                    <a:pt x="42" y="41"/>
                  </a:moveTo>
                  <a:lnTo>
                    <a:pt x="38" y="27"/>
                  </a:lnTo>
                  <a:lnTo>
                    <a:pt x="30" y="22"/>
                  </a:lnTo>
                  <a:lnTo>
                    <a:pt x="30" y="17"/>
                  </a:lnTo>
                  <a:lnTo>
                    <a:pt x="19" y="0"/>
                  </a:lnTo>
                  <a:lnTo>
                    <a:pt x="0" y="4"/>
                  </a:lnTo>
                  <a:lnTo>
                    <a:pt x="6" y="21"/>
                  </a:lnTo>
                  <a:lnTo>
                    <a:pt x="15" y="27"/>
                  </a:lnTo>
                  <a:lnTo>
                    <a:pt x="30" y="28"/>
                  </a:lnTo>
                  <a:lnTo>
                    <a:pt x="34" y="41"/>
                  </a:lnTo>
                  <a:lnTo>
                    <a:pt x="42" y="41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34" name="Freeform 283"/>
            <p:cNvSpPr>
              <a:spLocks/>
            </p:cNvSpPr>
            <p:nvPr/>
          </p:nvSpPr>
          <p:spPr bwMode="ltGray">
            <a:xfrm>
              <a:off x="1857159" y="4317704"/>
              <a:ext cx="42290" cy="38208"/>
            </a:xfrm>
            <a:custGeom>
              <a:avLst/>
              <a:gdLst>
                <a:gd name="T0" fmla="*/ 22 w 22"/>
                <a:gd name="T1" fmla="*/ 19 h 19"/>
                <a:gd name="T2" fmla="*/ 11 w 22"/>
                <a:gd name="T3" fmla="*/ 16 h 19"/>
                <a:gd name="T4" fmla="*/ 0 w 22"/>
                <a:gd name="T5" fmla="*/ 0 h 19"/>
                <a:gd name="T6" fmla="*/ 17 w 22"/>
                <a:gd name="T7" fmla="*/ 3 h 19"/>
                <a:gd name="T8" fmla="*/ 22 w 22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9"/>
                <a:gd name="T17" fmla="*/ 22 w 2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9">
                  <a:moveTo>
                    <a:pt x="22" y="19"/>
                  </a:moveTo>
                  <a:lnTo>
                    <a:pt x="11" y="16"/>
                  </a:lnTo>
                  <a:lnTo>
                    <a:pt x="0" y="0"/>
                  </a:lnTo>
                  <a:lnTo>
                    <a:pt x="17" y="3"/>
                  </a:lnTo>
                  <a:lnTo>
                    <a:pt x="22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35" name="Freeform 284"/>
            <p:cNvSpPr>
              <a:spLocks/>
            </p:cNvSpPr>
            <p:nvPr/>
          </p:nvSpPr>
          <p:spPr bwMode="ltGray">
            <a:xfrm>
              <a:off x="1857159" y="4317704"/>
              <a:ext cx="42290" cy="38208"/>
            </a:xfrm>
            <a:custGeom>
              <a:avLst/>
              <a:gdLst>
                <a:gd name="T0" fmla="*/ 22 w 22"/>
                <a:gd name="T1" fmla="*/ 19 h 19"/>
                <a:gd name="T2" fmla="*/ 11 w 22"/>
                <a:gd name="T3" fmla="*/ 16 h 19"/>
                <a:gd name="T4" fmla="*/ 0 w 22"/>
                <a:gd name="T5" fmla="*/ 0 h 19"/>
                <a:gd name="T6" fmla="*/ 17 w 22"/>
                <a:gd name="T7" fmla="*/ 3 h 19"/>
                <a:gd name="T8" fmla="*/ 22 w 22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9"/>
                <a:gd name="T17" fmla="*/ 22 w 2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9">
                  <a:moveTo>
                    <a:pt x="22" y="19"/>
                  </a:moveTo>
                  <a:lnTo>
                    <a:pt x="11" y="16"/>
                  </a:lnTo>
                  <a:lnTo>
                    <a:pt x="0" y="0"/>
                  </a:lnTo>
                  <a:lnTo>
                    <a:pt x="17" y="3"/>
                  </a:lnTo>
                  <a:lnTo>
                    <a:pt x="22" y="19"/>
                  </a:lnTo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36" name="Freeform 285"/>
            <p:cNvSpPr>
              <a:spLocks/>
            </p:cNvSpPr>
            <p:nvPr/>
          </p:nvSpPr>
          <p:spPr bwMode="ltGray">
            <a:xfrm>
              <a:off x="1868693" y="4254024"/>
              <a:ext cx="123023" cy="98705"/>
            </a:xfrm>
            <a:custGeom>
              <a:avLst/>
              <a:gdLst>
                <a:gd name="T0" fmla="*/ 22 w 64"/>
                <a:gd name="T1" fmla="*/ 46 h 52"/>
                <a:gd name="T2" fmla="*/ 35 w 64"/>
                <a:gd name="T3" fmla="*/ 35 h 52"/>
                <a:gd name="T4" fmla="*/ 40 w 64"/>
                <a:gd name="T5" fmla="*/ 37 h 52"/>
                <a:gd name="T6" fmla="*/ 38 w 64"/>
                <a:gd name="T7" fmla="*/ 46 h 52"/>
                <a:gd name="T8" fmla="*/ 48 w 64"/>
                <a:gd name="T9" fmla="*/ 51 h 52"/>
                <a:gd name="T10" fmla="*/ 48 w 64"/>
                <a:gd name="T11" fmla="*/ 52 h 52"/>
                <a:gd name="T12" fmla="*/ 46 w 64"/>
                <a:gd name="T13" fmla="*/ 43 h 52"/>
                <a:gd name="T14" fmla="*/ 52 w 64"/>
                <a:gd name="T15" fmla="*/ 43 h 52"/>
                <a:gd name="T16" fmla="*/ 55 w 64"/>
                <a:gd name="T17" fmla="*/ 31 h 52"/>
                <a:gd name="T18" fmla="*/ 64 w 64"/>
                <a:gd name="T19" fmla="*/ 25 h 52"/>
                <a:gd name="T20" fmla="*/ 52 w 64"/>
                <a:gd name="T21" fmla="*/ 17 h 52"/>
                <a:gd name="T22" fmla="*/ 42 w 64"/>
                <a:gd name="T23" fmla="*/ 3 h 52"/>
                <a:gd name="T24" fmla="*/ 34 w 64"/>
                <a:gd name="T25" fmla="*/ 10 h 52"/>
                <a:gd name="T26" fmla="*/ 29 w 64"/>
                <a:gd name="T27" fmla="*/ 9 h 52"/>
                <a:gd name="T28" fmla="*/ 17 w 64"/>
                <a:gd name="T29" fmla="*/ 0 h 52"/>
                <a:gd name="T30" fmla="*/ 15 w 64"/>
                <a:gd name="T31" fmla="*/ 5 h 52"/>
                <a:gd name="T32" fmla="*/ 19 w 64"/>
                <a:gd name="T33" fmla="*/ 12 h 52"/>
                <a:gd name="T34" fmla="*/ 4 w 64"/>
                <a:gd name="T35" fmla="*/ 7 h 52"/>
                <a:gd name="T36" fmla="*/ 0 w 64"/>
                <a:gd name="T37" fmla="*/ 7 h 52"/>
                <a:gd name="T38" fmla="*/ 11 w 64"/>
                <a:gd name="T39" fmla="*/ 24 h 52"/>
                <a:gd name="T40" fmla="*/ 10 w 64"/>
                <a:gd name="T41" fmla="*/ 28 h 52"/>
                <a:gd name="T42" fmla="*/ 18 w 64"/>
                <a:gd name="T43" fmla="*/ 33 h 52"/>
                <a:gd name="T44" fmla="*/ 22 w 64"/>
                <a:gd name="T45" fmla="*/ 46 h 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4"/>
                <a:gd name="T70" fmla="*/ 0 h 52"/>
                <a:gd name="T71" fmla="*/ 64 w 64"/>
                <a:gd name="T72" fmla="*/ 52 h 5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4" h="52">
                  <a:moveTo>
                    <a:pt x="22" y="46"/>
                  </a:moveTo>
                  <a:lnTo>
                    <a:pt x="35" y="35"/>
                  </a:lnTo>
                  <a:lnTo>
                    <a:pt x="40" y="37"/>
                  </a:lnTo>
                  <a:lnTo>
                    <a:pt x="38" y="46"/>
                  </a:lnTo>
                  <a:lnTo>
                    <a:pt x="48" y="51"/>
                  </a:lnTo>
                  <a:lnTo>
                    <a:pt x="48" y="52"/>
                  </a:lnTo>
                  <a:lnTo>
                    <a:pt x="46" y="43"/>
                  </a:lnTo>
                  <a:lnTo>
                    <a:pt x="52" y="43"/>
                  </a:lnTo>
                  <a:lnTo>
                    <a:pt x="55" y="31"/>
                  </a:lnTo>
                  <a:lnTo>
                    <a:pt x="64" y="25"/>
                  </a:lnTo>
                  <a:lnTo>
                    <a:pt x="52" y="17"/>
                  </a:lnTo>
                  <a:lnTo>
                    <a:pt x="42" y="3"/>
                  </a:lnTo>
                  <a:lnTo>
                    <a:pt x="34" y="10"/>
                  </a:lnTo>
                  <a:lnTo>
                    <a:pt x="29" y="9"/>
                  </a:lnTo>
                  <a:lnTo>
                    <a:pt x="17" y="0"/>
                  </a:lnTo>
                  <a:lnTo>
                    <a:pt x="15" y="5"/>
                  </a:lnTo>
                  <a:lnTo>
                    <a:pt x="19" y="12"/>
                  </a:lnTo>
                  <a:lnTo>
                    <a:pt x="4" y="7"/>
                  </a:lnTo>
                  <a:lnTo>
                    <a:pt x="0" y="7"/>
                  </a:lnTo>
                  <a:lnTo>
                    <a:pt x="11" y="24"/>
                  </a:lnTo>
                  <a:lnTo>
                    <a:pt x="10" y="28"/>
                  </a:lnTo>
                  <a:lnTo>
                    <a:pt x="18" y="33"/>
                  </a:lnTo>
                  <a:lnTo>
                    <a:pt x="22" y="4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37" name="Freeform 286"/>
            <p:cNvSpPr>
              <a:spLocks/>
            </p:cNvSpPr>
            <p:nvPr/>
          </p:nvSpPr>
          <p:spPr bwMode="ltGray">
            <a:xfrm>
              <a:off x="2049382" y="4222184"/>
              <a:ext cx="346001" cy="206961"/>
            </a:xfrm>
            <a:custGeom>
              <a:avLst/>
              <a:gdLst>
                <a:gd name="T0" fmla="*/ 179 w 181"/>
                <a:gd name="T1" fmla="*/ 84 h 110"/>
                <a:gd name="T2" fmla="*/ 168 w 181"/>
                <a:gd name="T3" fmla="*/ 80 h 110"/>
                <a:gd name="T4" fmla="*/ 166 w 181"/>
                <a:gd name="T5" fmla="*/ 85 h 110"/>
                <a:gd name="T6" fmla="*/ 158 w 181"/>
                <a:gd name="T7" fmla="*/ 85 h 110"/>
                <a:gd name="T8" fmla="*/ 153 w 181"/>
                <a:gd name="T9" fmla="*/ 97 h 110"/>
                <a:gd name="T10" fmla="*/ 138 w 181"/>
                <a:gd name="T11" fmla="*/ 103 h 110"/>
                <a:gd name="T12" fmla="*/ 131 w 181"/>
                <a:gd name="T13" fmla="*/ 110 h 110"/>
                <a:gd name="T14" fmla="*/ 114 w 181"/>
                <a:gd name="T15" fmla="*/ 105 h 110"/>
                <a:gd name="T16" fmla="*/ 113 w 181"/>
                <a:gd name="T17" fmla="*/ 103 h 110"/>
                <a:gd name="T18" fmla="*/ 112 w 181"/>
                <a:gd name="T19" fmla="*/ 96 h 110"/>
                <a:gd name="T20" fmla="*/ 59 w 181"/>
                <a:gd name="T21" fmla="*/ 69 h 110"/>
                <a:gd name="T22" fmla="*/ 38 w 181"/>
                <a:gd name="T23" fmla="*/ 71 h 110"/>
                <a:gd name="T24" fmla="*/ 20 w 181"/>
                <a:gd name="T25" fmla="*/ 80 h 110"/>
                <a:gd name="T26" fmla="*/ 20 w 181"/>
                <a:gd name="T27" fmla="*/ 60 h 110"/>
                <a:gd name="T28" fmla="*/ 15 w 181"/>
                <a:gd name="T29" fmla="*/ 57 h 110"/>
                <a:gd name="T30" fmla="*/ 14 w 181"/>
                <a:gd name="T31" fmla="*/ 45 h 110"/>
                <a:gd name="T32" fmla="*/ 5 w 181"/>
                <a:gd name="T33" fmla="*/ 45 h 110"/>
                <a:gd name="T34" fmla="*/ 3 w 181"/>
                <a:gd name="T35" fmla="*/ 40 h 110"/>
                <a:gd name="T36" fmla="*/ 7 w 181"/>
                <a:gd name="T37" fmla="*/ 32 h 110"/>
                <a:gd name="T38" fmla="*/ 23 w 181"/>
                <a:gd name="T39" fmla="*/ 34 h 110"/>
                <a:gd name="T40" fmla="*/ 30 w 181"/>
                <a:gd name="T41" fmla="*/ 31 h 110"/>
                <a:gd name="T42" fmla="*/ 16 w 181"/>
                <a:gd name="T43" fmla="*/ 14 h 110"/>
                <a:gd name="T44" fmla="*/ 8 w 181"/>
                <a:gd name="T45" fmla="*/ 16 h 110"/>
                <a:gd name="T46" fmla="*/ 5 w 181"/>
                <a:gd name="T47" fmla="*/ 25 h 110"/>
                <a:gd name="T48" fmla="*/ 0 w 181"/>
                <a:gd name="T49" fmla="*/ 14 h 110"/>
                <a:gd name="T50" fmla="*/ 23 w 181"/>
                <a:gd name="T51" fmla="*/ 5 h 110"/>
                <a:gd name="T52" fmla="*/ 38 w 181"/>
                <a:gd name="T53" fmla="*/ 23 h 110"/>
                <a:gd name="T54" fmla="*/ 46 w 181"/>
                <a:gd name="T55" fmla="*/ 23 h 110"/>
                <a:gd name="T56" fmla="*/ 59 w 181"/>
                <a:gd name="T57" fmla="*/ 23 h 110"/>
                <a:gd name="T58" fmla="*/ 59 w 181"/>
                <a:gd name="T59" fmla="*/ 13 h 110"/>
                <a:gd name="T60" fmla="*/ 71 w 181"/>
                <a:gd name="T61" fmla="*/ 5 h 110"/>
                <a:gd name="T62" fmla="*/ 77 w 181"/>
                <a:gd name="T63" fmla="*/ 5 h 110"/>
                <a:gd name="T64" fmla="*/ 74 w 181"/>
                <a:gd name="T65" fmla="*/ 4 h 110"/>
                <a:gd name="T66" fmla="*/ 79 w 181"/>
                <a:gd name="T67" fmla="*/ 0 h 110"/>
                <a:gd name="T68" fmla="*/ 96 w 181"/>
                <a:gd name="T69" fmla="*/ 7 h 110"/>
                <a:gd name="T70" fmla="*/ 98 w 181"/>
                <a:gd name="T71" fmla="*/ 21 h 110"/>
                <a:gd name="T72" fmla="*/ 121 w 181"/>
                <a:gd name="T73" fmla="*/ 24 h 110"/>
                <a:gd name="T74" fmla="*/ 129 w 181"/>
                <a:gd name="T75" fmla="*/ 42 h 110"/>
                <a:gd name="T76" fmla="*/ 166 w 181"/>
                <a:gd name="T77" fmla="*/ 66 h 110"/>
                <a:gd name="T78" fmla="*/ 181 w 181"/>
                <a:gd name="T79" fmla="*/ 70 h 110"/>
                <a:gd name="T80" fmla="*/ 179 w 181"/>
                <a:gd name="T81" fmla="*/ 84 h 11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1"/>
                <a:gd name="T124" fmla="*/ 0 h 110"/>
                <a:gd name="T125" fmla="*/ 181 w 181"/>
                <a:gd name="T126" fmla="*/ 110 h 11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1" h="110">
                  <a:moveTo>
                    <a:pt x="179" y="84"/>
                  </a:moveTo>
                  <a:lnTo>
                    <a:pt x="168" y="80"/>
                  </a:lnTo>
                  <a:lnTo>
                    <a:pt x="166" y="85"/>
                  </a:lnTo>
                  <a:lnTo>
                    <a:pt x="158" y="85"/>
                  </a:lnTo>
                  <a:lnTo>
                    <a:pt x="153" y="97"/>
                  </a:lnTo>
                  <a:lnTo>
                    <a:pt x="138" y="103"/>
                  </a:lnTo>
                  <a:lnTo>
                    <a:pt x="131" y="110"/>
                  </a:lnTo>
                  <a:lnTo>
                    <a:pt x="114" y="105"/>
                  </a:lnTo>
                  <a:lnTo>
                    <a:pt x="113" y="103"/>
                  </a:lnTo>
                  <a:lnTo>
                    <a:pt x="112" y="96"/>
                  </a:lnTo>
                  <a:lnTo>
                    <a:pt x="59" y="69"/>
                  </a:lnTo>
                  <a:lnTo>
                    <a:pt x="38" y="71"/>
                  </a:lnTo>
                  <a:lnTo>
                    <a:pt x="20" y="80"/>
                  </a:lnTo>
                  <a:lnTo>
                    <a:pt x="20" y="60"/>
                  </a:lnTo>
                  <a:lnTo>
                    <a:pt x="15" y="57"/>
                  </a:lnTo>
                  <a:lnTo>
                    <a:pt x="14" y="45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7" y="32"/>
                  </a:lnTo>
                  <a:lnTo>
                    <a:pt x="23" y="34"/>
                  </a:lnTo>
                  <a:lnTo>
                    <a:pt x="30" y="31"/>
                  </a:lnTo>
                  <a:lnTo>
                    <a:pt x="16" y="14"/>
                  </a:lnTo>
                  <a:lnTo>
                    <a:pt x="8" y="16"/>
                  </a:lnTo>
                  <a:lnTo>
                    <a:pt x="5" y="25"/>
                  </a:lnTo>
                  <a:lnTo>
                    <a:pt x="0" y="14"/>
                  </a:lnTo>
                  <a:lnTo>
                    <a:pt x="23" y="5"/>
                  </a:lnTo>
                  <a:lnTo>
                    <a:pt x="38" y="23"/>
                  </a:lnTo>
                  <a:lnTo>
                    <a:pt x="46" y="23"/>
                  </a:lnTo>
                  <a:lnTo>
                    <a:pt x="59" y="23"/>
                  </a:lnTo>
                  <a:lnTo>
                    <a:pt x="59" y="13"/>
                  </a:lnTo>
                  <a:lnTo>
                    <a:pt x="71" y="5"/>
                  </a:lnTo>
                  <a:lnTo>
                    <a:pt x="77" y="5"/>
                  </a:lnTo>
                  <a:lnTo>
                    <a:pt x="74" y="4"/>
                  </a:lnTo>
                  <a:lnTo>
                    <a:pt x="79" y="0"/>
                  </a:lnTo>
                  <a:lnTo>
                    <a:pt x="96" y="7"/>
                  </a:lnTo>
                  <a:lnTo>
                    <a:pt x="98" y="21"/>
                  </a:lnTo>
                  <a:lnTo>
                    <a:pt x="121" y="24"/>
                  </a:lnTo>
                  <a:lnTo>
                    <a:pt x="129" y="42"/>
                  </a:lnTo>
                  <a:lnTo>
                    <a:pt x="166" y="66"/>
                  </a:lnTo>
                  <a:lnTo>
                    <a:pt x="181" y="70"/>
                  </a:lnTo>
                  <a:lnTo>
                    <a:pt x="179" y="8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38" name="Freeform 287"/>
            <p:cNvSpPr>
              <a:spLocks/>
            </p:cNvSpPr>
            <p:nvPr/>
          </p:nvSpPr>
          <p:spPr bwMode="ltGray">
            <a:xfrm>
              <a:off x="2133960" y="4139399"/>
              <a:ext cx="419047" cy="248352"/>
            </a:xfrm>
            <a:custGeom>
              <a:avLst/>
              <a:gdLst>
                <a:gd name="T0" fmla="*/ 130 w 213"/>
                <a:gd name="T1" fmla="*/ 127 h 130"/>
                <a:gd name="T2" fmla="*/ 144 w 213"/>
                <a:gd name="T3" fmla="*/ 130 h 130"/>
                <a:gd name="T4" fmla="*/ 153 w 213"/>
                <a:gd name="T5" fmla="*/ 112 h 130"/>
                <a:gd name="T6" fmla="*/ 151 w 213"/>
                <a:gd name="T7" fmla="*/ 101 h 130"/>
                <a:gd name="T8" fmla="*/ 143 w 213"/>
                <a:gd name="T9" fmla="*/ 95 h 130"/>
                <a:gd name="T10" fmla="*/ 144 w 213"/>
                <a:gd name="T11" fmla="*/ 91 h 130"/>
                <a:gd name="T12" fmla="*/ 156 w 213"/>
                <a:gd name="T13" fmla="*/ 91 h 130"/>
                <a:gd name="T14" fmla="*/ 165 w 213"/>
                <a:gd name="T15" fmla="*/ 82 h 130"/>
                <a:gd name="T16" fmla="*/ 167 w 213"/>
                <a:gd name="T17" fmla="*/ 74 h 130"/>
                <a:gd name="T18" fmla="*/ 180 w 213"/>
                <a:gd name="T19" fmla="*/ 70 h 130"/>
                <a:gd name="T20" fmla="*/ 183 w 213"/>
                <a:gd name="T21" fmla="*/ 74 h 130"/>
                <a:gd name="T22" fmla="*/ 180 w 213"/>
                <a:gd name="T23" fmla="*/ 78 h 130"/>
                <a:gd name="T24" fmla="*/ 182 w 213"/>
                <a:gd name="T25" fmla="*/ 82 h 130"/>
                <a:gd name="T26" fmla="*/ 184 w 213"/>
                <a:gd name="T27" fmla="*/ 82 h 130"/>
                <a:gd name="T28" fmla="*/ 198 w 213"/>
                <a:gd name="T29" fmla="*/ 82 h 130"/>
                <a:gd name="T30" fmla="*/ 213 w 213"/>
                <a:gd name="T31" fmla="*/ 74 h 130"/>
                <a:gd name="T32" fmla="*/ 195 w 213"/>
                <a:gd name="T33" fmla="*/ 64 h 130"/>
                <a:gd name="T34" fmla="*/ 191 w 213"/>
                <a:gd name="T35" fmla="*/ 68 h 130"/>
                <a:gd name="T36" fmla="*/ 178 w 213"/>
                <a:gd name="T37" fmla="*/ 64 h 130"/>
                <a:gd name="T38" fmla="*/ 190 w 213"/>
                <a:gd name="T39" fmla="*/ 52 h 130"/>
                <a:gd name="T40" fmla="*/ 184 w 213"/>
                <a:gd name="T41" fmla="*/ 49 h 130"/>
                <a:gd name="T42" fmla="*/ 182 w 213"/>
                <a:gd name="T43" fmla="*/ 55 h 130"/>
                <a:gd name="T44" fmla="*/ 159 w 213"/>
                <a:gd name="T45" fmla="*/ 70 h 130"/>
                <a:gd name="T46" fmla="*/ 149 w 213"/>
                <a:gd name="T47" fmla="*/ 65 h 130"/>
                <a:gd name="T48" fmla="*/ 136 w 213"/>
                <a:gd name="T49" fmla="*/ 67 h 130"/>
                <a:gd name="T50" fmla="*/ 132 w 213"/>
                <a:gd name="T51" fmla="*/ 58 h 130"/>
                <a:gd name="T52" fmla="*/ 125 w 213"/>
                <a:gd name="T53" fmla="*/ 56 h 130"/>
                <a:gd name="T54" fmla="*/ 125 w 213"/>
                <a:gd name="T55" fmla="*/ 42 h 130"/>
                <a:gd name="T56" fmla="*/ 112 w 213"/>
                <a:gd name="T57" fmla="*/ 29 h 130"/>
                <a:gd name="T58" fmla="*/ 75 w 213"/>
                <a:gd name="T59" fmla="*/ 32 h 130"/>
                <a:gd name="T60" fmla="*/ 49 w 213"/>
                <a:gd name="T61" fmla="*/ 10 h 130"/>
                <a:gd name="T62" fmla="*/ 31 w 213"/>
                <a:gd name="T63" fmla="*/ 0 h 130"/>
                <a:gd name="T64" fmla="*/ 0 w 213"/>
                <a:gd name="T65" fmla="*/ 8 h 130"/>
                <a:gd name="T66" fmla="*/ 0 w 213"/>
                <a:gd name="T67" fmla="*/ 66 h 130"/>
                <a:gd name="T68" fmla="*/ 12 w 213"/>
                <a:gd name="T69" fmla="*/ 67 h 130"/>
                <a:gd name="T70" fmla="*/ 12 w 213"/>
                <a:gd name="T71" fmla="*/ 56 h 130"/>
                <a:gd name="T72" fmla="*/ 24 w 213"/>
                <a:gd name="T73" fmla="*/ 48 h 130"/>
                <a:gd name="T74" fmla="*/ 30 w 213"/>
                <a:gd name="T75" fmla="*/ 49 h 130"/>
                <a:gd name="T76" fmla="*/ 26 w 213"/>
                <a:gd name="T77" fmla="*/ 48 h 130"/>
                <a:gd name="T78" fmla="*/ 32 w 213"/>
                <a:gd name="T79" fmla="*/ 43 h 130"/>
                <a:gd name="T80" fmla="*/ 48 w 213"/>
                <a:gd name="T81" fmla="*/ 51 h 130"/>
                <a:gd name="T82" fmla="*/ 50 w 213"/>
                <a:gd name="T83" fmla="*/ 65 h 130"/>
                <a:gd name="T84" fmla="*/ 73 w 213"/>
                <a:gd name="T85" fmla="*/ 68 h 130"/>
                <a:gd name="T86" fmla="*/ 82 w 213"/>
                <a:gd name="T87" fmla="*/ 87 h 130"/>
                <a:gd name="T88" fmla="*/ 117 w 213"/>
                <a:gd name="T89" fmla="*/ 110 h 130"/>
                <a:gd name="T90" fmla="*/ 132 w 213"/>
                <a:gd name="T91" fmla="*/ 114 h 130"/>
                <a:gd name="T92" fmla="*/ 130 w 213"/>
                <a:gd name="T93" fmla="*/ 127 h 1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13"/>
                <a:gd name="T142" fmla="*/ 0 h 130"/>
                <a:gd name="T143" fmla="*/ 213 w 213"/>
                <a:gd name="T144" fmla="*/ 130 h 1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13" h="130">
                  <a:moveTo>
                    <a:pt x="130" y="127"/>
                  </a:moveTo>
                  <a:lnTo>
                    <a:pt x="144" y="130"/>
                  </a:lnTo>
                  <a:lnTo>
                    <a:pt x="153" y="112"/>
                  </a:lnTo>
                  <a:lnTo>
                    <a:pt x="151" y="101"/>
                  </a:lnTo>
                  <a:lnTo>
                    <a:pt x="143" y="95"/>
                  </a:lnTo>
                  <a:lnTo>
                    <a:pt x="144" y="91"/>
                  </a:lnTo>
                  <a:lnTo>
                    <a:pt x="156" y="91"/>
                  </a:lnTo>
                  <a:lnTo>
                    <a:pt x="165" y="82"/>
                  </a:lnTo>
                  <a:lnTo>
                    <a:pt x="167" y="74"/>
                  </a:lnTo>
                  <a:lnTo>
                    <a:pt x="180" y="70"/>
                  </a:lnTo>
                  <a:lnTo>
                    <a:pt x="183" y="74"/>
                  </a:lnTo>
                  <a:lnTo>
                    <a:pt x="180" y="78"/>
                  </a:lnTo>
                  <a:lnTo>
                    <a:pt x="182" y="82"/>
                  </a:lnTo>
                  <a:lnTo>
                    <a:pt x="184" y="82"/>
                  </a:lnTo>
                  <a:lnTo>
                    <a:pt x="198" y="82"/>
                  </a:lnTo>
                  <a:lnTo>
                    <a:pt x="213" y="74"/>
                  </a:lnTo>
                  <a:lnTo>
                    <a:pt x="195" y="64"/>
                  </a:lnTo>
                  <a:lnTo>
                    <a:pt x="191" y="68"/>
                  </a:lnTo>
                  <a:lnTo>
                    <a:pt x="178" y="64"/>
                  </a:lnTo>
                  <a:lnTo>
                    <a:pt x="190" y="52"/>
                  </a:lnTo>
                  <a:lnTo>
                    <a:pt x="184" y="49"/>
                  </a:lnTo>
                  <a:lnTo>
                    <a:pt x="182" y="55"/>
                  </a:lnTo>
                  <a:lnTo>
                    <a:pt x="159" y="70"/>
                  </a:lnTo>
                  <a:lnTo>
                    <a:pt x="149" y="65"/>
                  </a:lnTo>
                  <a:lnTo>
                    <a:pt x="136" y="67"/>
                  </a:lnTo>
                  <a:lnTo>
                    <a:pt x="132" y="58"/>
                  </a:lnTo>
                  <a:lnTo>
                    <a:pt x="125" y="56"/>
                  </a:lnTo>
                  <a:lnTo>
                    <a:pt x="125" y="42"/>
                  </a:lnTo>
                  <a:lnTo>
                    <a:pt x="112" y="29"/>
                  </a:lnTo>
                  <a:lnTo>
                    <a:pt x="75" y="32"/>
                  </a:lnTo>
                  <a:lnTo>
                    <a:pt x="49" y="10"/>
                  </a:lnTo>
                  <a:lnTo>
                    <a:pt x="31" y="0"/>
                  </a:lnTo>
                  <a:lnTo>
                    <a:pt x="0" y="8"/>
                  </a:lnTo>
                  <a:lnTo>
                    <a:pt x="0" y="66"/>
                  </a:lnTo>
                  <a:lnTo>
                    <a:pt x="12" y="67"/>
                  </a:lnTo>
                  <a:lnTo>
                    <a:pt x="12" y="56"/>
                  </a:lnTo>
                  <a:lnTo>
                    <a:pt x="24" y="48"/>
                  </a:lnTo>
                  <a:lnTo>
                    <a:pt x="30" y="49"/>
                  </a:lnTo>
                  <a:lnTo>
                    <a:pt x="26" y="48"/>
                  </a:lnTo>
                  <a:lnTo>
                    <a:pt x="32" y="43"/>
                  </a:lnTo>
                  <a:lnTo>
                    <a:pt x="48" y="51"/>
                  </a:lnTo>
                  <a:lnTo>
                    <a:pt x="50" y="65"/>
                  </a:lnTo>
                  <a:lnTo>
                    <a:pt x="73" y="68"/>
                  </a:lnTo>
                  <a:lnTo>
                    <a:pt x="82" y="87"/>
                  </a:lnTo>
                  <a:lnTo>
                    <a:pt x="117" y="110"/>
                  </a:lnTo>
                  <a:lnTo>
                    <a:pt x="132" y="114"/>
                  </a:lnTo>
                  <a:lnTo>
                    <a:pt x="130" y="12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39" name="Freeform 288"/>
            <p:cNvSpPr>
              <a:spLocks/>
            </p:cNvSpPr>
            <p:nvPr/>
          </p:nvSpPr>
          <p:spPr bwMode="ltGray">
            <a:xfrm>
              <a:off x="2414606" y="4276313"/>
              <a:ext cx="180688" cy="130543"/>
            </a:xfrm>
            <a:custGeom>
              <a:avLst/>
              <a:gdLst>
                <a:gd name="T0" fmla="*/ 81 w 94"/>
                <a:gd name="T1" fmla="*/ 22 h 67"/>
                <a:gd name="T2" fmla="*/ 78 w 94"/>
                <a:gd name="T3" fmla="*/ 36 h 67"/>
                <a:gd name="T4" fmla="*/ 81 w 94"/>
                <a:gd name="T5" fmla="*/ 42 h 67"/>
                <a:gd name="T6" fmla="*/ 94 w 94"/>
                <a:gd name="T7" fmla="*/ 42 h 67"/>
                <a:gd name="T8" fmla="*/ 93 w 94"/>
                <a:gd name="T9" fmla="*/ 59 h 67"/>
                <a:gd name="T10" fmla="*/ 73 w 94"/>
                <a:gd name="T11" fmla="*/ 57 h 67"/>
                <a:gd name="T12" fmla="*/ 53 w 94"/>
                <a:gd name="T13" fmla="*/ 67 h 67"/>
                <a:gd name="T14" fmla="*/ 52 w 94"/>
                <a:gd name="T15" fmla="*/ 50 h 67"/>
                <a:gd name="T16" fmla="*/ 42 w 94"/>
                <a:gd name="T17" fmla="*/ 42 h 67"/>
                <a:gd name="T18" fmla="*/ 33 w 94"/>
                <a:gd name="T19" fmla="*/ 54 h 67"/>
                <a:gd name="T20" fmla="*/ 25 w 94"/>
                <a:gd name="T21" fmla="*/ 54 h 67"/>
                <a:gd name="T22" fmla="*/ 24 w 94"/>
                <a:gd name="T23" fmla="*/ 59 h 67"/>
                <a:gd name="T24" fmla="*/ 10 w 94"/>
                <a:gd name="T25" fmla="*/ 62 h 67"/>
                <a:gd name="T26" fmla="*/ 1 w 94"/>
                <a:gd name="T27" fmla="*/ 61 h 67"/>
                <a:gd name="T28" fmla="*/ 10 w 94"/>
                <a:gd name="T29" fmla="*/ 43 h 67"/>
                <a:gd name="T30" fmla="*/ 8 w 94"/>
                <a:gd name="T31" fmla="*/ 32 h 67"/>
                <a:gd name="T32" fmla="*/ 0 w 94"/>
                <a:gd name="T33" fmla="*/ 25 h 67"/>
                <a:gd name="T34" fmla="*/ 0 w 94"/>
                <a:gd name="T35" fmla="*/ 22 h 67"/>
                <a:gd name="T36" fmla="*/ 14 w 94"/>
                <a:gd name="T37" fmla="*/ 21 h 67"/>
                <a:gd name="T38" fmla="*/ 23 w 94"/>
                <a:gd name="T39" fmla="*/ 13 h 67"/>
                <a:gd name="T40" fmla="*/ 24 w 94"/>
                <a:gd name="T41" fmla="*/ 5 h 67"/>
                <a:gd name="T42" fmla="*/ 37 w 94"/>
                <a:gd name="T43" fmla="*/ 0 h 67"/>
                <a:gd name="T44" fmla="*/ 42 w 94"/>
                <a:gd name="T45" fmla="*/ 5 h 67"/>
                <a:gd name="T46" fmla="*/ 37 w 94"/>
                <a:gd name="T47" fmla="*/ 7 h 67"/>
                <a:gd name="T48" fmla="*/ 39 w 94"/>
                <a:gd name="T49" fmla="*/ 13 h 67"/>
                <a:gd name="T50" fmla="*/ 42 w 94"/>
                <a:gd name="T51" fmla="*/ 13 h 67"/>
                <a:gd name="T52" fmla="*/ 38 w 94"/>
                <a:gd name="T53" fmla="*/ 16 h 67"/>
                <a:gd name="T54" fmla="*/ 23 w 94"/>
                <a:gd name="T55" fmla="*/ 16 h 67"/>
                <a:gd name="T56" fmla="*/ 24 w 94"/>
                <a:gd name="T57" fmla="*/ 22 h 67"/>
                <a:gd name="T58" fmla="*/ 50 w 94"/>
                <a:gd name="T59" fmla="*/ 22 h 67"/>
                <a:gd name="T60" fmla="*/ 60 w 94"/>
                <a:gd name="T61" fmla="*/ 26 h 67"/>
                <a:gd name="T62" fmla="*/ 81 w 94"/>
                <a:gd name="T63" fmla="*/ 2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4"/>
                <a:gd name="T97" fmla="*/ 0 h 67"/>
                <a:gd name="T98" fmla="*/ 94 w 94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4" h="67">
                  <a:moveTo>
                    <a:pt x="81" y="22"/>
                  </a:moveTo>
                  <a:lnTo>
                    <a:pt x="78" y="36"/>
                  </a:lnTo>
                  <a:lnTo>
                    <a:pt x="81" y="42"/>
                  </a:lnTo>
                  <a:lnTo>
                    <a:pt x="94" y="42"/>
                  </a:lnTo>
                  <a:lnTo>
                    <a:pt x="93" y="59"/>
                  </a:lnTo>
                  <a:lnTo>
                    <a:pt x="73" y="57"/>
                  </a:lnTo>
                  <a:lnTo>
                    <a:pt x="53" y="67"/>
                  </a:lnTo>
                  <a:lnTo>
                    <a:pt x="52" y="50"/>
                  </a:lnTo>
                  <a:lnTo>
                    <a:pt x="42" y="42"/>
                  </a:lnTo>
                  <a:lnTo>
                    <a:pt x="33" y="54"/>
                  </a:lnTo>
                  <a:lnTo>
                    <a:pt x="25" y="54"/>
                  </a:lnTo>
                  <a:lnTo>
                    <a:pt x="24" y="59"/>
                  </a:lnTo>
                  <a:lnTo>
                    <a:pt x="10" y="62"/>
                  </a:lnTo>
                  <a:lnTo>
                    <a:pt x="1" y="61"/>
                  </a:lnTo>
                  <a:lnTo>
                    <a:pt x="10" y="43"/>
                  </a:lnTo>
                  <a:lnTo>
                    <a:pt x="8" y="32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14" y="21"/>
                  </a:lnTo>
                  <a:lnTo>
                    <a:pt x="23" y="13"/>
                  </a:lnTo>
                  <a:lnTo>
                    <a:pt x="24" y="5"/>
                  </a:lnTo>
                  <a:lnTo>
                    <a:pt x="37" y="0"/>
                  </a:lnTo>
                  <a:lnTo>
                    <a:pt x="42" y="5"/>
                  </a:lnTo>
                  <a:lnTo>
                    <a:pt x="37" y="7"/>
                  </a:lnTo>
                  <a:lnTo>
                    <a:pt x="39" y="13"/>
                  </a:lnTo>
                  <a:lnTo>
                    <a:pt x="42" y="13"/>
                  </a:lnTo>
                  <a:lnTo>
                    <a:pt x="38" y="16"/>
                  </a:lnTo>
                  <a:lnTo>
                    <a:pt x="23" y="16"/>
                  </a:lnTo>
                  <a:lnTo>
                    <a:pt x="24" y="22"/>
                  </a:lnTo>
                  <a:lnTo>
                    <a:pt x="50" y="22"/>
                  </a:lnTo>
                  <a:lnTo>
                    <a:pt x="60" y="26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40" name="Freeform 289"/>
            <p:cNvSpPr>
              <a:spLocks/>
            </p:cNvSpPr>
            <p:nvPr/>
          </p:nvSpPr>
          <p:spPr bwMode="ltGray">
            <a:xfrm>
              <a:off x="2460740" y="4215816"/>
              <a:ext cx="265266" cy="111441"/>
            </a:xfrm>
            <a:custGeom>
              <a:avLst/>
              <a:gdLst>
                <a:gd name="T0" fmla="*/ 139 w 139"/>
                <a:gd name="T1" fmla="*/ 13 h 58"/>
                <a:gd name="T2" fmla="*/ 134 w 139"/>
                <a:gd name="T3" fmla="*/ 22 h 58"/>
                <a:gd name="T4" fmla="*/ 109 w 139"/>
                <a:gd name="T5" fmla="*/ 36 h 58"/>
                <a:gd name="T6" fmla="*/ 95 w 139"/>
                <a:gd name="T7" fmla="*/ 38 h 58"/>
                <a:gd name="T8" fmla="*/ 92 w 139"/>
                <a:gd name="T9" fmla="*/ 44 h 58"/>
                <a:gd name="T10" fmla="*/ 70 w 139"/>
                <a:gd name="T11" fmla="*/ 44 h 58"/>
                <a:gd name="T12" fmla="*/ 60 w 139"/>
                <a:gd name="T13" fmla="*/ 50 h 58"/>
                <a:gd name="T14" fmla="*/ 59 w 139"/>
                <a:gd name="T15" fmla="*/ 54 h 58"/>
                <a:gd name="T16" fmla="*/ 37 w 139"/>
                <a:gd name="T17" fmla="*/ 58 h 58"/>
                <a:gd name="T18" fmla="*/ 26 w 139"/>
                <a:gd name="T19" fmla="*/ 54 h 58"/>
                <a:gd name="T20" fmla="*/ 1 w 139"/>
                <a:gd name="T21" fmla="*/ 54 h 58"/>
                <a:gd name="T22" fmla="*/ 0 w 139"/>
                <a:gd name="T23" fmla="*/ 48 h 58"/>
                <a:gd name="T24" fmla="*/ 15 w 139"/>
                <a:gd name="T25" fmla="*/ 48 h 58"/>
                <a:gd name="T26" fmla="*/ 20 w 139"/>
                <a:gd name="T27" fmla="*/ 44 h 58"/>
                <a:gd name="T28" fmla="*/ 32 w 139"/>
                <a:gd name="T29" fmla="*/ 44 h 58"/>
                <a:gd name="T30" fmla="*/ 47 w 139"/>
                <a:gd name="T31" fmla="*/ 35 h 58"/>
                <a:gd name="T32" fmla="*/ 30 w 139"/>
                <a:gd name="T33" fmla="*/ 26 h 58"/>
                <a:gd name="T34" fmla="*/ 25 w 139"/>
                <a:gd name="T35" fmla="*/ 30 h 58"/>
                <a:gd name="T36" fmla="*/ 13 w 139"/>
                <a:gd name="T37" fmla="*/ 26 h 58"/>
                <a:gd name="T38" fmla="*/ 24 w 139"/>
                <a:gd name="T39" fmla="*/ 15 h 58"/>
                <a:gd name="T40" fmla="*/ 20 w 139"/>
                <a:gd name="T41" fmla="*/ 12 h 58"/>
                <a:gd name="T42" fmla="*/ 23 w 139"/>
                <a:gd name="T43" fmla="*/ 7 h 58"/>
                <a:gd name="T44" fmla="*/ 50 w 139"/>
                <a:gd name="T45" fmla="*/ 12 h 58"/>
                <a:gd name="T46" fmla="*/ 54 w 139"/>
                <a:gd name="T47" fmla="*/ 4 h 58"/>
                <a:gd name="T48" fmla="*/ 61 w 139"/>
                <a:gd name="T49" fmla="*/ 0 h 58"/>
                <a:gd name="T50" fmla="*/ 76 w 139"/>
                <a:gd name="T51" fmla="*/ 5 h 58"/>
                <a:gd name="T52" fmla="*/ 124 w 139"/>
                <a:gd name="T53" fmla="*/ 7 h 58"/>
                <a:gd name="T54" fmla="*/ 138 w 139"/>
                <a:gd name="T55" fmla="*/ 13 h 58"/>
                <a:gd name="T56" fmla="*/ 139 w 139"/>
                <a:gd name="T57" fmla="*/ 13 h 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39"/>
                <a:gd name="T88" fmla="*/ 0 h 58"/>
                <a:gd name="T89" fmla="*/ 139 w 139"/>
                <a:gd name="T90" fmla="*/ 58 h 5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39" h="58">
                  <a:moveTo>
                    <a:pt x="139" y="13"/>
                  </a:moveTo>
                  <a:lnTo>
                    <a:pt x="134" y="22"/>
                  </a:lnTo>
                  <a:lnTo>
                    <a:pt x="109" y="36"/>
                  </a:lnTo>
                  <a:lnTo>
                    <a:pt x="95" y="38"/>
                  </a:lnTo>
                  <a:lnTo>
                    <a:pt x="92" y="44"/>
                  </a:lnTo>
                  <a:lnTo>
                    <a:pt x="70" y="44"/>
                  </a:lnTo>
                  <a:lnTo>
                    <a:pt x="60" y="50"/>
                  </a:lnTo>
                  <a:lnTo>
                    <a:pt x="59" y="54"/>
                  </a:lnTo>
                  <a:lnTo>
                    <a:pt x="37" y="58"/>
                  </a:lnTo>
                  <a:lnTo>
                    <a:pt x="26" y="54"/>
                  </a:lnTo>
                  <a:lnTo>
                    <a:pt x="1" y="54"/>
                  </a:lnTo>
                  <a:lnTo>
                    <a:pt x="0" y="48"/>
                  </a:lnTo>
                  <a:lnTo>
                    <a:pt x="15" y="48"/>
                  </a:lnTo>
                  <a:lnTo>
                    <a:pt x="20" y="44"/>
                  </a:lnTo>
                  <a:lnTo>
                    <a:pt x="32" y="44"/>
                  </a:lnTo>
                  <a:lnTo>
                    <a:pt x="47" y="35"/>
                  </a:lnTo>
                  <a:lnTo>
                    <a:pt x="30" y="26"/>
                  </a:lnTo>
                  <a:lnTo>
                    <a:pt x="25" y="30"/>
                  </a:lnTo>
                  <a:lnTo>
                    <a:pt x="13" y="26"/>
                  </a:lnTo>
                  <a:lnTo>
                    <a:pt x="24" y="15"/>
                  </a:lnTo>
                  <a:lnTo>
                    <a:pt x="20" y="12"/>
                  </a:lnTo>
                  <a:lnTo>
                    <a:pt x="23" y="7"/>
                  </a:lnTo>
                  <a:lnTo>
                    <a:pt x="50" y="12"/>
                  </a:lnTo>
                  <a:lnTo>
                    <a:pt x="54" y="4"/>
                  </a:lnTo>
                  <a:lnTo>
                    <a:pt x="61" y="0"/>
                  </a:lnTo>
                  <a:lnTo>
                    <a:pt x="76" y="5"/>
                  </a:lnTo>
                  <a:lnTo>
                    <a:pt x="124" y="7"/>
                  </a:lnTo>
                  <a:lnTo>
                    <a:pt x="138" y="13"/>
                  </a:lnTo>
                  <a:lnTo>
                    <a:pt x="139" y="13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41" name="Freeform 290"/>
            <p:cNvSpPr>
              <a:spLocks/>
            </p:cNvSpPr>
            <p:nvPr/>
          </p:nvSpPr>
          <p:spPr bwMode="ltGray">
            <a:xfrm>
              <a:off x="911423" y="3996120"/>
              <a:ext cx="34601" cy="35023"/>
            </a:xfrm>
            <a:custGeom>
              <a:avLst/>
              <a:gdLst>
                <a:gd name="T0" fmla="*/ 2 w 18"/>
                <a:gd name="T1" fmla="*/ 19 h 19"/>
                <a:gd name="T2" fmla="*/ 0 w 18"/>
                <a:gd name="T3" fmla="*/ 8 h 19"/>
                <a:gd name="T4" fmla="*/ 15 w 18"/>
                <a:gd name="T5" fmla="*/ 0 h 19"/>
                <a:gd name="T6" fmla="*/ 18 w 18"/>
                <a:gd name="T7" fmla="*/ 19 h 19"/>
                <a:gd name="T8" fmla="*/ 2 w 18"/>
                <a:gd name="T9" fmla="*/ 19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9"/>
                <a:gd name="T17" fmla="*/ 18 w 18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9">
                  <a:moveTo>
                    <a:pt x="2" y="19"/>
                  </a:moveTo>
                  <a:lnTo>
                    <a:pt x="0" y="8"/>
                  </a:lnTo>
                  <a:lnTo>
                    <a:pt x="15" y="0"/>
                  </a:lnTo>
                  <a:lnTo>
                    <a:pt x="18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42" name="Freeform 291"/>
            <p:cNvSpPr>
              <a:spLocks/>
            </p:cNvSpPr>
            <p:nvPr/>
          </p:nvSpPr>
          <p:spPr bwMode="ltGray">
            <a:xfrm>
              <a:off x="1111334" y="3827367"/>
              <a:ext cx="246045" cy="203776"/>
            </a:xfrm>
            <a:custGeom>
              <a:avLst/>
              <a:gdLst>
                <a:gd name="T0" fmla="*/ 3 w 124"/>
                <a:gd name="T1" fmla="*/ 72 h 107"/>
                <a:gd name="T2" fmla="*/ 3 w 124"/>
                <a:gd name="T3" fmla="*/ 68 h 107"/>
                <a:gd name="T4" fmla="*/ 0 w 124"/>
                <a:gd name="T5" fmla="*/ 45 h 107"/>
                <a:gd name="T6" fmla="*/ 0 w 124"/>
                <a:gd name="T7" fmla="*/ 27 h 107"/>
                <a:gd name="T8" fmla="*/ 3 w 124"/>
                <a:gd name="T9" fmla="*/ 20 h 107"/>
                <a:gd name="T10" fmla="*/ 54 w 124"/>
                <a:gd name="T11" fmla="*/ 0 h 107"/>
                <a:gd name="T12" fmla="*/ 58 w 124"/>
                <a:gd name="T13" fmla="*/ 11 h 107"/>
                <a:gd name="T14" fmla="*/ 64 w 124"/>
                <a:gd name="T15" fmla="*/ 11 h 107"/>
                <a:gd name="T16" fmla="*/ 68 w 124"/>
                <a:gd name="T17" fmla="*/ 7 h 107"/>
                <a:gd name="T18" fmla="*/ 86 w 124"/>
                <a:gd name="T19" fmla="*/ 11 h 107"/>
                <a:gd name="T20" fmla="*/ 109 w 124"/>
                <a:gd name="T21" fmla="*/ 7 h 107"/>
                <a:gd name="T22" fmla="*/ 117 w 124"/>
                <a:gd name="T23" fmla="*/ 15 h 107"/>
                <a:gd name="T24" fmla="*/ 122 w 124"/>
                <a:gd name="T25" fmla="*/ 36 h 107"/>
                <a:gd name="T26" fmla="*/ 115 w 124"/>
                <a:gd name="T27" fmla="*/ 50 h 107"/>
                <a:gd name="T28" fmla="*/ 124 w 124"/>
                <a:gd name="T29" fmla="*/ 82 h 107"/>
                <a:gd name="T30" fmla="*/ 115 w 124"/>
                <a:gd name="T31" fmla="*/ 88 h 107"/>
                <a:gd name="T32" fmla="*/ 105 w 124"/>
                <a:gd name="T33" fmla="*/ 107 h 107"/>
                <a:gd name="T34" fmla="*/ 92 w 124"/>
                <a:gd name="T35" fmla="*/ 101 h 107"/>
                <a:gd name="T36" fmla="*/ 75 w 124"/>
                <a:gd name="T37" fmla="*/ 103 h 107"/>
                <a:gd name="T38" fmla="*/ 66 w 124"/>
                <a:gd name="T39" fmla="*/ 99 h 107"/>
                <a:gd name="T40" fmla="*/ 58 w 124"/>
                <a:gd name="T41" fmla="*/ 99 h 107"/>
                <a:gd name="T42" fmla="*/ 43 w 124"/>
                <a:gd name="T43" fmla="*/ 86 h 107"/>
                <a:gd name="T44" fmla="*/ 34 w 124"/>
                <a:gd name="T45" fmla="*/ 82 h 107"/>
                <a:gd name="T46" fmla="*/ 33 w 124"/>
                <a:gd name="T47" fmla="*/ 87 h 107"/>
                <a:gd name="T48" fmla="*/ 19 w 124"/>
                <a:gd name="T49" fmla="*/ 76 h 107"/>
                <a:gd name="T50" fmla="*/ 11 w 124"/>
                <a:gd name="T51" fmla="*/ 73 h 107"/>
                <a:gd name="T52" fmla="*/ 5 w 124"/>
                <a:gd name="T53" fmla="*/ 74 h 107"/>
                <a:gd name="T54" fmla="*/ 3 w 124"/>
                <a:gd name="T55" fmla="*/ 72 h 10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4"/>
                <a:gd name="T85" fmla="*/ 0 h 107"/>
                <a:gd name="T86" fmla="*/ 124 w 124"/>
                <a:gd name="T87" fmla="*/ 107 h 10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4" h="107">
                  <a:moveTo>
                    <a:pt x="3" y="72"/>
                  </a:moveTo>
                  <a:lnTo>
                    <a:pt x="3" y="68"/>
                  </a:lnTo>
                  <a:lnTo>
                    <a:pt x="0" y="45"/>
                  </a:lnTo>
                  <a:lnTo>
                    <a:pt x="0" y="27"/>
                  </a:lnTo>
                  <a:lnTo>
                    <a:pt x="3" y="20"/>
                  </a:lnTo>
                  <a:lnTo>
                    <a:pt x="54" y="0"/>
                  </a:lnTo>
                  <a:lnTo>
                    <a:pt x="58" y="11"/>
                  </a:lnTo>
                  <a:lnTo>
                    <a:pt x="64" y="11"/>
                  </a:lnTo>
                  <a:lnTo>
                    <a:pt x="68" y="7"/>
                  </a:lnTo>
                  <a:lnTo>
                    <a:pt x="86" y="11"/>
                  </a:lnTo>
                  <a:lnTo>
                    <a:pt x="109" y="7"/>
                  </a:lnTo>
                  <a:lnTo>
                    <a:pt x="117" y="15"/>
                  </a:lnTo>
                  <a:lnTo>
                    <a:pt x="122" y="36"/>
                  </a:lnTo>
                  <a:lnTo>
                    <a:pt x="115" y="50"/>
                  </a:lnTo>
                  <a:lnTo>
                    <a:pt x="124" y="82"/>
                  </a:lnTo>
                  <a:lnTo>
                    <a:pt x="115" y="88"/>
                  </a:lnTo>
                  <a:lnTo>
                    <a:pt x="105" y="107"/>
                  </a:lnTo>
                  <a:lnTo>
                    <a:pt x="92" y="101"/>
                  </a:lnTo>
                  <a:lnTo>
                    <a:pt x="75" y="103"/>
                  </a:lnTo>
                  <a:lnTo>
                    <a:pt x="66" y="99"/>
                  </a:lnTo>
                  <a:lnTo>
                    <a:pt x="58" y="99"/>
                  </a:lnTo>
                  <a:lnTo>
                    <a:pt x="43" y="86"/>
                  </a:lnTo>
                  <a:lnTo>
                    <a:pt x="34" y="82"/>
                  </a:lnTo>
                  <a:lnTo>
                    <a:pt x="33" y="87"/>
                  </a:lnTo>
                  <a:lnTo>
                    <a:pt x="19" y="76"/>
                  </a:lnTo>
                  <a:lnTo>
                    <a:pt x="11" y="73"/>
                  </a:lnTo>
                  <a:lnTo>
                    <a:pt x="5" y="74"/>
                  </a:lnTo>
                  <a:lnTo>
                    <a:pt x="3" y="7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43" name="Freeform 292"/>
            <p:cNvSpPr>
              <a:spLocks/>
            </p:cNvSpPr>
            <p:nvPr/>
          </p:nvSpPr>
          <p:spPr bwMode="ltGray">
            <a:xfrm>
              <a:off x="1061358" y="3964280"/>
              <a:ext cx="257577" cy="114624"/>
            </a:xfrm>
            <a:custGeom>
              <a:avLst/>
              <a:gdLst>
                <a:gd name="T0" fmla="*/ 134 w 134"/>
                <a:gd name="T1" fmla="*/ 36 h 59"/>
                <a:gd name="T2" fmla="*/ 120 w 134"/>
                <a:gd name="T3" fmla="*/ 30 h 59"/>
                <a:gd name="T4" fmla="*/ 103 w 134"/>
                <a:gd name="T5" fmla="*/ 33 h 59"/>
                <a:gd name="T6" fmla="*/ 95 w 134"/>
                <a:gd name="T7" fmla="*/ 27 h 59"/>
                <a:gd name="T8" fmla="*/ 87 w 134"/>
                <a:gd name="T9" fmla="*/ 27 h 59"/>
                <a:gd name="T10" fmla="*/ 72 w 134"/>
                <a:gd name="T11" fmla="*/ 14 h 59"/>
                <a:gd name="T12" fmla="*/ 62 w 134"/>
                <a:gd name="T13" fmla="*/ 12 h 59"/>
                <a:gd name="T14" fmla="*/ 61 w 134"/>
                <a:gd name="T15" fmla="*/ 16 h 59"/>
                <a:gd name="T16" fmla="*/ 47 w 134"/>
                <a:gd name="T17" fmla="*/ 5 h 59"/>
                <a:gd name="T18" fmla="*/ 39 w 134"/>
                <a:gd name="T19" fmla="*/ 1 h 59"/>
                <a:gd name="T20" fmla="*/ 35 w 134"/>
                <a:gd name="T21" fmla="*/ 5 h 59"/>
                <a:gd name="T22" fmla="*/ 30 w 134"/>
                <a:gd name="T23" fmla="*/ 0 h 59"/>
                <a:gd name="T24" fmla="*/ 17 w 134"/>
                <a:gd name="T25" fmla="*/ 8 h 59"/>
                <a:gd name="T26" fmla="*/ 0 w 134"/>
                <a:gd name="T27" fmla="*/ 14 h 59"/>
                <a:gd name="T28" fmla="*/ 7 w 134"/>
                <a:gd name="T29" fmla="*/ 29 h 59"/>
                <a:gd name="T30" fmla="*/ 24 w 134"/>
                <a:gd name="T31" fmla="*/ 42 h 59"/>
                <a:gd name="T32" fmla="*/ 35 w 134"/>
                <a:gd name="T33" fmla="*/ 44 h 59"/>
                <a:gd name="T34" fmla="*/ 39 w 134"/>
                <a:gd name="T35" fmla="*/ 37 h 59"/>
                <a:gd name="T36" fmla="*/ 61 w 134"/>
                <a:gd name="T37" fmla="*/ 42 h 59"/>
                <a:gd name="T38" fmla="*/ 65 w 134"/>
                <a:gd name="T39" fmla="*/ 54 h 59"/>
                <a:gd name="T40" fmla="*/ 81 w 134"/>
                <a:gd name="T41" fmla="*/ 59 h 59"/>
                <a:gd name="T42" fmla="*/ 111 w 134"/>
                <a:gd name="T43" fmla="*/ 45 h 59"/>
                <a:gd name="T44" fmla="*/ 128 w 134"/>
                <a:gd name="T45" fmla="*/ 48 h 59"/>
                <a:gd name="T46" fmla="*/ 134 w 134"/>
                <a:gd name="T47" fmla="*/ 36 h 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34"/>
                <a:gd name="T73" fmla="*/ 0 h 59"/>
                <a:gd name="T74" fmla="*/ 134 w 134"/>
                <a:gd name="T75" fmla="*/ 59 h 5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34" h="59">
                  <a:moveTo>
                    <a:pt x="134" y="36"/>
                  </a:moveTo>
                  <a:lnTo>
                    <a:pt x="120" y="30"/>
                  </a:lnTo>
                  <a:lnTo>
                    <a:pt x="103" y="33"/>
                  </a:lnTo>
                  <a:lnTo>
                    <a:pt x="95" y="27"/>
                  </a:lnTo>
                  <a:lnTo>
                    <a:pt x="87" y="27"/>
                  </a:lnTo>
                  <a:lnTo>
                    <a:pt x="72" y="14"/>
                  </a:lnTo>
                  <a:lnTo>
                    <a:pt x="62" y="12"/>
                  </a:lnTo>
                  <a:lnTo>
                    <a:pt x="61" y="16"/>
                  </a:lnTo>
                  <a:lnTo>
                    <a:pt x="47" y="5"/>
                  </a:lnTo>
                  <a:lnTo>
                    <a:pt x="39" y="1"/>
                  </a:lnTo>
                  <a:lnTo>
                    <a:pt x="35" y="5"/>
                  </a:lnTo>
                  <a:lnTo>
                    <a:pt x="30" y="0"/>
                  </a:lnTo>
                  <a:lnTo>
                    <a:pt x="17" y="8"/>
                  </a:lnTo>
                  <a:lnTo>
                    <a:pt x="0" y="14"/>
                  </a:lnTo>
                  <a:lnTo>
                    <a:pt x="7" y="29"/>
                  </a:lnTo>
                  <a:lnTo>
                    <a:pt x="24" y="42"/>
                  </a:lnTo>
                  <a:lnTo>
                    <a:pt x="35" y="44"/>
                  </a:lnTo>
                  <a:lnTo>
                    <a:pt x="39" y="37"/>
                  </a:lnTo>
                  <a:lnTo>
                    <a:pt x="61" y="42"/>
                  </a:lnTo>
                  <a:lnTo>
                    <a:pt x="65" y="54"/>
                  </a:lnTo>
                  <a:lnTo>
                    <a:pt x="81" y="59"/>
                  </a:lnTo>
                  <a:lnTo>
                    <a:pt x="111" y="45"/>
                  </a:lnTo>
                  <a:lnTo>
                    <a:pt x="128" y="48"/>
                  </a:lnTo>
                  <a:lnTo>
                    <a:pt x="134" y="36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44" name="Freeform 293"/>
            <p:cNvSpPr>
              <a:spLocks/>
            </p:cNvSpPr>
            <p:nvPr/>
          </p:nvSpPr>
          <p:spPr bwMode="ltGray">
            <a:xfrm>
              <a:off x="1007535" y="4037511"/>
              <a:ext cx="180688" cy="82784"/>
            </a:xfrm>
            <a:custGeom>
              <a:avLst/>
              <a:gdLst>
                <a:gd name="T0" fmla="*/ 0 w 94"/>
                <a:gd name="T1" fmla="*/ 27 h 43"/>
                <a:gd name="T2" fmla="*/ 10 w 94"/>
                <a:gd name="T3" fmla="*/ 28 h 43"/>
                <a:gd name="T4" fmla="*/ 13 w 94"/>
                <a:gd name="T5" fmla="*/ 25 h 43"/>
                <a:gd name="T6" fmla="*/ 42 w 94"/>
                <a:gd name="T7" fmla="*/ 21 h 43"/>
                <a:gd name="T8" fmla="*/ 41 w 94"/>
                <a:gd name="T9" fmla="*/ 15 h 43"/>
                <a:gd name="T10" fmla="*/ 53 w 94"/>
                <a:gd name="T11" fmla="*/ 5 h 43"/>
                <a:gd name="T12" fmla="*/ 64 w 94"/>
                <a:gd name="T13" fmla="*/ 6 h 43"/>
                <a:gd name="T14" fmla="*/ 69 w 94"/>
                <a:gd name="T15" fmla="*/ 0 h 43"/>
                <a:gd name="T16" fmla="*/ 90 w 94"/>
                <a:gd name="T17" fmla="*/ 5 h 43"/>
                <a:gd name="T18" fmla="*/ 94 w 94"/>
                <a:gd name="T19" fmla="*/ 16 h 43"/>
                <a:gd name="T20" fmla="*/ 82 w 94"/>
                <a:gd name="T21" fmla="*/ 36 h 43"/>
                <a:gd name="T22" fmla="*/ 52 w 94"/>
                <a:gd name="T23" fmla="*/ 43 h 43"/>
                <a:gd name="T24" fmla="*/ 33 w 94"/>
                <a:gd name="T25" fmla="*/ 38 h 43"/>
                <a:gd name="T26" fmla="*/ 32 w 94"/>
                <a:gd name="T27" fmla="*/ 34 h 43"/>
                <a:gd name="T28" fmla="*/ 12 w 94"/>
                <a:gd name="T29" fmla="*/ 38 h 43"/>
                <a:gd name="T30" fmla="*/ 11 w 94"/>
                <a:gd name="T31" fmla="*/ 37 h 43"/>
                <a:gd name="T32" fmla="*/ 4 w 94"/>
                <a:gd name="T33" fmla="*/ 35 h 43"/>
                <a:gd name="T34" fmla="*/ 7 w 94"/>
                <a:gd name="T35" fmla="*/ 31 h 43"/>
                <a:gd name="T36" fmla="*/ 7 w 94"/>
                <a:gd name="T37" fmla="*/ 30 h 43"/>
                <a:gd name="T38" fmla="*/ 0 w 94"/>
                <a:gd name="T39" fmla="*/ 27 h 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4"/>
                <a:gd name="T61" fmla="*/ 0 h 43"/>
                <a:gd name="T62" fmla="*/ 94 w 94"/>
                <a:gd name="T63" fmla="*/ 43 h 4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4" h="43">
                  <a:moveTo>
                    <a:pt x="0" y="27"/>
                  </a:moveTo>
                  <a:lnTo>
                    <a:pt x="10" y="28"/>
                  </a:lnTo>
                  <a:lnTo>
                    <a:pt x="13" y="25"/>
                  </a:lnTo>
                  <a:lnTo>
                    <a:pt x="42" y="21"/>
                  </a:lnTo>
                  <a:lnTo>
                    <a:pt x="41" y="15"/>
                  </a:lnTo>
                  <a:lnTo>
                    <a:pt x="53" y="5"/>
                  </a:lnTo>
                  <a:lnTo>
                    <a:pt x="64" y="6"/>
                  </a:lnTo>
                  <a:lnTo>
                    <a:pt x="69" y="0"/>
                  </a:lnTo>
                  <a:lnTo>
                    <a:pt x="90" y="5"/>
                  </a:lnTo>
                  <a:lnTo>
                    <a:pt x="94" y="16"/>
                  </a:lnTo>
                  <a:lnTo>
                    <a:pt x="82" y="36"/>
                  </a:lnTo>
                  <a:lnTo>
                    <a:pt x="52" y="43"/>
                  </a:lnTo>
                  <a:lnTo>
                    <a:pt x="33" y="38"/>
                  </a:lnTo>
                  <a:lnTo>
                    <a:pt x="32" y="34"/>
                  </a:lnTo>
                  <a:lnTo>
                    <a:pt x="12" y="38"/>
                  </a:lnTo>
                  <a:lnTo>
                    <a:pt x="11" y="37"/>
                  </a:lnTo>
                  <a:lnTo>
                    <a:pt x="4" y="35"/>
                  </a:lnTo>
                  <a:lnTo>
                    <a:pt x="7" y="31"/>
                  </a:lnTo>
                  <a:lnTo>
                    <a:pt x="7" y="3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45" name="Freeform 294"/>
            <p:cNvSpPr>
              <a:spLocks/>
            </p:cNvSpPr>
            <p:nvPr/>
          </p:nvSpPr>
          <p:spPr bwMode="ltGray">
            <a:xfrm>
              <a:off x="999846" y="4088455"/>
              <a:ext cx="38445" cy="38208"/>
            </a:xfrm>
            <a:custGeom>
              <a:avLst/>
              <a:gdLst>
                <a:gd name="T0" fmla="*/ 11 w 19"/>
                <a:gd name="T1" fmla="*/ 19 h 19"/>
                <a:gd name="T2" fmla="*/ 19 w 19"/>
                <a:gd name="T3" fmla="*/ 11 h 19"/>
                <a:gd name="T4" fmla="*/ 19 w 19"/>
                <a:gd name="T5" fmla="*/ 9 h 19"/>
                <a:gd name="T6" fmla="*/ 2 w 19"/>
                <a:gd name="T7" fmla="*/ 0 h 19"/>
                <a:gd name="T8" fmla="*/ 0 w 19"/>
                <a:gd name="T9" fmla="*/ 0 h 19"/>
                <a:gd name="T10" fmla="*/ 11 w 19"/>
                <a:gd name="T11" fmla="*/ 19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9"/>
                <a:gd name="T20" fmla="*/ 19 w 19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9">
                  <a:moveTo>
                    <a:pt x="11" y="19"/>
                  </a:moveTo>
                  <a:lnTo>
                    <a:pt x="19" y="11"/>
                  </a:lnTo>
                  <a:lnTo>
                    <a:pt x="19" y="9"/>
                  </a:lnTo>
                  <a:lnTo>
                    <a:pt x="2" y="0"/>
                  </a:lnTo>
                  <a:lnTo>
                    <a:pt x="0" y="0"/>
                  </a:lnTo>
                  <a:lnTo>
                    <a:pt x="11" y="1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46" name="Freeform 295"/>
            <p:cNvSpPr>
              <a:spLocks/>
            </p:cNvSpPr>
            <p:nvPr/>
          </p:nvSpPr>
          <p:spPr bwMode="ltGray">
            <a:xfrm>
              <a:off x="1265113" y="4059800"/>
              <a:ext cx="230667" cy="152832"/>
            </a:xfrm>
            <a:custGeom>
              <a:avLst/>
              <a:gdLst>
                <a:gd name="T0" fmla="*/ 15 w 118"/>
                <a:gd name="T1" fmla="*/ 59 h 79"/>
                <a:gd name="T2" fmla="*/ 29 w 118"/>
                <a:gd name="T3" fmla="*/ 61 h 79"/>
                <a:gd name="T4" fmla="*/ 31 w 118"/>
                <a:gd name="T5" fmla="*/ 69 h 79"/>
                <a:gd name="T6" fmla="*/ 32 w 118"/>
                <a:gd name="T7" fmla="*/ 74 h 79"/>
                <a:gd name="T8" fmla="*/ 46 w 118"/>
                <a:gd name="T9" fmla="*/ 75 h 79"/>
                <a:gd name="T10" fmla="*/ 66 w 118"/>
                <a:gd name="T11" fmla="*/ 79 h 79"/>
                <a:gd name="T12" fmla="*/ 85 w 118"/>
                <a:gd name="T13" fmla="*/ 69 h 79"/>
                <a:gd name="T14" fmla="*/ 106 w 118"/>
                <a:gd name="T15" fmla="*/ 75 h 79"/>
                <a:gd name="T16" fmla="*/ 106 w 118"/>
                <a:gd name="T17" fmla="*/ 67 h 79"/>
                <a:gd name="T18" fmla="*/ 116 w 118"/>
                <a:gd name="T19" fmla="*/ 59 h 79"/>
                <a:gd name="T20" fmla="*/ 118 w 118"/>
                <a:gd name="T21" fmla="*/ 51 h 79"/>
                <a:gd name="T22" fmla="*/ 103 w 118"/>
                <a:gd name="T23" fmla="*/ 51 h 79"/>
                <a:gd name="T24" fmla="*/ 102 w 118"/>
                <a:gd name="T25" fmla="*/ 45 h 79"/>
                <a:gd name="T26" fmla="*/ 97 w 118"/>
                <a:gd name="T27" fmla="*/ 25 h 79"/>
                <a:gd name="T28" fmla="*/ 85 w 118"/>
                <a:gd name="T29" fmla="*/ 2 h 79"/>
                <a:gd name="T30" fmla="*/ 78 w 118"/>
                <a:gd name="T31" fmla="*/ 0 h 79"/>
                <a:gd name="T32" fmla="*/ 59 w 118"/>
                <a:gd name="T33" fmla="*/ 8 h 79"/>
                <a:gd name="T34" fmla="*/ 53 w 118"/>
                <a:gd name="T35" fmla="*/ 5 h 79"/>
                <a:gd name="T36" fmla="*/ 32 w 118"/>
                <a:gd name="T37" fmla="*/ 5 h 79"/>
                <a:gd name="T38" fmla="*/ 23 w 118"/>
                <a:gd name="T39" fmla="*/ 8 h 79"/>
                <a:gd name="T40" fmla="*/ 10 w 118"/>
                <a:gd name="T41" fmla="*/ 33 h 79"/>
                <a:gd name="T42" fmla="*/ 0 w 118"/>
                <a:gd name="T43" fmla="*/ 36 h 79"/>
                <a:gd name="T44" fmla="*/ 15 w 118"/>
                <a:gd name="T45" fmla="*/ 59 h 7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18"/>
                <a:gd name="T70" fmla="*/ 0 h 79"/>
                <a:gd name="T71" fmla="*/ 118 w 118"/>
                <a:gd name="T72" fmla="*/ 79 h 7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18" h="79">
                  <a:moveTo>
                    <a:pt x="15" y="59"/>
                  </a:moveTo>
                  <a:lnTo>
                    <a:pt x="29" y="61"/>
                  </a:lnTo>
                  <a:lnTo>
                    <a:pt x="31" y="69"/>
                  </a:lnTo>
                  <a:lnTo>
                    <a:pt x="32" y="74"/>
                  </a:lnTo>
                  <a:lnTo>
                    <a:pt x="46" y="75"/>
                  </a:lnTo>
                  <a:lnTo>
                    <a:pt x="66" y="79"/>
                  </a:lnTo>
                  <a:lnTo>
                    <a:pt x="85" y="69"/>
                  </a:lnTo>
                  <a:lnTo>
                    <a:pt x="106" y="75"/>
                  </a:lnTo>
                  <a:lnTo>
                    <a:pt x="106" y="67"/>
                  </a:lnTo>
                  <a:lnTo>
                    <a:pt x="116" y="59"/>
                  </a:lnTo>
                  <a:lnTo>
                    <a:pt x="118" y="51"/>
                  </a:lnTo>
                  <a:lnTo>
                    <a:pt x="103" y="51"/>
                  </a:lnTo>
                  <a:lnTo>
                    <a:pt x="102" y="45"/>
                  </a:lnTo>
                  <a:lnTo>
                    <a:pt x="97" y="25"/>
                  </a:lnTo>
                  <a:lnTo>
                    <a:pt x="85" y="2"/>
                  </a:lnTo>
                  <a:lnTo>
                    <a:pt x="78" y="0"/>
                  </a:lnTo>
                  <a:lnTo>
                    <a:pt x="59" y="8"/>
                  </a:lnTo>
                  <a:lnTo>
                    <a:pt x="53" y="5"/>
                  </a:lnTo>
                  <a:lnTo>
                    <a:pt x="32" y="5"/>
                  </a:lnTo>
                  <a:lnTo>
                    <a:pt x="23" y="8"/>
                  </a:lnTo>
                  <a:lnTo>
                    <a:pt x="10" y="33"/>
                  </a:lnTo>
                  <a:lnTo>
                    <a:pt x="0" y="36"/>
                  </a:lnTo>
                  <a:lnTo>
                    <a:pt x="15" y="59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47" name="Freeform 296"/>
            <p:cNvSpPr>
              <a:spLocks/>
            </p:cNvSpPr>
            <p:nvPr/>
          </p:nvSpPr>
          <p:spPr bwMode="ltGray">
            <a:xfrm>
              <a:off x="1399670" y="4250841"/>
              <a:ext cx="465178" cy="171936"/>
            </a:xfrm>
            <a:custGeom>
              <a:avLst/>
              <a:gdLst>
                <a:gd name="T0" fmla="*/ 238 w 242"/>
                <a:gd name="T1" fmla="*/ 32 h 89"/>
                <a:gd name="T2" fmla="*/ 228 w 242"/>
                <a:gd name="T3" fmla="*/ 25 h 89"/>
                <a:gd name="T4" fmla="*/ 221 w 242"/>
                <a:gd name="T5" fmla="*/ 7 h 89"/>
                <a:gd name="T6" fmla="*/ 199 w 242"/>
                <a:gd name="T7" fmla="*/ 5 h 89"/>
                <a:gd name="T8" fmla="*/ 179 w 242"/>
                <a:gd name="T9" fmla="*/ 15 h 89"/>
                <a:gd name="T10" fmla="*/ 143 w 242"/>
                <a:gd name="T11" fmla="*/ 15 h 89"/>
                <a:gd name="T12" fmla="*/ 116 w 242"/>
                <a:gd name="T13" fmla="*/ 1 h 89"/>
                <a:gd name="T14" fmla="*/ 93 w 242"/>
                <a:gd name="T15" fmla="*/ 1 h 89"/>
                <a:gd name="T16" fmla="*/ 66 w 242"/>
                <a:gd name="T17" fmla="*/ 15 h 89"/>
                <a:gd name="T18" fmla="*/ 50 w 242"/>
                <a:gd name="T19" fmla="*/ 15 h 89"/>
                <a:gd name="T20" fmla="*/ 34 w 242"/>
                <a:gd name="T21" fmla="*/ 12 h 89"/>
                <a:gd name="T22" fmla="*/ 28 w 242"/>
                <a:gd name="T23" fmla="*/ 1 h 89"/>
                <a:gd name="T24" fmla="*/ 27 w 242"/>
                <a:gd name="T25" fmla="*/ 1 h 89"/>
                <a:gd name="T26" fmla="*/ 16 w 242"/>
                <a:gd name="T27" fmla="*/ 0 h 89"/>
                <a:gd name="T28" fmla="*/ 5 w 242"/>
                <a:gd name="T29" fmla="*/ 3 h 89"/>
                <a:gd name="T30" fmla="*/ 8 w 242"/>
                <a:gd name="T31" fmla="*/ 8 h 89"/>
                <a:gd name="T32" fmla="*/ 0 w 242"/>
                <a:gd name="T33" fmla="*/ 20 h 89"/>
                <a:gd name="T34" fmla="*/ 2 w 242"/>
                <a:gd name="T35" fmla="*/ 24 h 89"/>
                <a:gd name="T36" fmla="*/ 8 w 242"/>
                <a:gd name="T37" fmla="*/ 22 h 89"/>
                <a:gd name="T38" fmla="*/ 2 w 242"/>
                <a:gd name="T39" fmla="*/ 30 h 89"/>
                <a:gd name="T40" fmla="*/ 19 w 242"/>
                <a:gd name="T41" fmla="*/ 15 h 89"/>
                <a:gd name="T42" fmla="*/ 36 w 242"/>
                <a:gd name="T43" fmla="*/ 15 h 89"/>
                <a:gd name="T44" fmla="*/ 44 w 242"/>
                <a:gd name="T45" fmla="*/ 20 h 89"/>
                <a:gd name="T46" fmla="*/ 38 w 242"/>
                <a:gd name="T47" fmla="*/ 22 h 89"/>
                <a:gd name="T48" fmla="*/ 42 w 242"/>
                <a:gd name="T49" fmla="*/ 27 h 89"/>
                <a:gd name="T50" fmla="*/ 9 w 242"/>
                <a:gd name="T51" fmla="*/ 27 h 89"/>
                <a:gd name="T52" fmla="*/ 5 w 242"/>
                <a:gd name="T53" fmla="*/ 31 h 89"/>
                <a:gd name="T54" fmla="*/ 2 w 242"/>
                <a:gd name="T55" fmla="*/ 40 h 89"/>
                <a:gd name="T56" fmla="*/ 12 w 242"/>
                <a:gd name="T57" fmla="*/ 37 h 89"/>
                <a:gd name="T58" fmla="*/ 13 w 242"/>
                <a:gd name="T59" fmla="*/ 53 h 89"/>
                <a:gd name="T60" fmla="*/ 5 w 242"/>
                <a:gd name="T61" fmla="*/ 52 h 89"/>
                <a:gd name="T62" fmla="*/ 5 w 242"/>
                <a:gd name="T63" fmla="*/ 55 h 89"/>
                <a:gd name="T64" fmla="*/ 16 w 242"/>
                <a:gd name="T65" fmla="*/ 60 h 89"/>
                <a:gd name="T66" fmla="*/ 15 w 242"/>
                <a:gd name="T67" fmla="*/ 65 h 89"/>
                <a:gd name="T68" fmla="*/ 20 w 242"/>
                <a:gd name="T69" fmla="*/ 68 h 89"/>
                <a:gd name="T70" fmla="*/ 16 w 242"/>
                <a:gd name="T71" fmla="*/ 74 h 89"/>
                <a:gd name="T72" fmla="*/ 29 w 242"/>
                <a:gd name="T73" fmla="*/ 74 h 89"/>
                <a:gd name="T74" fmla="*/ 26 w 242"/>
                <a:gd name="T75" fmla="*/ 77 h 89"/>
                <a:gd name="T76" fmla="*/ 49 w 242"/>
                <a:gd name="T77" fmla="*/ 85 h 89"/>
                <a:gd name="T78" fmla="*/ 58 w 242"/>
                <a:gd name="T79" fmla="*/ 83 h 89"/>
                <a:gd name="T80" fmla="*/ 59 w 242"/>
                <a:gd name="T81" fmla="*/ 76 h 89"/>
                <a:gd name="T82" fmla="*/ 68 w 242"/>
                <a:gd name="T83" fmla="*/ 77 h 89"/>
                <a:gd name="T84" fmla="*/ 87 w 242"/>
                <a:gd name="T85" fmla="*/ 89 h 89"/>
                <a:gd name="T86" fmla="*/ 98 w 242"/>
                <a:gd name="T87" fmla="*/ 85 h 89"/>
                <a:gd name="T88" fmla="*/ 109 w 242"/>
                <a:gd name="T89" fmla="*/ 76 h 89"/>
                <a:gd name="T90" fmla="*/ 122 w 242"/>
                <a:gd name="T91" fmla="*/ 81 h 89"/>
                <a:gd name="T92" fmla="*/ 129 w 242"/>
                <a:gd name="T93" fmla="*/ 75 h 89"/>
                <a:gd name="T94" fmla="*/ 129 w 242"/>
                <a:gd name="T95" fmla="*/ 89 h 89"/>
                <a:gd name="T96" fmla="*/ 137 w 242"/>
                <a:gd name="T97" fmla="*/ 85 h 89"/>
                <a:gd name="T98" fmla="*/ 137 w 242"/>
                <a:gd name="T99" fmla="*/ 76 h 89"/>
                <a:gd name="T100" fmla="*/ 159 w 242"/>
                <a:gd name="T101" fmla="*/ 75 h 89"/>
                <a:gd name="T102" fmla="*/ 170 w 242"/>
                <a:gd name="T103" fmla="*/ 77 h 89"/>
                <a:gd name="T104" fmla="*/ 191 w 242"/>
                <a:gd name="T105" fmla="*/ 72 h 89"/>
                <a:gd name="T106" fmla="*/ 213 w 242"/>
                <a:gd name="T107" fmla="*/ 70 h 89"/>
                <a:gd name="T108" fmla="*/ 216 w 242"/>
                <a:gd name="T109" fmla="*/ 66 h 89"/>
                <a:gd name="T110" fmla="*/ 242 w 242"/>
                <a:gd name="T111" fmla="*/ 68 h 89"/>
                <a:gd name="T112" fmla="*/ 233 w 242"/>
                <a:gd name="T113" fmla="*/ 38 h 89"/>
                <a:gd name="T114" fmla="*/ 238 w 242"/>
                <a:gd name="T115" fmla="*/ 31 h 89"/>
                <a:gd name="T116" fmla="*/ 238 w 242"/>
                <a:gd name="T117" fmla="*/ 32 h 8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2"/>
                <a:gd name="T178" fmla="*/ 0 h 89"/>
                <a:gd name="T179" fmla="*/ 242 w 242"/>
                <a:gd name="T180" fmla="*/ 89 h 8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2" h="89">
                  <a:moveTo>
                    <a:pt x="238" y="32"/>
                  </a:moveTo>
                  <a:lnTo>
                    <a:pt x="228" y="25"/>
                  </a:lnTo>
                  <a:lnTo>
                    <a:pt x="221" y="7"/>
                  </a:lnTo>
                  <a:lnTo>
                    <a:pt x="199" y="5"/>
                  </a:lnTo>
                  <a:lnTo>
                    <a:pt x="179" y="15"/>
                  </a:lnTo>
                  <a:lnTo>
                    <a:pt x="143" y="15"/>
                  </a:lnTo>
                  <a:lnTo>
                    <a:pt x="116" y="1"/>
                  </a:lnTo>
                  <a:lnTo>
                    <a:pt x="93" y="1"/>
                  </a:lnTo>
                  <a:lnTo>
                    <a:pt x="66" y="15"/>
                  </a:lnTo>
                  <a:lnTo>
                    <a:pt x="50" y="15"/>
                  </a:lnTo>
                  <a:lnTo>
                    <a:pt x="34" y="12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16" y="0"/>
                  </a:lnTo>
                  <a:lnTo>
                    <a:pt x="5" y="3"/>
                  </a:lnTo>
                  <a:lnTo>
                    <a:pt x="8" y="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8" y="22"/>
                  </a:lnTo>
                  <a:lnTo>
                    <a:pt x="2" y="30"/>
                  </a:lnTo>
                  <a:lnTo>
                    <a:pt x="19" y="15"/>
                  </a:lnTo>
                  <a:lnTo>
                    <a:pt x="36" y="15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42" y="27"/>
                  </a:lnTo>
                  <a:lnTo>
                    <a:pt x="9" y="27"/>
                  </a:lnTo>
                  <a:lnTo>
                    <a:pt x="5" y="31"/>
                  </a:lnTo>
                  <a:lnTo>
                    <a:pt x="2" y="40"/>
                  </a:lnTo>
                  <a:lnTo>
                    <a:pt x="12" y="37"/>
                  </a:lnTo>
                  <a:lnTo>
                    <a:pt x="13" y="53"/>
                  </a:lnTo>
                  <a:lnTo>
                    <a:pt x="5" y="52"/>
                  </a:lnTo>
                  <a:lnTo>
                    <a:pt x="5" y="55"/>
                  </a:lnTo>
                  <a:lnTo>
                    <a:pt x="16" y="60"/>
                  </a:lnTo>
                  <a:lnTo>
                    <a:pt x="15" y="65"/>
                  </a:lnTo>
                  <a:lnTo>
                    <a:pt x="20" y="68"/>
                  </a:lnTo>
                  <a:lnTo>
                    <a:pt x="16" y="74"/>
                  </a:lnTo>
                  <a:lnTo>
                    <a:pt x="29" y="74"/>
                  </a:lnTo>
                  <a:lnTo>
                    <a:pt x="26" y="77"/>
                  </a:lnTo>
                  <a:lnTo>
                    <a:pt x="49" y="85"/>
                  </a:lnTo>
                  <a:lnTo>
                    <a:pt x="58" y="83"/>
                  </a:lnTo>
                  <a:lnTo>
                    <a:pt x="59" y="76"/>
                  </a:lnTo>
                  <a:lnTo>
                    <a:pt x="68" y="77"/>
                  </a:lnTo>
                  <a:lnTo>
                    <a:pt x="87" y="89"/>
                  </a:lnTo>
                  <a:lnTo>
                    <a:pt x="98" y="85"/>
                  </a:lnTo>
                  <a:lnTo>
                    <a:pt x="109" y="76"/>
                  </a:lnTo>
                  <a:lnTo>
                    <a:pt x="122" y="81"/>
                  </a:lnTo>
                  <a:lnTo>
                    <a:pt x="129" y="75"/>
                  </a:lnTo>
                  <a:lnTo>
                    <a:pt x="129" y="89"/>
                  </a:lnTo>
                  <a:lnTo>
                    <a:pt x="137" y="85"/>
                  </a:lnTo>
                  <a:lnTo>
                    <a:pt x="137" y="76"/>
                  </a:lnTo>
                  <a:lnTo>
                    <a:pt x="159" y="75"/>
                  </a:lnTo>
                  <a:lnTo>
                    <a:pt x="170" y="77"/>
                  </a:lnTo>
                  <a:lnTo>
                    <a:pt x="191" y="72"/>
                  </a:lnTo>
                  <a:lnTo>
                    <a:pt x="213" y="70"/>
                  </a:lnTo>
                  <a:lnTo>
                    <a:pt x="216" y="66"/>
                  </a:lnTo>
                  <a:lnTo>
                    <a:pt x="242" y="68"/>
                  </a:lnTo>
                  <a:lnTo>
                    <a:pt x="233" y="38"/>
                  </a:lnTo>
                  <a:lnTo>
                    <a:pt x="238" y="31"/>
                  </a:lnTo>
                  <a:lnTo>
                    <a:pt x="238" y="32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48" name="Freeform 297"/>
            <p:cNvSpPr>
              <a:spLocks/>
            </p:cNvSpPr>
            <p:nvPr/>
          </p:nvSpPr>
          <p:spPr bwMode="ltGray">
            <a:xfrm>
              <a:off x="1261269" y="4263577"/>
              <a:ext cx="157621" cy="120992"/>
            </a:xfrm>
            <a:custGeom>
              <a:avLst/>
              <a:gdLst>
                <a:gd name="T0" fmla="*/ 13 w 81"/>
                <a:gd name="T1" fmla="*/ 14 h 64"/>
                <a:gd name="T2" fmla="*/ 35 w 81"/>
                <a:gd name="T3" fmla="*/ 5 h 64"/>
                <a:gd name="T4" fmla="*/ 55 w 81"/>
                <a:gd name="T5" fmla="*/ 4 h 64"/>
                <a:gd name="T6" fmla="*/ 68 w 81"/>
                <a:gd name="T7" fmla="*/ 7 h 64"/>
                <a:gd name="T8" fmla="*/ 77 w 81"/>
                <a:gd name="T9" fmla="*/ 0 h 64"/>
                <a:gd name="T10" fmla="*/ 81 w 81"/>
                <a:gd name="T11" fmla="*/ 5 h 64"/>
                <a:gd name="T12" fmla="*/ 73 w 81"/>
                <a:gd name="T13" fmla="*/ 17 h 64"/>
                <a:gd name="T14" fmla="*/ 71 w 81"/>
                <a:gd name="T15" fmla="*/ 14 h 64"/>
                <a:gd name="T16" fmla="*/ 51 w 81"/>
                <a:gd name="T17" fmla="*/ 13 h 64"/>
                <a:gd name="T18" fmla="*/ 42 w 81"/>
                <a:gd name="T19" fmla="*/ 17 h 64"/>
                <a:gd name="T20" fmla="*/ 42 w 81"/>
                <a:gd name="T21" fmla="*/ 25 h 64"/>
                <a:gd name="T22" fmla="*/ 38 w 81"/>
                <a:gd name="T23" fmla="*/ 25 h 64"/>
                <a:gd name="T24" fmla="*/ 32 w 81"/>
                <a:gd name="T25" fmla="*/ 18 h 64"/>
                <a:gd name="T26" fmla="*/ 31 w 81"/>
                <a:gd name="T27" fmla="*/ 26 h 64"/>
                <a:gd name="T28" fmla="*/ 41 w 81"/>
                <a:gd name="T29" fmla="*/ 43 h 64"/>
                <a:gd name="T30" fmla="*/ 56 w 81"/>
                <a:gd name="T31" fmla="*/ 57 h 64"/>
                <a:gd name="T32" fmla="*/ 49 w 81"/>
                <a:gd name="T33" fmla="*/ 54 h 64"/>
                <a:gd name="T34" fmla="*/ 49 w 81"/>
                <a:gd name="T35" fmla="*/ 64 h 64"/>
                <a:gd name="T36" fmla="*/ 32 w 81"/>
                <a:gd name="T37" fmla="*/ 52 h 64"/>
                <a:gd name="T38" fmla="*/ 13 w 81"/>
                <a:gd name="T39" fmla="*/ 52 h 64"/>
                <a:gd name="T40" fmla="*/ 0 w 81"/>
                <a:gd name="T41" fmla="*/ 32 h 64"/>
                <a:gd name="T42" fmla="*/ 13 w 81"/>
                <a:gd name="T43" fmla="*/ 19 h 64"/>
                <a:gd name="T44" fmla="*/ 13 w 81"/>
                <a:gd name="T45" fmla="*/ 14 h 6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1"/>
                <a:gd name="T70" fmla="*/ 0 h 64"/>
                <a:gd name="T71" fmla="*/ 81 w 81"/>
                <a:gd name="T72" fmla="*/ 64 h 6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1" h="64">
                  <a:moveTo>
                    <a:pt x="13" y="14"/>
                  </a:moveTo>
                  <a:lnTo>
                    <a:pt x="35" y="5"/>
                  </a:lnTo>
                  <a:lnTo>
                    <a:pt x="55" y="4"/>
                  </a:lnTo>
                  <a:lnTo>
                    <a:pt x="68" y="7"/>
                  </a:lnTo>
                  <a:lnTo>
                    <a:pt x="77" y="0"/>
                  </a:lnTo>
                  <a:lnTo>
                    <a:pt x="81" y="5"/>
                  </a:lnTo>
                  <a:lnTo>
                    <a:pt x="73" y="17"/>
                  </a:lnTo>
                  <a:lnTo>
                    <a:pt x="71" y="14"/>
                  </a:lnTo>
                  <a:lnTo>
                    <a:pt x="51" y="13"/>
                  </a:lnTo>
                  <a:lnTo>
                    <a:pt x="42" y="17"/>
                  </a:lnTo>
                  <a:lnTo>
                    <a:pt x="42" y="25"/>
                  </a:lnTo>
                  <a:lnTo>
                    <a:pt x="38" y="25"/>
                  </a:lnTo>
                  <a:lnTo>
                    <a:pt x="32" y="18"/>
                  </a:lnTo>
                  <a:lnTo>
                    <a:pt x="31" y="26"/>
                  </a:lnTo>
                  <a:lnTo>
                    <a:pt x="41" y="43"/>
                  </a:lnTo>
                  <a:lnTo>
                    <a:pt x="56" y="57"/>
                  </a:lnTo>
                  <a:lnTo>
                    <a:pt x="49" y="54"/>
                  </a:lnTo>
                  <a:lnTo>
                    <a:pt x="49" y="64"/>
                  </a:lnTo>
                  <a:lnTo>
                    <a:pt x="32" y="52"/>
                  </a:lnTo>
                  <a:lnTo>
                    <a:pt x="13" y="52"/>
                  </a:lnTo>
                  <a:lnTo>
                    <a:pt x="0" y="32"/>
                  </a:lnTo>
                  <a:lnTo>
                    <a:pt x="13" y="19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49" name="Freeform 298"/>
            <p:cNvSpPr>
              <a:spLocks/>
            </p:cNvSpPr>
            <p:nvPr/>
          </p:nvSpPr>
          <p:spPr bwMode="ltGray">
            <a:xfrm>
              <a:off x="180976" y="3292454"/>
              <a:ext cx="261423" cy="159200"/>
            </a:xfrm>
            <a:custGeom>
              <a:avLst/>
              <a:gdLst>
                <a:gd name="T0" fmla="*/ 0 w 137"/>
                <a:gd name="T1" fmla="*/ 28 h 82"/>
                <a:gd name="T2" fmla="*/ 9 w 137"/>
                <a:gd name="T3" fmla="*/ 29 h 82"/>
                <a:gd name="T4" fmla="*/ 22 w 137"/>
                <a:gd name="T5" fmla="*/ 25 h 82"/>
                <a:gd name="T6" fmla="*/ 30 w 137"/>
                <a:gd name="T7" fmla="*/ 29 h 82"/>
                <a:gd name="T8" fmla="*/ 5 w 137"/>
                <a:gd name="T9" fmla="*/ 48 h 82"/>
                <a:gd name="T10" fmla="*/ 23 w 137"/>
                <a:gd name="T11" fmla="*/ 48 h 82"/>
                <a:gd name="T12" fmla="*/ 30 w 137"/>
                <a:gd name="T13" fmla="*/ 60 h 82"/>
                <a:gd name="T14" fmla="*/ 22 w 137"/>
                <a:gd name="T15" fmla="*/ 71 h 82"/>
                <a:gd name="T16" fmla="*/ 43 w 137"/>
                <a:gd name="T17" fmla="*/ 71 h 82"/>
                <a:gd name="T18" fmla="*/ 72 w 137"/>
                <a:gd name="T19" fmla="*/ 82 h 82"/>
                <a:gd name="T20" fmla="*/ 125 w 137"/>
                <a:gd name="T21" fmla="*/ 56 h 82"/>
                <a:gd name="T22" fmla="*/ 137 w 137"/>
                <a:gd name="T23" fmla="*/ 43 h 82"/>
                <a:gd name="T24" fmla="*/ 137 w 137"/>
                <a:gd name="T25" fmla="*/ 28 h 82"/>
                <a:gd name="T26" fmla="*/ 123 w 137"/>
                <a:gd name="T27" fmla="*/ 21 h 82"/>
                <a:gd name="T28" fmla="*/ 123 w 137"/>
                <a:gd name="T29" fmla="*/ 5 h 82"/>
                <a:gd name="T30" fmla="*/ 112 w 137"/>
                <a:gd name="T31" fmla="*/ 6 h 82"/>
                <a:gd name="T32" fmla="*/ 103 w 137"/>
                <a:gd name="T33" fmla="*/ 0 h 82"/>
                <a:gd name="T34" fmla="*/ 85 w 137"/>
                <a:gd name="T35" fmla="*/ 14 h 82"/>
                <a:gd name="T36" fmla="*/ 77 w 137"/>
                <a:gd name="T37" fmla="*/ 9 h 82"/>
                <a:gd name="T38" fmla="*/ 66 w 137"/>
                <a:gd name="T39" fmla="*/ 12 h 82"/>
                <a:gd name="T40" fmla="*/ 60 w 137"/>
                <a:gd name="T41" fmla="*/ 19 h 82"/>
                <a:gd name="T42" fmla="*/ 53 w 137"/>
                <a:gd name="T43" fmla="*/ 12 h 82"/>
                <a:gd name="T44" fmla="*/ 52 w 137"/>
                <a:gd name="T45" fmla="*/ 25 h 82"/>
                <a:gd name="T46" fmla="*/ 37 w 137"/>
                <a:gd name="T47" fmla="*/ 29 h 82"/>
                <a:gd name="T48" fmla="*/ 36 w 137"/>
                <a:gd name="T49" fmla="*/ 14 h 82"/>
                <a:gd name="T50" fmla="*/ 25 w 137"/>
                <a:gd name="T51" fmla="*/ 5 h 82"/>
                <a:gd name="T52" fmla="*/ 17 w 137"/>
                <a:gd name="T53" fmla="*/ 2 h 82"/>
                <a:gd name="T54" fmla="*/ 17 w 137"/>
                <a:gd name="T55" fmla="*/ 9 h 82"/>
                <a:gd name="T56" fmla="*/ 9 w 137"/>
                <a:gd name="T57" fmla="*/ 9 h 82"/>
                <a:gd name="T58" fmla="*/ 8 w 137"/>
                <a:gd name="T59" fmla="*/ 19 h 82"/>
                <a:gd name="T60" fmla="*/ 0 w 137"/>
                <a:gd name="T61" fmla="*/ 28 h 8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37"/>
                <a:gd name="T94" fmla="*/ 0 h 82"/>
                <a:gd name="T95" fmla="*/ 137 w 137"/>
                <a:gd name="T96" fmla="*/ 82 h 8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37" h="82">
                  <a:moveTo>
                    <a:pt x="0" y="28"/>
                  </a:moveTo>
                  <a:lnTo>
                    <a:pt x="9" y="29"/>
                  </a:lnTo>
                  <a:lnTo>
                    <a:pt x="22" y="25"/>
                  </a:lnTo>
                  <a:lnTo>
                    <a:pt x="30" y="29"/>
                  </a:lnTo>
                  <a:lnTo>
                    <a:pt x="5" y="48"/>
                  </a:lnTo>
                  <a:lnTo>
                    <a:pt x="23" y="48"/>
                  </a:lnTo>
                  <a:lnTo>
                    <a:pt x="30" y="60"/>
                  </a:lnTo>
                  <a:lnTo>
                    <a:pt x="22" y="71"/>
                  </a:lnTo>
                  <a:lnTo>
                    <a:pt x="43" y="71"/>
                  </a:lnTo>
                  <a:lnTo>
                    <a:pt x="72" y="82"/>
                  </a:lnTo>
                  <a:lnTo>
                    <a:pt x="125" y="56"/>
                  </a:lnTo>
                  <a:lnTo>
                    <a:pt x="137" y="43"/>
                  </a:lnTo>
                  <a:lnTo>
                    <a:pt x="137" y="28"/>
                  </a:lnTo>
                  <a:lnTo>
                    <a:pt x="123" y="21"/>
                  </a:lnTo>
                  <a:lnTo>
                    <a:pt x="123" y="5"/>
                  </a:lnTo>
                  <a:lnTo>
                    <a:pt x="112" y="6"/>
                  </a:lnTo>
                  <a:lnTo>
                    <a:pt x="103" y="0"/>
                  </a:lnTo>
                  <a:lnTo>
                    <a:pt x="85" y="14"/>
                  </a:lnTo>
                  <a:lnTo>
                    <a:pt x="77" y="9"/>
                  </a:lnTo>
                  <a:lnTo>
                    <a:pt x="66" y="12"/>
                  </a:lnTo>
                  <a:lnTo>
                    <a:pt x="60" y="19"/>
                  </a:lnTo>
                  <a:lnTo>
                    <a:pt x="53" y="12"/>
                  </a:lnTo>
                  <a:lnTo>
                    <a:pt x="52" y="25"/>
                  </a:lnTo>
                  <a:lnTo>
                    <a:pt x="37" y="29"/>
                  </a:lnTo>
                  <a:lnTo>
                    <a:pt x="36" y="14"/>
                  </a:lnTo>
                  <a:lnTo>
                    <a:pt x="25" y="5"/>
                  </a:lnTo>
                  <a:lnTo>
                    <a:pt x="17" y="2"/>
                  </a:lnTo>
                  <a:lnTo>
                    <a:pt x="17" y="9"/>
                  </a:lnTo>
                  <a:lnTo>
                    <a:pt x="9" y="9"/>
                  </a:lnTo>
                  <a:lnTo>
                    <a:pt x="8" y="1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50" name="Freeform 299"/>
            <p:cNvSpPr>
              <a:spLocks/>
            </p:cNvSpPr>
            <p:nvPr/>
          </p:nvSpPr>
          <p:spPr bwMode="ltGray">
            <a:xfrm>
              <a:off x="319376" y="2687493"/>
              <a:ext cx="34601" cy="31840"/>
            </a:xfrm>
            <a:custGeom>
              <a:avLst/>
              <a:gdLst>
                <a:gd name="T0" fmla="*/ 0 w 19"/>
                <a:gd name="T1" fmla="*/ 0 h 18"/>
                <a:gd name="T2" fmla="*/ 0 w 19"/>
                <a:gd name="T3" fmla="*/ 18 h 18"/>
                <a:gd name="T4" fmla="*/ 19 w 19"/>
                <a:gd name="T5" fmla="*/ 16 h 18"/>
                <a:gd name="T6" fmla="*/ 0 w 19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18"/>
                <a:gd name="T14" fmla="*/ 19 w 19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18">
                  <a:moveTo>
                    <a:pt x="0" y="0"/>
                  </a:moveTo>
                  <a:lnTo>
                    <a:pt x="0" y="18"/>
                  </a:lnTo>
                  <a:lnTo>
                    <a:pt x="1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3175" cmpd="sng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defRPr/>
              </a:pPr>
              <a:endParaRPr kumimoji="0" lang="ja-JP" altLang="en-US" sz="1200" ker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1251" name="Rectangle 695"/>
          <p:cNvSpPr>
            <a:spLocks noChangeArrowheads="1"/>
          </p:cNvSpPr>
          <p:nvPr/>
        </p:nvSpPr>
        <p:spPr bwMode="auto">
          <a:xfrm>
            <a:off x="5037514" y="1253425"/>
            <a:ext cx="3327400" cy="360363"/>
          </a:xfrm>
          <a:prstGeom prst="rect">
            <a:avLst/>
          </a:prstGeom>
          <a:solidFill>
            <a:srgbClr val="FFFFFF">
              <a:alpha val="55000"/>
            </a:srgbClr>
          </a:solidFill>
          <a:ln w="31750" algn="ctr">
            <a:solidFill>
              <a:srgbClr val="0C438D"/>
            </a:solidFill>
            <a:miter lim="800000"/>
            <a:headEnd/>
            <a:tailEnd/>
          </a:ln>
        </p:spPr>
        <p:txBody>
          <a:bodyPr lIns="72000" rIns="72000" anchor="ctr"/>
          <a:lstStyle/>
          <a:p>
            <a:pPr algn="ctr">
              <a:lnSpc>
                <a:spcPct val="100000"/>
              </a:lnSpc>
              <a:buClr>
                <a:srgbClr val="0C438D"/>
              </a:buClr>
              <a:defRPr/>
            </a:pPr>
            <a:r>
              <a:rPr lang="en-US" altLang="ja-JP" sz="1600" b="1" kern="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New Approach</a:t>
            </a:r>
            <a:endParaRPr kumimoji="0" lang="en-US" altLang="ja-JP" sz="1600" b="1" kern="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1252" name="図表 606"/>
          <p:cNvGraphicFramePr/>
          <p:nvPr>
            <p:extLst>
              <p:ext uri="{D42A27DB-BD31-4B8C-83A1-F6EECF244321}">
                <p14:modId xmlns:p14="http://schemas.microsoft.com/office/powerpoint/2010/main" xmlns="" val="64431954"/>
              </p:ext>
            </p:extLst>
          </p:nvPr>
        </p:nvGraphicFramePr>
        <p:xfrm>
          <a:off x="5994744" y="4361644"/>
          <a:ext cx="1863829" cy="1126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53" name="右矢印 14"/>
          <p:cNvSpPr/>
          <p:nvPr/>
        </p:nvSpPr>
        <p:spPr>
          <a:xfrm rot="10800000" flipH="1">
            <a:off x="5572742" y="4407788"/>
            <a:ext cx="1063625" cy="3683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226859 w 1700504"/>
              <a:gd name="connsiteY1" fmla="*/ 237815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226859 w 1700504"/>
              <a:gd name="connsiteY1" fmla="*/ 237815 h 653094"/>
              <a:gd name="connsiteX2" fmla="*/ 1106063 w 1700504"/>
              <a:gd name="connsiteY2" fmla="*/ 3055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100705 h 722283"/>
              <a:gd name="connsiteX1" fmla="*/ 1226859 w 1700504"/>
              <a:gd name="connsiteY1" fmla="*/ 307004 h 722283"/>
              <a:gd name="connsiteX2" fmla="*/ 1106063 w 1700504"/>
              <a:gd name="connsiteY2" fmla="*/ 72244 h 722283"/>
              <a:gd name="connsiteX3" fmla="*/ 1700504 w 1700504"/>
              <a:gd name="connsiteY3" fmla="*/ 69189 h 722283"/>
              <a:gd name="connsiteX4" fmla="*/ 1460258 w 1700504"/>
              <a:gd name="connsiteY4" fmla="*/ 722283 h 722283"/>
              <a:gd name="connsiteX5" fmla="*/ 1298713 w 1700504"/>
              <a:gd name="connsiteY5" fmla="*/ 567060 h 722283"/>
              <a:gd name="connsiteX6" fmla="*/ 0 w 1700504"/>
              <a:gd name="connsiteY6" fmla="*/ 100705 h 722283"/>
              <a:gd name="connsiteX0" fmla="*/ 0 w 1700504"/>
              <a:gd name="connsiteY0" fmla="*/ 114107 h 735685"/>
              <a:gd name="connsiteX1" fmla="*/ 1226859 w 1700504"/>
              <a:gd name="connsiteY1" fmla="*/ 320406 h 735685"/>
              <a:gd name="connsiteX2" fmla="*/ 1106063 w 1700504"/>
              <a:gd name="connsiteY2" fmla="*/ 85646 h 735685"/>
              <a:gd name="connsiteX3" fmla="*/ 1390803 w 1700504"/>
              <a:gd name="connsiteY3" fmla="*/ 9619 h 735685"/>
              <a:gd name="connsiteX4" fmla="*/ 1700504 w 1700504"/>
              <a:gd name="connsiteY4" fmla="*/ 82591 h 735685"/>
              <a:gd name="connsiteX5" fmla="*/ 1460258 w 1700504"/>
              <a:gd name="connsiteY5" fmla="*/ 735685 h 735685"/>
              <a:gd name="connsiteX6" fmla="*/ 1298713 w 1700504"/>
              <a:gd name="connsiteY6" fmla="*/ 580462 h 735685"/>
              <a:gd name="connsiteX7" fmla="*/ 0 w 1700504"/>
              <a:gd name="connsiteY7" fmla="*/ 114107 h 735685"/>
              <a:gd name="connsiteX0" fmla="*/ 0 w 1700504"/>
              <a:gd name="connsiteY0" fmla="*/ 101581 h 723159"/>
              <a:gd name="connsiteX1" fmla="*/ 1226859 w 1700504"/>
              <a:gd name="connsiteY1" fmla="*/ 307880 h 723159"/>
              <a:gd name="connsiteX2" fmla="*/ 1106063 w 1700504"/>
              <a:gd name="connsiteY2" fmla="*/ 73120 h 723159"/>
              <a:gd name="connsiteX3" fmla="*/ 1400060 w 1700504"/>
              <a:gd name="connsiteY3" fmla="*/ 21925 h 723159"/>
              <a:gd name="connsiteX4" fmla="*/ 1700504 w 1700504"/>
              <a:gd name="connsiteY4" fmla="*/ 70065 h 723159"/>
              <a:gd name="connsiteX5" fmla="*/ 1460258 w 1700504"/>
              <a:gd name="connsiteY5" fmla="*/ 723159 h 723159"/>
              <a:gd name="connsiteX6" fmla="*/ 1298713 w 1700504"/>
              <a:gd name="connsiteY6" fmla="*/ 567936 h 723159"/>
              <a:gd name="connsiteX7" fmla="*/ 0 w 1700504"/>
              <a:gd name="connsiteY7" fmla="*/ 101581 h 723159"/>
              <a:gd name="connsiteX0" fmla="*/ 0 w 1700504"/>
              <a:gd name="connsiteY0" fmla="*/ 87272 h 708850"/>
              <a:gd name="connsiteX1" fmla="*/ 1226859 w 1700504"/>
              <a:gd name="connsiteY1" fmla="*/ 29357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298713 w 1700504"/>
              <a:gd name="connsiteY6" fmla="*/ 553627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226859 w 1700504"/>
              <a:gd name="connsiteY1" fmla="*/ 29357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263502 w 1700504"/>
              <a:gd name="connsiteY2" fmla="*/ 81507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263502 w 1700504"/>
              <a:gd name="connsiteY2" fmla="*/ 81507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87597 w 1700504"/>
              <a:gd name="connsiteY6" fmla="*/ 414028 h 708850"/>
              <a:gd name="connsiteX7" fmla="*/ 0 w 1700504"/>
              <a:gd name="connsiteY7" fmla="*/ 87272 h 708850"/>
              <a:gd name="connsiteX0" fmla="*/ 0 w 1700504"/>
              <a:gd name="connsiteY0" fmla="*/ 87272 h 676060"/>
              <a:gd name="connsiteX1" fmla="*/ 1354514 w 1700504"/>
              <a:gd name="connsiteY1" fmla="*/ 301181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387597 w 1700504"/>
              <a:gd name="connsiteY6" fmla="*/ 414028 h 676060"/>
              <a:gd name="connsiteX7" fmla="*/ 0 w 1700504"/>
              <a:gd name="connsiteY7" fmla="*/ 87272 h 676060"/>
              <a:gd name="connsiteX0" fmla="*/ 0 w 1700504"/>
              <a:gd name="connsiteY0" fmla="*/ 87272 h 676060"/>
              <a:gd name="connsiteX1" fmla="*/ 1347271 w 1700504"/>
              <a:gd name="connsiteY1" fmla="*/ 216943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387597 w 1700504"/>
              <a:gd name="connsiteY6" fmla="*/ 414028 h 676060"/>
              <a:gd name="connsiteX7" fmla="*/ 0 w 1700504"/>
              <a:gd name="connsiteY7" fmla="*/ 87272 h 676060"/>
              <a:gd name="connsiteX0" fmla="*/ 0 w 1700504"/>
              <a:gd name="connsiteY0" fmla="*/ 87272 h 676060"/>
              <a:gd name="connsiteX1" fmla="*/ 1347271 w 1700504"/>
              <a:gd name="connsiteY1" fmla="*/ 216943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421873 w 1700504"/>
              <a:gd name="connsiteY6" fmla="*/ 495177 h 676060"/>
              <a:gd name="connsiteX7" fmla="*/ 0 w 1700504"/>
              <a:gd name="connsiteY7" fmla="*/ 87272 h 676060"/>
              <a:gd name="connsiteX0" fmla="*/ 0 w 1700504"/>
              <a:gd name="connsiteY0" fmla="*/ 74893 h 663681"/>
              <a:gd name="connsiteX1" fmla="*/ 1347271 w 1700504"/>
              <a:gd name="connsiteY1" fmla="*/ 204564 h 663681"/>
              <a:gd name="connsiteX2" fmla="*/ 1263502 w 1700504"/>
              <a:gd name="connsiteY2" fmla="*/ 69128 h 663681"/>
              <a:gd name="connsiteX3" fmla="*/ 1700504 w 1700504"/>
              <a:gd name="connsiteY3" fmla="*/ 43377 h 663681"/>
              <a:gd name="connsiteX4" fmla="*/ 1488298 w 1700504"/>
              <a:gd name="connsiteY4" fmla="*/ 663681 h 663681"/>
              <a:gd name="connsiteX5" fmla="*/ 1421873 w 1700504"/>
              <a:gd name="connsiteY5" fmla="*/ 482798 h 663681"/>
              <a:gd name="connsiteX6" fmla="*/ 0 w 1700504"/>
              <a:gd name="connsiteY6" fmla="*/ 74893 h 663681"/>
              <a:gd name="connsiteX0" fmla="*/ 0 w 1700504"/>
              <a:gd name="connsiteY0" fmla="*/ 104213 h 693001"/>
              <a:gd name="connsiteX1" fmla="*/ 1347271 w 1700504"/>
              <a:gd name="connsiteY1" fmla="*/ 233884 h 693001"/>
              <a:gd name="connsiteX2" fmla="*/ 1263502 w 1700504"/>
              <a:gd name="connsiteY2" fmla="*/ 98448 h 693001"/>
              <a:gd name="connsiteX3" fmla="*/ 1481163 w 1700504"/>
              <a:gd name="connsiteY3" fmla="*/ 15293 h 693001"/>
              <a:gd name="connsiteX4" fmla="*/ 1700504 w 1700504"/>
              <a:gd name="connsiteY4" fmla="*/ 72697 h 693001"/>
              <a:gd name="connsiteX5" fmla="*/ 1488298 w 1700504"/>
              <a:gd name="connsiteY5" fmla="*/ 693001 h 693001"/>
              <a:gd name="connsiteX6" fmla="*/ 1421873 w 1700504"/>
              <a:gd name="connsiteY6" fmla="*/ 512118 h 693001"/>
              <a:gd name="connsiteX7" fmla="*/ 0 w 1700504"/>
              <a:gd name="connsiteY7" fmla="*/ 104213 h 693001"/>
              <a:gd name="connsiteX0" fmla="*/ 0 w 1700504"/>
              <a:gd name="connsiteY0" fmla="*/ 74893 h 663681"/>
              <a:gd name="connsiteX1" fmla="*/ 1347271 w 1700504"/>
              <a:gd name="connsiteY1" fmla="*/ 204564 h 663681"/>
              <a:gd name="connsiteX2" fmla="*/ 1263502 w 1700504"/>
              <a:gd name="connsiteY2" fmla="*/ 69128 h 663681"/>
              <a:gd name="connsiteX3" fmla="*/ 1700504 w 1700504"/>
              <a:gd name="connsiteY3" fmla="*/ 43377 h 663681"/>
              <a:gd name="connsiteX4" fmla="*/ 1488298 w 1700504"/>
              <a:gd name="connsiteY4" fmla="*/ 663681 h 663681"/>
              <a:gd name="connsiteX5" fmla="*/ 1421873 w 1700504"/>
              <a:gd name="connsiteY5" fmla="*/ 482798 h 663681"/>
              <a:gd name="connsiteX6" fmla="*/ 0 w 1700504"/>
              <a:gd name="connsiteY6" fmla="*/ 74893 h 663681"/>
              <a:gd name="connsiteX0" fmla="*/ 0 w 1700504"/>
              <a:gd name="connsiteY0" fmla="*/ 100470 h 689258"/>
              <a:gd name="connsiteX1" fmla="*/ 1347271 w 1700504"/>
              <a:gd name="connsiteY1" fmla="*/ 230141 h 689258"/>
              <a:gd name="connsiteX2" fmla="*/ 1263502 w 1700504"/>
              <a:gd name="connsiteY2" fmla="*/ 94705 h 689258"/>
              <a:gd name="connsiteX3" fmla="*/ 1487669 w 1700504"/>
              <a:gd name="connsiteY3" fmla="*/ 18202 h 689258"/>
              <a:gd name="connsiteX4" fmla="*/ 1700504 w 1700504"/>
              <a:gd name="connsiteY4" fmla="*/ 68954 h 689258"/>
              <a:gd name="connsiteX5" fmla="*/ 1488298 w 1700504"/>
              <a:gd name="connsiteY5" fmla="*/ 689258 h 689258"/>
              <a:gd name="connsiteX6" fmla="*/ 1421873 w 1700504"/>
              <a:gd name="connsiteY6" fmla="*/ 508375 h 689258"/>
              <a:gd name="connsiteX7" fmla="*/ 0 w 1700504"/>
              <a:gd name="connsiteY7" fmla="*/ 100470 h 689258"/>
              <a:gd name="connsiteX0" fmla="*/ 0 w 1700504"/>
              <a:gd name="connsiteY0" fmla="*/ 100470 h 689258"/>
              <a:gd name="connsiteX1" fmla="*/ 1347271 w 1700504"/>
              <a:gd name="connsiteY1" fmla="*/ 230141 h 689258"/>
              <a:gd name="connsiteX2" fmla="*/ 1263502 w 1700504"/>
              <a:gd name="connsiteY2" fmla="*/ 94705 h 689258"/>
              <a:gd name="connsiteX3" fmla="*/ 1487669 w 1700504"/>
              <a:gd name="connsiteY3" fmla="*/ 18202 h 689258"/>
              <a:gd name="connsiteX4" fmla="*/ 1700504 w 1700504"/>
              <a:gd name="connsiteY4" fmla="*/ 68954 h 689258"/>
              <a:gd name="connsiteX5" fmla="*/ 1488298 w 1700504"/>
              <a:gd name="connsiteY5" fmla="*/ 689258 h 689258"/>
              <a:gd name="connsiteX6" fmla="*/ 1421873 w 1700504"/>
              <a:gd name="connsiteY6" fmla="*/ 508375 h 689258"/>
              <a:gd name="connsiteX7" fmla="*/ 0 w 1700504"/>
              <a:gd name="connsiteY7" fmla="*/ 100470 h 689258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351211 w 1700504"/>
              <a:gd name="connsiteY2" fmla="*/ 193570 h 720346"/>
              <a:gd name="connsiteX3" fmla="*/ 1267528 w 1700504"/>
              <a:gd name="connsiteY3" fmla="*/ 6984 h 720346"/>
              <a:gd name="connsiteX4" fmla="*/ 1487669 w 1700504"/>
              <a:gd name="connsiteY4" fmla="*/ 49290 h 720346"/>
              <a:gd name="connsiteX5" fmla="*/ 1700504 w 1700504"/>
              <a:gd name="connsiteY5" fmla="*/ 100042 h 720346"/>
              <a:gd name="connsiteX6" fmla="*/ 1488298 w 1700504"/>
              <a:gd name="connsiteY6" fmla="*/ 720346 h 720346"/>
              <a:gd name="connsiteX7" fmla="*/ 1421873 w 1700504"/>
              <a:gd name="connsiteY7" fmla="*/ 539463 h 720346"/>
              <a:gd name="connsiteX8" fmla="*/ 0 w 1700504"/>
              <a:gd name="connsiteY8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96575 w 1700504"/>
              <a:gd name="connsiteY2" fmla="*/ 187763 h 720346"/>
              <a:gd name="connsiteX3" fmla="*/ 1351211 w 1700504"/>
              <a:gd name="connsiteY3" fmla="*/ 193570 h 720346"/>
              <a:gd name="connsiteX4" fmla="*/ 1267528 w 1700504"/>
              <a:gd name="connsiteY4" fmla="*/ 6984 h 720346"/>
              <a:gd name="connsiteX5" fmla="*/ 1487669 w 1700504"/>
              <a:gd name="connsiteY5" fmla="*/ 49290 h 720346"/>
              <a:gd name="connsiteX6" fmla="*/ 1700504 w 1700504"/>
              <a:gd name="connsiteY6" fmla="*/ 100042 h 720346"/>
              <a:gd name="connsiteX7" fmla="*/ 1488298 w 1700504"/>
              <a:gd name="connsiteY7" fmla="*/ 720346 h 720346"/>
              <a:gd name="connsiteX8" fmla="*/ 1421873 w 1700504"/>
              <a:gd name="connsiteY8" fmla="*/ 539463 h 720346"/>
              <a:gd name="connsiteX9" fmla="*/ 0 w 1700504"/>
              <a:gd name="connsiteY9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78304 w 1700504"/>
              <a:gd name="connsiteY2" fmla="*/ 209128 h 720346"/>
              <a:gd name="connsiteX3" fmla="*/ 1296575 w 1700504"/>
              <a:gd name="connsiteY3" fmla="*/ 187763 h 720346"/>
              <a:gd name="connsiteX4" fmla="*/ 1351211 w 1700504"/>
              <a:gd name="connsiteY4" fmla="*/ 193570 h 720346"/>
              <a:gd name="connsiteX5" fmla="*/ 1267528 w 1700504"/>
              <a:gd name="connsiteY5" fmla="*/ 6984 h 720346"/>
              <a:gd name="connsiteX6" fmla="*/ 1487669 w 1700504"/>
              <a:gd name="connsiteY6" fmla="*/ 49290 h 720346"/>
              <a:gd name="connsiteX7" fmla="*/ 1700504 w 1700504"/>
              <a:gd name="connsiteY7" fmla="*/ 100042 h 720346"/>
              <a:gd name="connsiteX8" fmla="*/ 1488298 w 1700504"/>
              <a:gd name="connsiteY8" fmla="*/ 720346 h 720346"/>
              <a:gd name="connsiteX9" fmla="*/ 1421873 w 1700504"/>
              <a:gd name="connsiteY9" fmla="*/ 539463 h 720346"/>
              <a:gd name="connsiteX10" fmla="*/ 0 w 1700504"/>
              <a:gd name="connsiteY10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78304 w 1700504"/>
              <a:gd name="connsiteY2" fmla="*/ 209128 h 720346"/>
              <a:gd name="connsiteX3" fmla="*/ 1351211 w 1700504"/>
              <a:gd name="connsiteY3" fmla="*/ 193570 h 720346"/>
              <a:gd name="connsiteX4" fmla="*/ 1267528 w 1700504"/>
              <a:gd name="connsiteY4" fmla="*/ 6984 h 720346"/>
              <a:gd name="connsiteX5" fmla="*/ 1487669 w 1700504"/>
              <a:gd name="connsiteY5" fmla="*/ 49290 h 720346"/>
              <a:gd name="connsiteX6" fmla="*/ 1700504 w 1700504"/>
              <a:gd name="connsiteY6" fmla="*/ 100042 h 720346"/>
              <a:gd name="connsiteX7" fmla="*/ 1488298 w 1700504"/>
              <a:gd name="connsiteY7" fmla="*/ 720346 h 720346"/>
              <a:gd name="connsiteX8" fmla="*/ 1421873 w 1700504"/>
              <a:gd name="connsiteY8" fmla="*/ 539463 h 720346"/>
              <a:gd name="connsiteX9" fmla="*/ 0 w 1700504"/>
              <a:gd name="connsiteY9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351211 w 1700504"/>
              <a:gd name="connsiteY2" fmla="*/ 193570 h 720346"/>
              <a:gd name="connsiteX3" fmla="*/ 1267528 w 1700504"/>
              <a:gd name="connsiteY3" fmla="*/ 6984 h 720346"/>
              <a:gd name="connsiteX4" fmla="*/ 1487669 w 1700504"/>
              <a:gd name="connsiteY4" fmla="*/ 49290 h 720346"/>
              <a:gd name="connsiteX5" fmla="*/ 1700504 w 1700504"/>
              <a:gd name="connsiteY5" fmla="*/ 100042 h 720346"/>
              <a:gd name="connsiteX6" fmla="*/ 1488298 w 1700504"/>
              <a:gd name="connsiteY6" fmla="*/ 720346 h 720346"/>
              <a:gd name="connsiteX7" fmla="*/ 1421873 w 1700504"/>
              <a:gd name="connsiteY7" fmla="*/ 539463 h 720346"/>
              <a:gd name="connsiteX8" fmla="*/ 0 w 1700504"/>
              <a:gd name="connsiteY8" fmla="*/ 131558 h 720346"/>
              <a:gd name="connsiteX0" fmla="*/ 89 w 1700593"/>
              <a:gd name="connsiteY0" fmla="*/ 131558 h 720346"/>
              <a:gd name="connsiteX1" fmla="*/ 1351300 w 1700593"/>
              <a:gd name="connsiteY1" fmla="*/ 193570 h 720346"/>
              <a:gd name="connsiteX2" fmla="*/ 1267617 w 1700593"/>
              <a:gd name="connsiteY2" fmla="*/ 6984 h 720346"/>
              <a:gd name="connsiteX3" fmla="*/ 1487758 w 1700593"/>
              <a:gd name="connsiteY3" fmla="*/ 49290 h 720346"/>
              <a:gd name="connsiteX4" fmla="*/ 1700593 w 1700593"/>
              <a:gd name="connsiteY4" fmla="*/ 100042 h 720346"/>
              <a:gd name="connsiteX5" fmla="*/ 1488387 w 1700593"/>
              <a:gd name="connsiteY5" fmla="*/ 720346 h 720346"/>
              <a:gd name="connsiteX6" fmla="*/ 1421962 w 1700593"/>
              <a:gd name="connsiteY6" fmla="*/ 539463 h 720346"/>
              <a:gd name="connsiteX7" fmla="*/ 89 w 1700593"/>
              <a:gd name="connsiteY7" fmla="*/ 131558 h 720346"/>
              <a:gd name="connsiteX0" fmla="*/ 90 w 1700594"/>
              <a:gd name="connsiteY0" fmla="*/ 131558 h 720346"/>
              <a:gd name="connsiteX1" fmla="*/ 1341334 w 1700594"/>
              <a:gd name="connsiteY1" fmla="*/ 293512 h 720346"/>
              <a:gd name="connsiteX2" fmla="*/ 1267618 w 1700594"/>
              <a:gd name="connsiteY2" fmla="*/ 6984 h 720346"/>
              <a:gd name="connsiteX3" fmla="*/ 1487759 w 1700594"/>
              <a:gd name="connsiteY3" fmla="*/ 49290 h 720346"/>
              <a:gd name="connsiteX4" fmla="*/ 1700594 w 1700594"/>
              <a:gd name="connsiteY4" fmla="*/ 100042 h 720346"/>
              <a:gd name="connsiteX5" fmla="*/ 1488388 w 1700594"/>
              <a:gd name="connsiteY5" fmla="*/ 720346 h 720346"/>
              <a:gd name="connsiteX6" fmla="*/ 1421963 w 1700594"/>
              <a:gd name="connsiteY6" fmla="*/ 539463 h 720346"/>
              <a:gd name="connsiteX7" fmla="*/ 90 w 1700594"/>
              <a:gd name="connsiteY7" fmla="*/ 131558 h 720346"/>
              <a:gd name="connsiteX0" fmla="*/ 90 w 1700594"/>
              <a:gd name="connsiteY0" fmla="*/ 131558 h 720346"/>
              <a:gd name="connsiteX1" fmla="*/ 1341334 w 1700594"/>
              <a:gd name="connsiteY1" fmla="*/ 293512 h 720346"/>
              <a:gd name="connsiteX2" fmla="*/ 1267618 w 1700594"/>
              <a:gd name="connsiteY2" fmla="*/ 6984 h 720346"/>
              <a:gd name="connsiteX3" fmla="*/ 1487759 w 1700594"/>
              <a:gd name="connsiteY3" fmla="*/ 49290 h 720346"/>
              <a:gd name="connsiteX4" fmla="*/ 1700594 w 1700594"/>
              <a:gd name="connsiteY4" fmla="*/ 100042 h 720346"/>
              <a:gd name="connsiteX5" fmla="*/ 1488388 w 1700594"/>
              <a:gd name="connsiteY5" fmla="*/ 720346 h 720346"/>
              <a:gd name="connsiteX6" fmla="*/ 1421963 w 1700594"/>
              <a:gd name="connsiteY6" fmla="*/ 539463 h 720346"/>
              <a:gd name="connsiteX7" fmla="*/ 90 w 1700594"/>
              <a:gd name="connsiteY7" fmla="*/ 131558 h 720346"/>
              <a:gd name="connsiteX0" fmla="*/ 92 w 1700596"/>
              <a:gd name="connsiteY0" fmla="*/ 131558 h 720346"/>
              <a:gd name="connsiteX1" fmla="*/ 1312969 w 1700596"/>
              <a:gd name="connsiteY1" fmla="*/ 224457 h 720346"/>
              <a:gd name="connsiteX2" fmla="*/ 1267620 w 1700596"/>
              <a:gd name="connsiteY2" fmla="*/ 6984 h 720346"/>
              <a:gd name="connsiteX3" fmla="*/ 1487761 w 1700596"/>
              <a:gd name="connsiteY3" fmla="*/ 49290 h 720346"/>
              <a:gd name="connsiteX4" fmla="*/ 1700596 w 1700596"/>
              <a:gd name="connsiteY4" fmla="*/ 100042 h 720346"/>
              <a:gd name="connsiteX5" fmla="*/ 1488390 w 1700596"/>
              <a:gd name="connsiteY5" fmla="*/ 720346 h 720346"/>
              <a:gd name="connsiteX6" fmla="*/ 1421965 w 1700596"/>
              <a:gd name="connsiteY6" fmla="*/ 539463 h 720346"/>
              <a:gd name="connsiteX7" fmla="*/ 92 w 1700596"/>
              <a:gd name="connsiteY7" fmla="*/ 131558 h 720346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1 w 1700595"/>
              <a:gd name="connsiteY0" fmla="*/ 130776 h 719564"/>
              <a:gd name="connsiteX1" fmla="*/ 1312968 w 1700595"/>
              <a:gd name="connsiteY1" fmla="*/ 223675 h 719564"/>
              <a:gd name="connsiteX2" fmla="*/ 1239078 w 1700595"/>
              <a:gd name="connsiteY2" fmla="*/ 7054 h 719564"/>
              <a:gd name="connsiteX3" fmla="*/ 1487760 w 1700595"/>
              <a:gd name="connsiteY3" fmla="*/ 48508 h 719564"/>
              <a:gd name="connsiteX4" fmla="*/ 1700595 w 1700595"/>
              <a:gd name="connsiteY4" fmla="*/ 99260 h 719564"/>
              <a:gd name="connsiteX5" fmla="*/ 1488389 w 1700595"/>
              <a:gd name="connsiteY5" fmla="*/ 719564 h 719564"/>
              <a:gd name="connsiteX6" fmla="*/ 1421964 w 1700595"/>
              <a:gd name="connsiteY6" fmla="*/ 538681 h 719564"/>
              <a:gd name="connsiteX7" fmla="*/ 91 w 1700595"/>
              <a:gd name="connsiteY7" fmla="*/ 130776 h 719564"/>
              <a:gd name="connsiteX0" fmla="*/ 91 w 1700595"/>
              <a:gd name="connsiteY0" fmla="*/ 129278 h 718066"/>
              <a:gd name="connsiteX1" fmla="*/ 1312968 w 1700595"/>
              <a:gd name="connsiteY1" fmla="*/ 222177 h 718066"/>
              <a:gd name="connsiteX2" fmla="*/ 1239078 w 1700595"/>
              <a:gd name="connsiteY2" fmla="*/ 5556 h 718066"/>
              <a:gd name="connsiteX3" fmla="*/ 1487103 w 1700595"/>
              <a:gd name="connsiteY3" fmla="*/ 66363 h 718066"/>
              <a:gd name="connsiteX4" fmla="*/ 1700595 w 1700595"/>
              <a:gd name="connsiteY4" fmla="*/ 97762 h 718066"/>
              <a:gd name="connsiteX5" fmla="*/ 1488389 w 1700595"/>
              <a:gd name="connsiteY5" fmla="*/ 718066 h 718066"/>
              <a:gd name="connsiteX6" fmla="*/ 1421964 w 1700595"/>
              <a:gd name="connsiteY6" fmla="*/ 537183 h 718066"/>
              <a:gd name="connsiteX7" fmla="*/ 91 w 1700595"/>
              <a:gd name="connsiteY7" fmla="*/ 129278 h 718066"/>
              <a:gd name="connsiteX0" fmla="*/ 91 w 1700595"/>
              <a:gd name="connsiteY0" fmla="*/ 129008 h 717796"/>
              <a:gd name="connsiteX1" fmla="*/ 1312968 w 1700595"/>
              <a:gd name="connsiteY1" fmla="*/ 221907 h 717796"/>
              <a:gd name="connsiteX2" fmla="*/ 1239078 w 1700595"/>
              <a:gd name="connsiteY2" fmla="*/ 5286 h 717796"/>
              <a:gd name="connsiteX3" fmla="*/ 1487103 w 1700595"/>
              <a:gd name="connsiteY3" fmla="*/ 66093 h 717796"/>
              <a:gd name="connsiteX4" fmla="*/ 1700595 w 1700595"/>
              <a:gd name="connsiteY4" fmla="*/ 97492 h 717796"/>
              <a:gd name="connsiteX5" fmla="*/ 1488389 w 1700595"/>
              <a:gd name="connsiteY5" fmla="*/ 717796 h 717796"/>
              <a:gd name="connsiteX6" fmla="*/ 1421964 w 1700595"/>
              <a:gd name="connsiteY6" fmla="*/ 536913 h 717796"/>
              <a:gd name="connsiteX7" fmla="*/ 91 w 1700595"/>
              <a:gd name="connsiteY7" fmla="*/ 129008 h 717796"/>
              <a:gd name="connsiteX0" fmla="*/ 91 w 1700595"/>
              <a:gd name="connsiteY0" fmla="*/ 128637 h 717425"/>
              <a:gd name="connsiteX1" fmla="*/ 1312968 w 1700595"/>
              <a:gd name="connsiteY1" fmla="*/ 221536 h 717425"/>
              <a:gd name="connsiteX2" fmla="*/ 1239078 w 1700595"/>
              <a:gd name="connsiteY2" fmla="*/ 4915 h 717425"/>
              <a:gd name="connsiteX3" fmla="*/ 1487103 w 1700595"/>
              <a:gd name="connsiteY3" fmla="*/ 65722 h 717425"/>
              <a:gd name="connsiteX4" fmla="*/ 1700595 w 1700595"/>
              <a:gd name="connsiteY4" fmla="*/ 97121 h 717425"/>
              <a:gd name="connsiteX5" fmla="*/ 1488389 w 1700595"/>
              <a:gd name="connsiteY5" fmla="*/ 717425 h 717425"/>
              <a:gd name="connsiteX6" fmla="*/ 1421964 w 1700595"/>
              <a:gd name="connsiteY6" fmla="*/ 536542 h 717425"/>
              <a:gd name="connsiteX7" fmla="*/ 91 w 1700595"/>
              <a:gd name="connsiteY7" fmla="*/ 128637 h 717425"/>
              <a:gd name="connsiteX0" fmla="*/ 91 w 1700595"/>
              <a:gd name="connsiteY0" fmla="*/ 132235 h 721023"/>
              <a:gd name="connsiteX1" fmla="*/ 1312968 w 1700595"/>
              <a:gd name="connsiteY1" fmla="*/ 225134 h 721023"/>
              <a:gd name="connsiteX2" fmla="*/ 1239078 w 1700595"/>
              <a:gd name="connsiteY2" fmla="*/ 8513 h 721023"/>
              <a:gd name="connsiteX3" fmla="*/ 1484177 w 1700595"/>
              <a:gd name="connsiteY3" fmla="*/ 26276 h 721023"/>
              <a:gd name="connsiteX4" fmla="*/ 1700595 w 1700595"/>
              <a:gd name="connsiteY4" fmla="*/ 100719 h 721023"/>
              <a:gd name="connsiteX5" fmla="*/ 1488389 w 1700595"/>
              <a:gd name="connsiteY5" fmla="*/ 721023 h 721023"/>
              <a:gd name="connsiteX6" fmla="*/ 1421964 w 1700595"/>
              <a:gd name="connsiteY6" fmla="*/ 540140 h 721023"/>
              <a:gd name="connsiteX7" fmla="*/ 91 w 1700595"/>
              <a:gd name="connsiteY7" fmla="*/ 132235 h 721023"/>
              <a:gd name="connsiteX0" fmla="*/ 91 w 1700595"/>
              <a:gd name="connsiteY0" fmla="*/ 136321 h 725109"/>
              <a:gd name="connsiteX1" fmla="*/ 1312968 w 1700595"/>
              <a:gd name="connsiteY1" fmla="*/ 229220 h 725109"/>
              <a:gd name="connsiteX2" fmla="*/ 1239078 w 1700595"/>
              <a:gd name="connsiteY2" fmla="*/ 12599 h 725109"/>
              <a:gd name="connsiteX3" fmla="*/ 1484177 w 1700595"/>
              <a:gd name="connsiteY3" fmla="*/ 30362 h 725109"/>
              <a:gd name="connsiteX4" fmla="*/ 1700595 w 1700595"/>
              <a:gd name="connsiteY4" fmla="*/ 104805 h 725109"/>
              <a:gd name="connsiteX5" fmla="*/ 1488389 w 1700595"/>
              <a:gd name="connsiteY5" fmla="*/ 725109 h 725109"/>
              <a:gd name="connsiteX6" fmla="*/ 1421964 w 1700595"/>
              <a:gd name="connsiteY6" fmla="*/ 544226 h 725109"/>
              <a:gd name="connsiteX7" fmla="*/ 91 w 1700595"/>
              <a:gd name="connsiteY7" fmla="*/ 136321 h 725109"/>
              <a:gd name="connsiteX0" fmla="*/ 91 w 1700630"/>
              <a:gd name="connsiteY0" fmla="*/ 131660 h 720448"/>
              <a:gd name="connsiteX1" fmla="*/ 1312968 w 1700630"/>
              <a:gd name="connsiteY1" fmla="*/ 224559 h 720448"/>
              <a:gd name="connsiteX2" fmla="*/ 1239078 w 1700630"/>
              <a:gd name="connsiteY2" fmla="*/ 7938 h 720448"/>
              <a:gd name="connsiteX3" fmla="*/ 1484177 w 1700630"/>
              <a:gd name="connsiteY3" fmla="*/ 25701 h 720448"/>
              <a:gd name="connsiteX4" fmla="*/ 1700595 w 1700630"/>
              <a:gd name="connsiteY4" fmla="*/ 100144 h 720448"/>
              <a:gd name="connsiteX5" fmla="*/ 1488389 w 1700630"/>
              <a:gd name="connsiteY5" fmla="*/ 720448 h 720448"/>
              <a:gd name="connsiteX6" fmla="*/ 1421964 w 1700630"/>
              <a:gd name="connsiteY6" fmla="*/ 539565 h 720448"/>
              <a:gd name="connsiteX7" fmla="*/ 91 w 1700630"/>
              <a:gd name="connsiteY7" fmla="*/ 131660 h 720448"/>
              <a:gd name="connsiteX0" fmla="*/ 91 w 1700595"/>
              <a:gd name="connsiteY0" fmla="*/ 146566 h 735354"/>
              <a:gd name="connsiteX1" fmla="*/ 1312968 w 1700595"/>
              <a:gd name="connsiteY1" fmla="*/ 239465 h 735354"/>
              <a:gd name="connsiteX2" fmla="*/ 1239078 w 1700595"/>
              <a:gd name="connsiteY2" fmla="*/ 22844 h 735354"/>
              <a:gd name="connsiteX3" fmla="*/ 1484177 w 1700595"/>
              <a:gd name="connsiteY3" fmla="*/ 40607 h 735354"/>
              <a:gd name="connsiteX4" fmla="*/ 1700595 w 1700595"/>
              <a:gd name="connsiteY4" fmla="*/ 115050 h 735354"/>
              <a:gd name="connsiteX5" fmla="*/ 1488389 w 1700595"/>
              <a:gd name="connsiteY5" fmla="*/ 735354 h 735354"/>
              <a:gd name="connsiteX6" fmla="*/ 1421964 w 1700595"/>
              <a:gd name="connsiteY6" fmla="*/ 554471 h 735354"/>
              <a:gd name="connsiteX7" fmla="*/ 91 w 1700595"/>
              <a:gd name="connsiteY7" fmla="*/ 146566 h 735354"/>
              <a:gd name="connsiteX0" fmla="*/ 91 w 1700595"/>
              <a:gd name="connsiteY0" fmla="*/ 147737 h 736525"/>
              <a:gd name="connsiteX1" fmla="*/ 1312968 w 1700595"/>
              <a:gd name="connsiteY1" fmla="*/ 240636 h 736525"/>
              <a:gd name="connsiteX2" fmla="*/ 1239078 w 1700595"/>
              <a:gd name="connsiteY2" fmla="*/ 24015 h 736525"/>
              <a:gd name="connsiteX3" fmla="*/ 1484177 w 1700595"/>
              <a:gd name="connsiteY3" fmla="*/ 41778 h 736525"/>
              <a:gd name="connsiteX4" fmla="*/ 1700595 w 1700595"/>
              <a:gd name="connsiteY4" fmla="*/ 116221 h 736525"/>
              <a:gd name="connsiteX5" fmla="*/ 1488389 w 1700595"/>
              <a:gd name="connsiteY5" fmla="*/ 736525 h 736525"/>
              <a:gd name="connsiteX6" fmla="*/ 1421964 w 1700595"/>
              <a:gd name="connsiteY6" fmla="*/ 555642 h 736525"/>
              <a:gd name="connsiteX7" fmla="*/ 91 w 1700595"/>
              <a:gd name="connsiteY7" fmla="*/ 147737 h 736525"/>
              <a:gd name="connsiteX0" fmla="*/ 91 w 1671572"/>
              <a:gd name="connsiteY0" fmla="*/ 136331 h 725119"/>
              <a:gd name="connsiteX1" fmla="*/ 1312968 w 1671572"/>
              <a:gd name="connsiteY1" fmla="*/ 229230 h 725119"/>
              <a:gd name="connsiteX2" fmla="*/ 1239078 w 1671572"/>
              <a:gd name="connsiteY2" fmla="*/ 12609 h 725119"/>
              <a:gd name="connsiteX3" fmla="*/ 1484177 w 1671572"/>
              <a:gd name="connsiteY3" fmla="*/ 30372 h 725119"/>
              <a:gd name="connsiteX4" fmla="*/ 1671572 w 1671572"/>
              <a:gd name="connsiteY4" fmla="*/ 55114 h 725119"/>
              <a:gd name="connsiteX5" fmla="*/ 1488389 w 1671572"/>
              <a:gd name="connsiteY5" fmla="*/ 725119 h 725119"/>
              <a:gd name="connsiteX6" fmla="*/ 1421964 w 1671572"/>
              <a:gd name="connsiteY6" fmla="*/ 544236 h 725119"/>
              <a:gd name="connsiteX7" fmla="*/ 91 w 1671572"/>
              <a:gd name="connsiteY7" fmla="*/ 136331 h 725119"/>
              <a:gd name="connsiteX0" fmla="*/ 91 w 1671572"/>
              <a:gd name="connsiteY0" fmla="*/ 132804 h 721592"/>
              <a:gd name="connsiteX1" fmla="*/ 1312968 w 1671572"/>
              <a:gd name="connsiteY1" fmla="*/ 225703 h 721592"/>
              <a:gd name="connsiteX2" fmla="*/ 1239078 w 1671572"/>
              <a:gd name="connsiteY2" fmla="*/ 9082 h 721592"/>
              <a:gd name="connsiteX3" fmla="*/ 1484177 w 1671572"/>
              <a:gd name="connsiteY3" fmla="*/ 26845 h 721592"/>
              <a:gd name="connsiteX4" fmla="*/ 1671572 w 1671572"/>
              <a:gd name="connsiteY4" fmla="*/ 51587 h 721592"/>
              <a:gd name="connsiteX5" fmla="*/ 1488389 w 1671572"/>
              <a:gd name="connsiteY5" fmla="*/ 721592 h 721592"/>
              <a:gd name="connsiteX6" fmla="*/ 1421964 w 1671572"/>
              <a:gd name="connsiteY6" fmla="*/ 540709 h 721592"/>
              <a:gd name="connsiteX7" fmla="*/ 91 w 1671572"/>
              <a:gd name="connsiteY7" fmla="*/ 132804 h 721592"/>
              <a:gd name="connsiteX0" fmla="*/ 91 w 1671572"/>
              <a:gd name="connsiteY0" fmla="*/ 157897 h 746685"/>
              <a:gd name="connsiteX1" fmla="*/ 1312968 w 1671572"/>
              <a:gd name="connsiteY1" fmla="*/ 250796 h 746685"/>
              <a:gd name="connsiteX2" fmla="*/ 1239078 w 1671572"/>
              <a:gd name="connsiteY2" fmla="*/ 34175 h 746685"/>
              <a:gd name="connsiteX3" fmla="*/ 1671572 w 1671572"/>
              <a:gd name="connsiteY3" fmla="*/ 76680 h 746685"/>
              <a:gd name="connsiteX4" fmla="*/ 1488389 w 1671572"/>
              <a:gd name="connsiteY4" fmla="*/ 746685 h 746685"/>
              <a:gd name="connsiteX5" fmla="*/ 1421964 w 1671572"/>
              <a:gd name="connsiteY5" fmla="*/ 565802 h 746685"/>
              <a:gd name="connsiteX6" fmla="*/ 91 w 1671572"/>
              <a:gd name="connsiteY6" fmla="*/ 157897 h 746685"/>
              <a:gd name="connsiteX0" fmla="*/ 91 w 1671572"/>
              <a:gd name="connsiteY0" fmla="*/ 137031 h 725819"/>
              <a:gd name="connsiteX1" fmla="*/ 1312968 w 1671572"/>
              <a:gd name="connsiteY1" fmla="*/ 229930 h 725819"/>
              <a:gd name="connsiteX2" fmla="*/ 1239078 w 1671572"/>
              <a:gd name="connsiteY2" fmla="*/ 13309 h 725819"/>
              <a:gd name="connsiteX3" fmla="*/ 1671572 w 1671572"/>
              <a:gd name="connsiteY3" fmla="*/ 55814 h 725819"/>
              <a:gd name="connsiteX4" fmla="*/ 1488389 w 1671572"/>
              <a:gd name="connsiteY4" fmla="*/ 725819 h 725819"/>
              <a:gd name="connsiteX5" fmla="*/ 1421964 w 1671572"/>
              <a:gd name="connsiteY5" fmla="*/ 544936 h 725819"/>
              <a:gd name="connsiteX6" fmla="*/ 91 w 1671572"/>
              <a:gd name="connsiteY6" fmla="*/ 137031 h 725819"/>
              <a:gd name="connsiteX0" fmla="*/ 91 w 1671572"/>
              <a:gd name="connsiteY0" fmla="*/ 140828 h 729616"/>
              <a:gd name="connsiteX1" fmla="*/ 1312968 w 1671572"/>
              <a:gd name="connsiteY1" fmla="*/ 233727 h 729616"/>
              <a:gd name="connsiteX2" fmla="*/ 1239078 w 1671572"/>
              <a:gd name="connsiteY2" fmla="*/ 17106 h 729616"/>
              <a:gd name="connsiteX3" fmla="*/ 1671572 w 1671572"/>
              <a:gd name="connsiteY3" fmla="*/ 59611 h 729616"/>
              <a:gd name="connsiteX4" fmla="*/ 1488389 w 1671572"/>
              <a:gd name="connsiteY4" fmla="*/ 729616 h 729616"/>
              <a:gd name="connsiteX5" fmla="*/ 1421964 w 1671572"/>
              <a:gd name="connsiteY5" fmla="*/ 548733 h 729616"/>
              <a:gd name="connsiteX6" fmla="*/ 91 w 1671572"/>
              <a:gd name="connsiteY6" fmla="*/ 140828 h 729616"/>
              <a:gd name="connsiteX0" fmla="*/ 91 w 1671572"/>
              <a:gd name="connsiteY0" fmla="*/ 136425 h 725213"/>
              <a:gd name="connsiteX1" fmla="*/ 1312968 w 1671572"/>
              <a:gd name="connsiteY1" fmla="*/ 229324 h 725213"/>
              <a:gd name="connsiteX2" fmla="*/ 1239078 w 1671572"/>
              <a:gd name="connsiteY2" fmla="*/ 12703 h 725213"/>
              <a:gd name="connsiteX3" fmla="*/ 1671572 w 1671572"/>
              <a:gd name="connsiteY3" fmla="*/ 55208 h 725213"/>
              <a:gd name="connsiteX4" fmla="*/ 1488389 w 1671572"/>
              <a:gd name="connsiteY4" fmla="*/ 725213 h 725213"/>
              <a:gd name="connsiteX5" fmla="*/ 1421964 w 1671572"/>
              <a:gd name="connsiteY5" fmla="*/ 544330 h 725213"/>
              <a:gd name="connsiteX6" fmla="*/ 91 w 1671572"/>
              <a:gd name="connsiteY6" fmla="*/ 136425 h 725213"/>
              <a:gd name="connsiteX0" fmla="*/ 91 w 1671572"/>
              <a:gd name="connsiteY0" fmla="*/ 124989 h 713777"/>
              <a:gd name="connsiteX1" fmla="*/ 1312968 w 1671572"/>
              <a:gd name="connsiteY1" fmla="*/ 217888 h 713777"/>
              <a:gd name="connsiteX2" fmla="*/ 1239078 w 1671572"/>
              <a:gd name="connsiteY2" fmla="*/ 1267 h 713777"/>
              <a:gd name="connsiteX3" fmla="*/ 1671572 w 1671572"/>
              <a:gd name="connsiteY3" fmla="*/ 43772 h 713777"/>
              <a:gd name="connsiteX4" fmla="*/ 1488389 w 1671572"/>
              <a:gd name="connsiteY4" fmla="*/ 713777 h 713777"/>
              <a:gd name="connsiteX5" fmla="*/ 1421964 w 1671572"/>
              <a:gd name="connsiteY5" fmla="*/ 532894 h 713777"/>
              <a:gd name="connsiteX6" fmla="*/ 91 w 1671572"/>
              <a:gd name="connsiteY6" fmla="*/ 124989 h 713777"/>
              <a:gd name="connsiteX0" fmla="*/ 9237 w 1680718"/>
              <a:gd name="connsiteY0" fmla="*/ 124989 h 713777"/>
              <a:gd name="connsiteX1" fmla="*/ 1322114 w 1680718"/>
              <a:gd name="connsiteY1" fmla="*/ 217888 h 713777"/>
              <a:gd name="connsiteX2" fmla="*/ 1248224 w 1680718"/>
              <a:gd name="connsiteY2" fmla="*/ 1267 h 713777"/>
              <a:gd name="connsiteX3" fmla="*/ 1680718 w 1680718"/>
              <a:gd name="connsiteY3" fmla="*/ 43772 h 713777"/>
              <a:gd name="connsiteX4" fmla="*/ 1497535 w 1680718"/>
              <a:gd name="connsiteY4" fmla="*/ 713777 h 713777"/>
              <a:gd name="connsiteX5" fmla="*/ 1431110 w 1680718"/>
              <a:gd name="connsiteY5" fmla="*/ 532894 h 713777"/>
              <a:gd name="connsiteX6" fmla="*/ 770289 w 1680718"/>
              <a:gd name="connsiteY6" fmla="*/ 530433 h 713777"/>
              <a:gd name="connsiteX7" fmla="*/ 9237 w 1680718"/>
              <a:gd name="connsiteY7" fmla="*/ 124989 h 713777"/>
              <a:gd name="connsiteX0" fmla="*/ 9107 w 1680588"/>
              <a:gd name="connsiteY0" fmla="*/ 124989 h 713777"/>
              <a:gd name="connsiteX1" fmla="*/ 1321984 w 1680588"/>
              <a:gd name="connsiteY1" fmla="*/ 217888 h 713777"/>
              <a:gd name="connsiteX2" fmla="*/ 1248094 w 1680588"/>
              <a:gd name="connsiteY2" fmla="*/ 1267 h 713777"/>
              <a:gd name="connsiteX3" fmla="*/ 1680588 w 1680588"/>
              <a:gd name="connsiteY3" fmla="*/ 43772 h 713777"/>
              <a:gd name="connsiteX4" fmla="*/ 1497405 w 1680588"/>
              <a:gd name="connsiteY4" fmla="*/ 713777 h 713777"/>
              <a:gd name="connsiteX5" fmla="*/ 1430980 w 1680588"/>
              <a:gd name="connsiteY5" fmla="*/ 532894 h 713777"/>
              <a:gd name="connsiteX6" fmla="*/ 770159 w 1680588"/>
              <a:gd name="connsiteY6" fmla="*/ 530433 h 713777"/>
              <a:gd name="connsiteX7" fmla="*/ 9107 w 1680588"/>
              <a:gd name="connsiteY7" fmla="*/ 124989 h 713777"/>
              <a:gd name="connsiteX0" fmla="*/ 8127 w 1679608"/>
              <a:gd name="connsiteY0" fmla="*/ 124989 h 713777"/>
              <a:gd name="connsiteX1" fmla="*/ 1321004 w 1679608"/>
              <a:gd name="connsiteY1" fmla="*/ 217888 h 713777"/>
              <a:gd name="connsiteX2" fmla="*/ 1247114 w 1679608"/>
              <a:gd name="connsiteY2" fmla="*/ 1267 h 713777"/>
              <a:gd name="connsiteX3" fmla="*/ 1679608 w 1679608"/>
              <a:gd name="connsiteY3" fmla="*/ 43772 h 713777"/>
              <a:gd name="connsiteX4" fmla="*/ 1496425 w 1679608"/>
              <a:gd name="connsiteY4" fmla="*/ 713777 h 713777"/>
              <a:gd name="connsiteX5" fmla="*/ 1430000 w 1679608"/>
              <a:gd name="connsiteY5" fmla="*/ 532894 h 713777"/>
              <a:gd name="connsiteX6" fmla="*/ 853382 w 1679608"/>
              <a:gd name="connsiteY6" fmla="*/ 505314 h 713777"/>
              <a:gd name="connsiteX7" fmla="*/ 8127 w 1679608"/>
              <a:gd name="connsiteY7" fmla="*/ 124989 h 713777"/>
              <a:gd name="connsiteX0" fmla="*/ 8211 w 1679692"/>
              <a:gd name="connsiteY0" fmla="*/ 124989 h 713777"/>
              <a:gd name="connsiteX1" fmla="*/ 1321088 w 1679692"/>
              <a:gd name="connsiteY1" fmla="*/ 217888 h 713777"/>
              <a:gd name="connsiteX2" fmla="*/ 1247198 w 1679692"/>
              <a:gd name="connsiteY2" fmla="*/ 1267 h 713777"/>
              <a:gd name="connsiteX3" fmla="*/ 1679692 w 1679692"/>
              <a:gd name="connsiteY3" fmla="*/ 43772 h 713777"/>
              <a:gd name="connsiteX4" fmla="*/ 1496509 w 1679692"/>
              <a:gd name="connsiteY4" fmla="*/ 713777 h 713777"/>
              <a:gd name="connsiteX5" fmla="*/ 1430084 w 1679692"/>
              <a:gd name="connsiteY5" fmla="*/ 532894 h 713777"/>
              <a:gd name="connsiteX6" fmla="*/ 853466 w 1679692"/>
              <a:gd name="connsiteY6" fmla="*/ 505314 h 713777"/>
              <a:gd name="connsiteX7" fmla="*/ 8211 w 1679692"/>
              <a:gd name="connsiteY7" fmla="*/ 124989 h 713777"/>
              <a:gd name="connsiteX0" fmla="*/ 8515 w 1679996"/>
              <a:gd name="connsiteY0" fmla="*/ 124989 h 761585"/>
              <a:gd name="connsiteX1" fmla="*/ 1321392 w 1679996"/>
              <a:gd name="connsiteY1" fmla="*/ 217888 h 761585"/>
              <a:gd name="connsiteX2" fmla="*/ 1247502 w 1679996"/>
              <a:gd name="connsiteY2" fmla="*/ 1267 h 761585"/>
              <a:gd name="connsiteX3" fmla="*/ 1679996 w 1679996"/>
              <a:gd name="connsiteY3" fmla="*/ 43772 h 761585"/>
              <a:gd name="connsiteX4" fmla="*/ 1496813 w 1679996"/>
              <a:gd name="connsiteY4" fmla="*/ 713777 h 761585"/>
              <a:gd name="connsiteX5" fmla="*/ 1430388 w 1679996"/>
              <a:gd name="connsiteY5" fmla="*/ 532894 h 761585"/>
              <a:gd name="connsiteX6" fmla="*/ 826167 w 1679996"/>
              <a:gd name="connsiteY6" fmla="*/ 752211 h 761585"/>
              <a:gd name="connsiteX7" fmla="*/ 8515 w 1679996"/>
              <a:gd name="connsiteY7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741403 w 1679996"/>
              <a:gd name="connsiteY1" fmla="*/ 33083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746232 w 1679996"/>
              <a:gd name="connsiteY1" fmla="*/ 401819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468 w 1679949"/>
              <a:gd name="connsiteY0" fmla="*/ 124989 h 761585"/>
              <a:gd name="connsiteX1" fmla="*/ 746185 w 1679949"/>
              <a:gd name="connsiteY1" fmla="*/ 401819 h 761585"/>
              <a:gd name="connsiteX2" fmla="*/ 1321345 w 1679949"/>
              <a:gd name="connsiteY2" fmla="*/ 217888 h 761585"/>
              <a:gd name="connsiteX3" fmla="*/ 1247455 w 1679949"/>
              <a:gd name="connsiteY3" fmla="*/ 1267 h 761585"/>
              <a:gd name="connsiteX4" fmla="*/ 1679949 w 1679949"/>
              <a:gd name="connsiteY4" fmla="*/ 43772 h 761585"/>
              <a:gd name="connsiteX5" fmla="*/ 1496766 w 1679949"/>
              <a:gd name="connsiteY5" fmla="*/ 713777 h 761585"/>
              <a:gd name="connsiteX6" fmla="*/ 1430341 w 1679949"/>
              <a:gd name="connsiteY6" fmla="*/ 532894 h 761585"/>
              <a:gd name="connsiteX7" fmla="*/ 826120 w 1679949"/>
              <a:gd name="connsiteY7" fmla="*/ 752211 h 761585"/>
              <a:gd name="connsiteX8" fmla="*/ 8468 w 1679949"/>
              <a:gd name="connsiteY8" fmla="*/ 124989 h 761585"/>
              <a:gd name="connsiteX0" fmla="*/ 9666 w 1588585"/>
              <a:gd name="connsiteY0" fmla="*/ 9986 h 816132"/>
              <a:gd name="connsiteX1" fmla="*/ 654821 w 1588585"/>
              <a:gd name="connsiteY1" fmla="*/ 456366 h 816132"/>
              <a:gd name="connsiteX2" fmla="*/ 1229981 w 1588585"/>
              <a:gd name="connsiteY2" fmla="*/ 272435 h 816132"/>
              <a:gd name="connsiteX3" fmla="*/ 1156091 w 1588585"/>
              <a:gd name="connsiteY3" fmla="*/ 55814 h 816132"/>
              <a:gd name="connsiteX4" fmla="*/ 1588585 w 1588585"/>
              <a:gd name="connsiteY4" fmla="*/ 98319 h 816132"/>
              <a:gd name="connsiteX5" fmla="*/ 1405402 w 1588585"/>
              <a:gd name="connsiteY5" fmla="*/ 768324 h 816132"/>
              <a:gd name="connsiteX6" fmla="*/ 1338977 w 1588585"/>
              <a:gd name="connsiteY6" fmla="*/ 587441 h 816132"/>
              <a:gd name="connsiteX7" fmla="*/ 734756 w 1588585"/>
              <a:gd name="connsiteY7" fmla="*/ 806758 h 816132"/>
              <a:gd name="connsiteX8" fmla="*/ 9666 w 1588585"/>
              <a:gd name="connsiteY8" fmla="*/ 9986 h 816132"/>
              <a:gd name="connsiteX0" fmla="*/ 9666 w 1588585"/>
              <a:gd name="connsiteY0" fmla="*/ 9986 h 815157"/>
              <a:gd name="connsiteX1" fmla="*/ 654821 w 1588585"/>
              <a:gd name="connsiteY1" fmla="*/ 456366 h 815157"/>
              <a:gd name="connsiteX2" fmla="*/ 1229981 w 1588585"/>
              <a:gd name="connsiteY2" fmla="*/ 272435 h 815157"/>
              <a:gd name="connsiteX3" fmla="*/ 1156091 w 1588585"/>
              <a:gd name="connsiteY3" fmla="*/ 55814 h 815157"/>
              <a:gd name="connsiteX4" fmla="*/ 1588585 w 1588585"/>
              <a:gd name="connsiteY4" fmla="*/ 98319 h 815157"/>
              <a:gd name="connsiteX5" fmla="*/ 1405402 w 1588585"/>
              <a:gd name="connsiteY5" fmla="*/ 768324 h 815157"/>
              <a:gd name="connsiteX6" fmla="*/ 1326601 w 1588585"/>
              <a:gd name="connsiteY6" fmla="*/ 544602 h 815157"/>
              <a:gd name="connsiteX7" fmla="*/ 734756 w 1588585"/>
              <a:gd name="connsiteY7" fmla="*/ 806758 h 815157"/>
              <a:gd name="connsiteX8" fmla="*/ 9666 w 1588585"/>
              <a:gd name="connsiteY8" fmla="*/ 9986 h 815157"/>
              <a:gd name="connsiteX0" fmla="*/ 9666 w 1588585"/>
              <a:gd name="connsiteY0" fmla="*/ 9986 h 816427"/>
              <a:gd name="connsiteX1" fmla="*/ 654821 w 1588585"/>
              <a:gd name="connsiteY1" fmla="*/ 456366 h 816427"/>
              <a:gd name="connsiteX2" fmla="*/ 1229981 w 1588585"/>
              <a:gd name="connsiteY2" fmla="*/ 272435 h 816427"/>
              <a:gd name="connsiteX3" fmla="*/ 1156091 w 1588585"/>
              <a:gd name="connsiteY3" fmla="*/ 55814 h 816427"/>
              <a:gd name="connsiteX4" fmla="*/ 1588585 w 1588585"/>
              <a:gd name="connsiteY4" fmla="*/ 98319 h 816427"/>
              <a:gd name="connsiteX5" fmla="*/ 1405402 w 1588585"/>
              <a:gd name="connsiteY5" fmla="*/ 768324 h 816427"/>
              <a:gd name="connsiteX6" fmla="*/ 1326601 w 1588585"/>
              <a:gd name="connsiteY6" fmla="*/ 544602 h 816427"/>
              <a:gd name="connsiteX7" fmla="*/ 734756 w 1588585"/>
              <a:gd name="connsiteY7" fmla="*/ 806758 h 816427"/>
              <a:gd name="connsiteX8" fmla="*/ 9666 w 1588585"/>
              <a:gd name="connsiteY8" fmla="*/ 9986 h 816427"/>
              <a:gd name="connsiteX0" fmla="*/ 9666 w 1588585"/>
              <a:gd name="connsiteY0" fmla="*/ 9986 h 821149"/>
              <a:gd name="connsiteX1" fmla="*/ 654821 w 1588585"/>
              <a:gd name="connsiteY1" fmla="*/ 456366 h 821149"/>
              <a:gd name="connsiteX2" fmla="*/ 1229981 w 1588585"/>
              <a:gd name="connsiteY2" fmla="*/ 272435 h 821149"/>
              <a:gd name="connsiteX3" fmla="*/ 1156091 w 1588585"/>
              <a:gd name="connsiteY3" fmla="*/ 55814 h 821149"/>
              <a:gd name="connsiteX4" fmla="*/ 1588585 w 1588585"/>
              <a:gd name="connsiteY4" fmla="*/ 98319 h 821149"/>
              <a:gd name="connsiteX5" fmla="*/ 1405402 w 1588585"/>
              <a:gd name="connsiteY5" fmla="*/ 768324 h 821149"/>
              <a:gd name="connsiteX6" fmla="*/ 1326601 w 1588585"/>
              <a:gd name="connsiteY6" fmla="*/ 544602 h 821149"/>
              <a:gd name="connsiteX7" fmla="*/ 734756 w 1588585"/>
              <a:gd name="connsiteY7" fmla="*/ 806758 h 821149"/>
              <a:gd name="connsiteX8" fmla="*/ 9666 w 1588585"/>
              <a:gd name="connsiteY8" fmla="*/ 9986 h 821149"/>
              <a:gd name="connsiteX0" fmla="*/ 9666 w 1588585"/>
              <a:gd name="connsiteY0" fmla="*/ 9986 h 819541"/>
              <a:gd name="connsiteX1" fmla="*/ 654821 w 1588585"/>
              <a:gd name="connsiteY1" fmla="*/ 456366 h 819541"/>
              <a:gd name="connsiteX2" fmla="*/ 1229981 w 1588585"/>
              <a:gd name="connsiteY2" fmla="*/ 272435 h 819541"/>
              <a:gd name="connsiteX3" fmla="*/ 1156091 w 1588585"/>
              <a:gd name="connsiteY3" fmla="*/ 55814 h 819541"/>
              <a:gd name="connsiteX4" fmla="*/ 1588585 w 1588585"/>
              <a:gd name="connsiteY4" fmla="*/ 98319 h 819541"/>
              <a:gd name="connsiteX5" fmla="*/ 1405402 w 1588585"/>
              <a:gd name="connsiteY5" fmla="*/ 768324 h 819541"/>
              <a:gd name="connsiteX6" fmla="*/ 1310354 w 1588585"/>
              <a:gd name="connsiteY6" fmla="*/ 513240 h 819541"/>
              <a:gd name="connsiteX7" fmla="*/ 734756 w 1588585"/>
              <a:gd name="connsiteY7" fmla="*/ 806758 h 819541"/>
              <a:gd name="connsiteX8" fmla="*/ 9666 w 1588585"/>
              <a:gd name="connsiteY8" fmla="*/ 9986 h 819541"/>
              <a:gd name="connsiteX0" fmla="*/ 9666 w 1588585"/>
              <a:gd name="connsiteY0" fmla="*/ 9986 h 818061"/>
              <a:gd name="connsiteX1" fmla="*/ 654821 w 1588585"/>
              <a:gd name="connsiteY1" fmla="*/ 456366 h 818061"/>
              <a:gd name="connsiteX2" fmla="*/ 1229981 w 1588585"/>
              <a:gd name="connsiteY2" fmla="*/ 272435 h 818061"/>
              <a:gd name="connsiteX3" fmla="*/ 1156091 w 1588585"/>
              <a:gd name="connsiteY3" fmla="*/ 55814 h 818061"/>
              <a:gd name="connsiteX4" fmla="*/ 1588585 w 1588585"/>
              <a:gd name="connsiteY4" fmla="*/ 98319 h 818061"/>
              <a:gd name="connsiteX5" fmla="*/ 1405402 w 1588585"/>
              <a:gd name="connsiteY5" fmla="*/ 768324 h 818061"/>
              <a:gd name="connsiteX6" fmla="*/ 1310354 w 1588585"/>
              <a:gd name="connsiteY6" fmla="*/ 513240 h 818061"/>
              <a:gd name="connsiteX7" fmla="*/ 734756 w 1588585"/>
              <a:gd name="connsiteY7" fmla="*/ 806758 h 818061"/>
              <a:gd name="connsiteX8" fmla="*/ 9666 w 1588585"/>
              <a:gd name="connsiteY8" fmla="*/ 9986 h 81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8585" h="818061">
                <a:moveTo>
                  <a:pt x="9666" y="9986"/>
                </a:moveTo>
                <a:cubicBezTo>
                  <a:pt x="4198" y="-74629"/>
                  <a:pt x="408101" y="404833"/>
                  <a:pt x="654821" y="456366"/>
                </a:cubicBezTo>
                <a:cubicBezTo>
                  <a:pt x="858425" y="455858"/>
                  <a:pt x="1154291" y="312977"/>
                  <a:pt x="1229981" y="272435"/>
                </a:cubicBezTo>
                <a:cubicBezTo>
                  <a:pt x="1162376" y="66641"/>
                  <a:pt x="1096324" y="84833"/>
                  <a:pt x="1156091" y="55814"/>
                </a:cubicBezTo>
                <a:cubicBezTo>
                  <a:pt x="1280766" y="53119"/>
                  <a:pt x="1371366" y="50237"/>
                  <a:pt x="1588585" y="98319"/>
                </a:cubicBezTo>
                <a:lnTo>
                  <a:pt x="1405402" y="768324"/>
                </a:lnTo>
                <a:lnTo>
                  <a:pt x="1310354" y="513240"/>
                </a:lnTo>
                <a:cubicBezTo>
                  <a:pt x="1194796" y="618210"/>
                  <a:pt x="971735" y="874742"/>
                  <a:pt x="734756" y="806758"/>
                </a:cubicBezTo>
                <a:cubicBezTo>
                  <a:pt x="499591" y="723070"/>
                  <a:pt x="-81760" y="-60760"/>
                  <a:pt x="9666" y="9986"/>
                </a:cubicBezTo>
                <a:close/>
              </a:path>
            </a:pathLst>
          </a:custGeom>
          <a:gradFill flip="none" rotWithShape="1">
            <a:gsLst>
              <a:gs pos="0">
                <a:srgbClr val="2D44A4">
                  <a:shade val="30000"/>
                  <a:satMod val="115000"/>
                </a:srgbClr>
              </a:gs>
              <a:gs pos="50000">
                <a:srgbClr val="2D44A4">
                  <a:shade val="67500"/>
                  <a:satMod val="115000"/>
                </a:srgbClr>
              </a:gs>
              <a:gs pos="100000">
                <a:srgbClr val="2D44A4">
                  <a:shade val="100000"/>
                  <a:satMod val="115000"/>
                </a:srgbClr>
              </a:gs>
            </a:gsLst>
            <a:lin ang="0" scaled="1"/>
            <a:tileRect/>
          </a:gra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1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800" kern="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54" name="右矢印 14"/>
          <p:cNvSpPr/>
          <p:nvPr/>
        </p:nvSpPr>
        <p:spPr>
          <a:xfrm rot="10800000">
            <a:off x="7122142" y="4336350"/>
            <a:ext cx="754063" cy="423863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226859 w 1700504"/>
              <a:gd name="connsiteY1" fmla="*/ 237815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226859 w 1700504"/>
              <a:gd name="connsiteY1" fmla="*/ 237815 h 653094"/>
              <a:gd name="connsiteX2" fmla="*/ 1106063 w 1700504"/>
              <a:gd name="connsiteY2" fmla="*/ 3055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100705 h 722283"/>
              <a:gd name="connsiteX1" fmla="*/ 1226859 w 1700504"/>
              <a:gd name="connsiteY1" fmla="*/ 307004 h 722283"/>
              <a:gd name="connsiteX2" fmla="*/ 1106063 w 1700504"/>
              <a:gd name="connsiteY2" fmla="*/ 72244 h 722283"/>
              <a:gd name="connsiteX3" fmla="*/ 1700504 w 1700504"/>
              <a:gd name="connsiteY3" fmla="*/ 69189 h 722283"/>
              <a:gd name="connsiteX4" fmla="*/ 1460258 w 1700504"/>
              <a:gd name="connsiteY4" fmla="*/ 722283 h 722283"/>
              <a:gd name="connsiteX5" fmla="*/ 1298713 w 1700504"/>
              <a:gd name="connsiteY5" fmla="*/ 567060 h 722283"/>
              <a:gd name="connsiteX6" fmla="*/ 0 w 1700504"/>
              <a:gd name="connsiteY6" fmla="*/ 100705 h 722283"/>
              <a:gd name="connsiteX0" fmla="*/ 0 w 1700504"/>
              <a:gd name="connsiteY0" fmla="*/ 114107 h 735685"/>
              <a:gd name="connsiteX1" fmla="*/ 1226859 w 1700504"/>
              <a:gd name="connsiteY1" fmla="*/ 320406 h 735685"/>
              <a:gd name="connsiteX2" fmla="*/ 1106063 w 1700504"/>
              <a:gd name="connsiteY2" fmla="*/ 85646 h 735685"/>
              <a:gd name="connsiteX3" fmla="*/ 1390803 w 1700504"/>
              <a:gd name="connsiteY3" fmla="*/ 9619 h 735685"/>
              <a:gd name="connsiteX4" fmla="*/ 1700504 w 1700504"/>
              <a:gd name="connsiteY4" fmla="*/ 82591 h 735685"/>
              <a:gd name="connsiteX5" fmla="*/ 1460258 w 1700504"/>
              <a:gd name="connsiteY5" fmla="*/ 735685 h 735685"/>
              <a:gd name="connsiteX6" fmla="*/ 1298713 w 1700504"/>
              <a:gd name="connsiteY6" fmla="*/ 580462 h 735685"/>
              <a:gd name="connsiteX7" fmla="*/ 0 w 1700504"/>
              <a:gd name="connsiteY7" fmla="*/ 114107 h 735685"/>
              <a:gd name="connsiteX0" fmla="*/ 0 w 1700504"/>
              <a:gd name="connsiteY0" fmla="*/ 101581 h 723159"/>
              <a:gd name="connsiteX1" fmla="*/ 1226859 w 1700504"/>
              <a:gd name="connsiteY1" fmla="*/ 307880 h 723159"/>
              <a:gd name="connsiteX2" fmla="*/ 1106063 w 1700504"/>
              <a:gd name="connsiteY2" fmla="*/ 73120 h 723159"/>
              <a:gd name="connsiteX3" fmla="*/ 1400060 w 1700504"/>
              <a:gd name="connsiteY3" fmla="*/ 21925 h 723159"/>
              <a:gd name="connsiteX4" fmla="*/ 1700504 w 1700504"/>
              <a:gd name="connsiteY4" fmla="*/ 70065 h 723159"/>
              <a:gd name="connsiteX5" fmla="*/ 1460258 w 1700504"/>
              <a:gd name="connsiteY5" fmla="*/ 723159 h 723159"/>
              <a:gd name="connsiteX6" fmla="*/ 1298713 w 1700504"/>
              <a:gd name="connsiteY6" fmla="*/ 567936 h 723159"/>
              <a:gd name="connsiteX7" fmla="*/ 0 w 1700504"/>
              <a:gd name="connsiteY7" fmla="*/ 101581 h 723159"/>
              <a:gd name="connsiteX0" fmla="*/ 0 w 1700504"/>
              <a:gd name="connsiteY0" fmla="*/ 87272 h 708850"/>
              <a:gd name="connsiteX1" fmla="*/ 1226859 w 1700504"/>
              <a:gd name="connsiteY1" fmla="*/ 29357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298713 w 1700504"/>
              <a:gd name="connsiteY6" fmla="*/ 553627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226859 w 1700504"/>
              <a:gd name="connsiteY1" fmla="*/ 29357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263502 w 1700504"/>
              <a:gd name="connsiteY2" fmla="*/ 81507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263502 w 1700504"/>
              <a:gd name="connsiteY2" fmla="*/ 81507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87597 w 1700504"/>
              <a:gd name="connsiteY6" fmla="*/ 414028 h 708850"/>
              <a:gd name="connsiteX7" fmla="*/ 0 w 1700504"/>
              <a:gd name="connsiteY7" fmla="*/ 87272 h 708850"/>
              <a:gd name="connsiteX0" fmla="*/ 0 w 1700504"/>
              <a:gd name="connsiteY0" fmla="*/ 87272 h 676060"/>
              <a:gd name="connsiteX1" fmla="*/ 1354514 w 1700504"/>
              <a:gd name="connsiteY1" fmla="*/ 301181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387597 w 1700504"/>
              <a:gd name="connsiteY6" fmla="*/ 414028 h 676060"/>
              <a:gd name="connsiteX7" fmla="*/ 0 w 1700504"/>
              <a:gd name="connsiteY7" fmla="*/ 87272 h 676060"/>
              <a:gd name="connsiteX0" fmla="*/ 0 w 1700504"/>
              <a:gd name="connsiteY0" fmla="*/ 87272 h 676060"/>
              <a:gd name="connsiteX1" fmla="*/ 1347271 w 1700504"/>
              <a:gd name="connsiteY1" fmla="*/ 216943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387597 w 1700504"/>
              <a:gd name="connsiteY6" fmla="*/ 414028 h 676060"/>
              <a:gd name="connsiteX7" fmla="*/ 0 w 1700504"/>
              <a:gd name="connsiteY7" fmla="*/ 87272 h 676060"/>
              <a:gd name="connsiteX0" fmla="*/ 0 w 1700504"/>
              <a:gd name="connsiteY0" fmla="*/ 87272 h 676060"/>
              <a:gd name="connsiteX1" fmla="*/ 1347271 w 1700504"/>
              <a:gd name="connsiteY1" fmla="*/ 216943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421873 w 1700504"/>
              <a:gd name="connsiteY6" fmla="*/ 495177 h 676060"/>
              <a:gd name="connsiteX7" fmla="*/ 0 w 1700504"/>
              <a:gd name="connsiteY7" fmla="*/ 87272 h 676060"/>
              <a:gd name="connsiteX0" fmla="*/ 0 w 1700504"/>
              <a:gd name="connsiteY0" fmla="*/ 74893 h 663681"/>
              <a:gd name="connsiteX1" fmla="*/ 1347271 w 1700504"/>
              <a:gd name="connsiteY1" fmla="*/ 204564 h 663681"/>
              <a:gd name="connsiteX2" fmla="*/ 1263502 w 1700504"/>
              <a:gd name="connsiteY2" fmla="*/ 69128 h 663681"/>
              <a:gd name="connsiteX3" fmla="*/ 1700504 w 1700504"/>
              <a:gd name="connsiteY3" fmla="*/ 43377 h 663681"/>
              <a:gd name="connsiteX4" fmla="*/ 1488298 w 1700504"/>
              <a:gd name="connsiteY4" fmla="*/ 663681 h 663681"/>
              <a:gd name="connsiteX5" fmla="*/ 1421873 w 1700504"/>
              <a:gd name="connsiteY5" fmla="*/ 482798 h 663681"/>
              <a:gd name="connsiteX6" fmla="*/ 0 w 1700504"/>
              <a:gd name="connsiteY6" fmla="*/ 74893 h 663681"/>
              <a:gd name="connsiteX0" fmla="*/ 0 w 1700504"/>
              <a:gd name="connsiteY0" fmla="*/ 104213 h 693001"/>
              <a:gd name="connsiteX1" fmla="*/ 1347271 w 1700504"/>
              <a:gd name="connsiteY1" fmla="*/ 233884 h 693001"/>
              <a:gd name="connsiteX2" fmla="*/ 1263502 w 1700504"/>
              <a:gd name="connsiteY2" fmla="*/ 98448 h 693001"/>
              <a:gd name="connsiteX3" fmla="*/ 1481163 w 1700504"/>
              <a:gd name="connsiteY3" fmla="*/ 15293 h 693001"/>
              <a:gd name="connsiteX4" fmla="*/ 1700504 w 1700504"/>
              <a:gd name="connsiteY4" fmla="*/ 72697 h 693001"/>
              <a:gd name="connsiteX5" fmla="*/ 1488298 w 1700504"/>
              <a:gd name="connsiteY5" fmla="*/ 693001 h 693001"/>
              <a:gd name="connsiteX6" fmla="*/ 1421873 w 1700504"/>
              <a:gd name="connsiteY6" fmla="*/ 512118 h 693001"/>
              <a:gd name="connsiteX7" fmla="*/ 0 w 1700504"/>
              <a:gd name="connsiteY7" fmla="*/ 104213 h 693001"/>
              <a:gd name="connsiteX0" fmla="*/ 0 w 1700504"/>
              <a:gd name="connsiteY0" fmla="*/ 74893 h 663681"/>
              <a:gd name="connsiteX1" fmla="*/ 1347271 w 1700504"/>
              <a:gd name="connsiteY1" fmla="*/ 204564 h 663681"/>
              <a:gd name="connsiteX2" fmla="*/ 1263502 w 1700504"/>
              <a:gd name="connsiteY2" fmla="*/ 69128 h 663681"/>
              <a:gd name="connsiteX3" fmla="*/ 1700504 w 1700504"/>
              <a:gd name="connsiteY3" fmla="*/ 43377 h 663681"/>
              <a:gd name="connsiteX4" fmla="*/ 1488298 w 1700504"/>
              <a:gd name="connsiteY4" fmla="*/ 663681 h 663681"/>
              <a:gd name="connsiteX5" fmla="*/ 1421873 w 1700504"/>
              <a:gd name="connsiteY5" fmla="*/ 482798 h 663681"/>
              <a:gd name="connsiteX6" fmla="*/ 0 w 1700504"/>
              <a:gd name="connsiteY6" fmla="*/ 74893 h 663681"/>
              <a:gd name="connsiteX0" fmla="*/ 0 w 1700504"/>
              <a:gd name="connsiteY0" fmla="*/ 100470 h 689258"/>
              <a:gd name="connsiteX1" fmla="*/ 1347271 w 1700504"/>
              <a:gd name="connsiteY1" fmla="*/ 230141 h 689258"/>
              <a:gd name="connsiteX2" fmla="*/ 1263502 w 1700504"/>
              <a:gd name="connsiteY2" fmla="*/ 94705 h 689258"/>
              <a:gd name="connsiteX3" fmla="*/ 1487669 w 1700504"/>
              <a:gd name="connsiteY3" fmla="*/ 18202 h 689258"/>
              <a:gd name="connsiteX4" fmla="*/ 1700504 w 1700504"/>
              <a:gd name="connsiteY4" fmla="*/ 68954 h 689258"/>
              <a:gd name="connsiteX5" fmla="*/ 1488298 w 1700504"/>
              <a:gd name="connsiteY5" fmla="*/ 689258 h 689258"/>
              <a:gd name="connsiteX6" fmla="*/ 1421873 w 1700504"/>
              <a:gd name="connsiteY6" fmla="*/ 508375 h 689258"/>
              <a:gd name="connsiteX7" fmla="*/ 0 w 1700504"/>
              <a:gd name="connsiteY7" fmla="*/ 100470 h 689258"/>
              <a:gd name="connsiteX0" fmla="*/ 0 w 1700504"/>
              <a:gd name="connsiteY0" fmla="*/ 100470 h 689258"/>
              <a:gd name="connsiteX1" fmla="*/ 1347271 w 1700504"/>
              <a:gd name="connsiteY1" fmla="*/ 230141 h 689258"/>
              <a:gd name="connsiteX2" fmla="*/ 1263502 w 1700504"/>
              <a:gd name="connsiteY2" fmla="*/ 94705 h 689258"/>
              <a:gd name="connsiteX3" fmla="*/ 1487669 w 1700504"/>
              <a:gd name="connsiteY3" fmla="*/ 18202 h 689258"/>
              <a:gd name="connsiteX4" fmla="*/ 1700504 w 1700504"/>
              <a:gd name="connsiteY4" fmla="*/ 68954 h 689258"/>
              <a:gd name="connsiteX5" fmla="*/ 1488298 w 1700504"/>
              <a:gd name="connsiteY5" fmla="*/ 689258 h 689258"/>
              <a:gd name="connsiteX6" fmla="*/ 1421873 w 1700504"/>
              <a:gd name="connsiteY6" fmla="*/ 508375 h 689258"/>
              <a:gd name="connsiteX7" fmla="*/ 0 w 1700504"/>
              <a:gd name="connsiteY7" fmla="*/ 100470 h 689258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351211 w 1700504"/>
              <a:gd name="connsiteY2" fmla="*/ 193570 h 720346"/>
              <a:gd name="connsiteX3" fmla="*/ 1267528 w 1700504"/>
              <a:gd name="connsiteY3" fmla="*/ 6984 h 720346"/>
              <a:gd name="connsiteX4" fmla="*/ 1487669 w 1700504"/>
              <a:gd name="connsiteY4" fmla="*/ 49290 h 720346"/>
              <a:gd name="connsiteX5" fmla="*/ 1700504 w 1700504"/>
              <a:gd name="connsiteY5" fmla="*/ 100042 h 720346"/>
              <a:gd name="connsiteX6" fmla="*/ 1488298 w 1700504"/>
              <a:gd name="connsiteY6" fmla="*/ 720346 h 720346"/>
              <a:gd name="connsiteX7" fmla="*/ 1421873 w 1700504"/>
              <a:gd name="connsiteY7" fmla="*/ 539463 h 720346"/>
              <a:gd name="connsiteX8" fmla="*/ 0 w 1700504"/>
              <a:gd name="connsiteY8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96575 w 1700504"/>
              <a:gd name="connsiteY2" fmla="*/ 187763 h 720346"/>
              <a:gd name="connsiteX3" fmla="*/ 1351211 w 1700504"/>
              <a:gd name="connsiteY3" fmla="*/ 193570 h 720346"/>
              <a:gd name="connsiteX4" fmla="*/ 1267528 w 1700504"/>
              <a:gd name="connsiteY4" fmla="*/ 6984 h 720346"/>
              <a:gd name="connsiteX5" fmla="*/ 1487669 w 1700504"/>
              <a:gd name="connsiteY5" fmla="*/ 49290 h 720346"/>
              <a:gd name="connsiteX6" fmla="*/ 1700504 w 1700504"/>
              <a:gd name="connsiteY6" fmla="*/ 100042 h 720346"/>
              <a:gd name="connsiteX7" fmla="*/ 1488298 w 1700504"/>
              <a:gd name="connsiteY7" fmla="*/ 720346 h 720346"/>
              <a:gd name="connsiteX8" fmla="*/ 1421873 w 1700504"/>
              <a:gd name="connsiteY8" fmla="*/ 539463 h 720346"/>
              <a:gd name="connsiteX9" fmla="*/ 0 w 1700504"/>
              <a:gd name="connsiteY9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78304 w 1700504"/>
              <a:gd name="connsiteY2" fmla="*/ 209128 h 720346"/>
              <a:gd name="connsiteX3" fmla="*/ 1296575 w 1700504"/>
              <a:gd name="connsiteY3" fmla="*/ 187763 h 720346"/>
              <a:gd name="connsiteX4" fmla="*/ 1351211 w 1700504"/>
              <a:gd name="connsiteY4" fmla="*/ 193570 h 720346"/>
              <a:gd name="connsiteX5" fmla="*/ 1267528 w 1700504"/>
              <a:gd name="connsiteY5" fmla="*/ 6984 h 720346"/>
              <a:gd name="connsiteX6" fmla="*/ 1487669 w 1700504"/>
              <a:gd name="connsiteY6" fmla="*/ 49290 h 720346"/>
              <a:gd name="connsiteX7" fmla="*/ 1700504 w 1700504"/>
              <a:gd name="connsiteY7" fmla="*/ 100042 h 720346"/>
              <a:gd name="connsiteX8" fmla="*/ 1488298 w 1700504"/>
              <a:gd name="connsiteY8" fmla="*/ 720346 h 720346"/>
              <a:gd name="connsiteX9" fmla="*/ 1421873 w 1700504"/>
              <a:gd name="connsiteY9" fmla="*/ 539463 h 720346"/>
              <a:gd name="connsiteX10" fmla="*/ 0 w 1700504"/>
              <a:gd name="connsiteY10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78304 w 1700504"/>
              <a:gd name="connsiteY2" fmla="*/ 209128 h 720346"/>
              <a:gd name="connsiteX3" fmla="*/ 1351211 w 1700504"/>
              <a:gd name="connsiteY3" fmla="*/ 193570 h 720346"/>
              <a:gd name="connsiteX4" fmla="*/ 1267528 w 1700504"/>
              <a:gd name="connsiteY4" fmla="*/ 6984 h 720346"/>
              <a:gd name="connsiteX5" fmla="*/ 1487669 w 1700504"/>
              <a:gd name="connsiteY5" fmla="*/ 49290 h 720346"/>
              <a:gd name="connsiteX6" fmla="*/ 1700504 w 1700504"/>
              <a:gd name="connsiteY6" fmla="*/ 100042 h 720346"/>
              <a:gd name="connsiteX7" fmla="*/ 1488298 w 1700504"/>
              <a:gd name="connsiteY7" fmla="*/ 720346 h 720346"/>
              <a:gd name="connsiteX8" fmla="*/ 1421873 w 1700504"/>
              <a:gd name="connsiteY8" fmla="*/ 539463 h 720346"/>
              <a:gd name="connsiteX9" fmla="*/ 0 w 1700504"/>
              <a:gd name="connsiteY9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351211 w 1700504"/>
              <a:gd name="connsiteY2" fmla="*/ 193570 h 720346"/>
              <a:gd name="connsiteX3" fmla="*/ 1267528 w 1700504"/>
              <a:gd name="connsiteY3" fmla="*/ 6984 h 720346"/>
              <a:gd name="connsiteX4" fmla="*/ 1487669 w 1700504"/>
              <a:gd name="connsiteY4" fmla="*/ 49290 h 720346"/>
              <a:gd name="connsiteX5" fmla="*/ 1700504 w 1700504"/>
              <a:gd name="connsiteY5" fmla="*/ 100042 h 720346"/>
              <a:gd name="connsiteX6" fmla="*/ 1488298 w 1700504"/>
              <a:gd name="connsiteY6" fmla="*/ 720346 h 720346"/>
              <a:gd name="connsiteX7" fmla="*/ 1421873 w 1700504"/>
              <a:gd name="connsiteY7" fmla="*/ 539463 h 720346"/>
              <a:gd name="connsiteX8" fmla="*/ 0 w 1700504"/>
              <a:gd name="connsiteY8" fmla="*/ 131558 h 720346"/>
              <a:gd name="connsiteX0" fmla="*/ 89 w 1700593"/>
              <a:gd name="connsiteY0" fmla="*/ 131558 h 720346"/>
              <a:gd name="connsiteX1" fmla="*/ 1351300 w 1700593"/>
              <a:gd name="connsiteY1" fmla="*/ 193570 h 720346"/>
              <a:gd name="connsiteX2" fmla="*/ 1267617 w 1700593"/>
              <a:gd name="connsiteY2" fmla="*/ 6984 h 720346"/>
              <a:gd name="connsiteX3" fmla="*/ 1487758 w 1700593"/>
              <a:gd name="connsiteY3" fmla="*/ 49290 h 720346"/>
              <a:gd name="connsiteX4" fmla="*/ 1700593 w 1700593"/>
              <a:gd name="connsiteY4" fmla="*/ 100042 h 720346"/>
              <a:gd name="connsiteX5" fmla="*/ 1488387 w 1700593"/>
              <a:gd name="connsiteY5" fmla="*/ 720346 h 720346"/>
              <a:gd name="connsiteX6" fmla="*/ 1421962 w 1700593"/>
              <a:gd name="connsiteY6" fmla="*/ 539463 h 720346"/>
              <a:gd name="connsiteX7" fmla="*/ 89 w 1700593"/>
              <a:gd name="connsiteY7" fmla="*/ 131558 h 720346"/>
              <a:gd name="connsiteX0" fmla="*/ 90 w 1700594"/>
              <a:gd name="connsiteY0" fmla="*/ 131558 h 720346"/>
              <a:gd name="connsiteX1" fmla="*/ 1341334 w 1700594"/>
              <a:gd name="connsiteY1" fmla="*/ 293512 h 720346"/>
              <a:gd name="connsiteX2" fmla="*/ 1267618 w 1700594"/>
              <a:gd name="connsiteY2" fmla="*/ 6984 h 720346"/>
              <a:gd name="connsiteX3" fmla="*/ 1487759 w 1700594"/>
              <a:gd name="connsiteY3" fmla="*/ 49290 h 720346"/>
              <a:gd name="connsiteX4" fmla="*/ 1700594 w 1700594"/>
              <a:gd name="connsiteY4" fmla="*/ 100042 h 720346"/>
              <a:gd name="connsiteX5" fmla="*/ 1488388 w 1700594"/>
              <a:gd name="connsiteY5" fmla="*/ 720346 h 720346"/>
              <a:gd name="connsiteX6" fmla="*/ 1421963 w 1700594"/>
              <a:gd name="connsiteY6" fmla="*/ 539463 h 720346"/>
              <a:gd name="connsiteX7" fmla="*/ 90 w 1700594"/>
              <a:gd name="connsiteY7" fmla="*/ 131558 h 720346"/>
              <a:gd name="connsiteX0" fmla="*/ 90 w 1700594"/>
              <a:gd name="connsiteY0" fmla="*/ 131558 h 720346"/>
              <a:gd name="connsiteX1" fmla="*/ 1341334 w 1700594"/>
              <a:gd name="connsiteY1" fmla="*/ 293512 h 720346"/>
              <a:gd name="connsiteX2" fmla="*/ 1267618 w 1700594"/>
              <a:gd name="connsiteY2" fmla="*/ 6984 h 720346"/>
              <a:gd name="connsiteX3" fmla="*/ 1487759 w 1700594"/>
              <a:gd name="connsiteY3" fmla="*/ 49290 h 720346"/>
              <a:gd name="connsiteX4" fmla="*/ 1700594 w 1700594"/>
              <a:gd name="connsiteY4" fmla="*/ 100042 h 720346"/>
              <a:gd name="connsiteX5" fmla="*/ 1488388 w 1700594"/>
              <a:gd name="connsiteY5" fmla="*/ 720346 h 720346"/>
              <a:gd name="connsiteX6" fmla="*/ 1421963 w 1700594"/>
              <a:gd name="connsiteY6" fmla="*/ 539463 h 720346"/>
              <a:gd name="connsiteX7" fmla="*/ 90 w 1700594"/>
              <a:gd name="connsiteY7" fmla="*/ 131558 h 720346"/>
              <a:gd name="connsiteX0" fmla="*/ 92 w 1700596"/>
              <a:gd name="connsiteY0" fmla="*/ 131558 h 720346"/>
              <a:gd name="connsiteX1" fmla="*/ 1312969 w 1700596"/>
              <a:gd name="connsiteY1" fmla="*/ 224457 h 720346"/>
              <a:gd name="connsiteX2" fmla="*/ 1267620 w 1700596"/>
              <a:gd name="connsiteY2" fmla="*/ 6984 h 720346"/>
              <a:gd name="connsiteX3" fmla="*/ 1487761 w 1700596"/>
              <a:gd name="connsiteY3" fmla="*/ 49290 h 720346"/>
              <a:gd name="connsiteX4" fmla="*/ 1700596 w 1700596"/>
              <a:gd name="connsiteY4" fmla="*/ 100042 h 720346"/>
              <a:gd name="connsiteX5" fmla="*/ 1488390 w 1700596"/>
              <a:gd name="connsiteY5" fmla="*/ 720346 h 720346"/>
              <a:gd name="connsiteX6" fmla="*/ 1421965 w 1700596"/>
              <a:gd name="connsiteY6" fmla="*/ 539463 h 720346"/>
              <a:gd name="connsiteX7" fmla="*/ 92 w 1700596"/>
              <a:gd name="connsiteY7" fmla="*/ 131558 h 720346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1 w 1700595"/>
              <a:gd name="connsiteY0" fmla="*/ 130776 h 719564"/>
              <a:gd name="connsiteX1" fmla="*/ 1312968 w 1700595"/>
              <a:gd name="connsiteY1" fmla="*/ 223675 h 719564"/>
              <a:gd name="connsiteX2" fmla="*/ 1239078 w 1700595"/>
              <a:gd name="connsiteY2" fmla="*/ 7054 h 719564"/>
              <a:gd name="connsiteX3" fmla="*/ 1487760 w 1700595"/>
              <a:gd name="connsiteY3" fmla="*/ 48508 h 719564"/>
              <a:gd name="connsiteX4" fmla="*/ 1700595 w 1700595"/>
              <a:gd name="connsiteY4" fmla="*/ 99260 h 719564"/>
              <a:gd name="connsiteX5" fmla="*/ 1488389 w 1700595"/>
              <a:gd name="connsiteY5" fmla="*/ 719564 h 719564"/>
              <a:gd name="connsiteX6" fmla="*/ 1421964 w 1700595"/>
              <a:gd name="connsiteY6" fmla="*/ 538681 h 719564"/>
              <a:gd name="connsiteX7" fmla="*/ 91 w 1700595"/>
              <a:gd name="connsiteY7" fmla="*/ 130776 h 719564"/>
              <a:gd name="connsiteX0" fmla="*/ 91 w 1700595"/>
              <a:gd name="connsiteY0" fmla="*/ 129278 h 718066"/>
              <a:gd name="connsiteX1" fmla="*/ 1312968 w 1700595"/>
              <a:gd name="connsiteY1" fmla="*/ 222177 h 718066"/>
              <a:gd name="connsiteX2" fmla="*/ 1239078 w 1700595"/>
              <a:gd name="connsiteY2" fmla="*/ 5556 h 718066"/>
              <a:gd name="connsiteX3" fmla="*/ 1487103 w 1700595"/>
              <a:gd name="connsiteY3" fmla="*/ 66363 h 718066"/>
              <a:gd name="connsiteX4" fmla="*/ 1700595 w 1700595"/>
              <a:gd name="connsiteY4" fmla="*/ 97762 h 718066"/>
              <a:gd name="connsiteX5" fmla="*/ 1488389 w 1700595"/>
              <a:gd name="connsiteY5" fmla="*/ 718066 h 718066"/>
              <a:gd name="connsiteX6" fmla="*/ 1421964 w 1700595"/>
              <a:gd name="connsiteY6" fmla="*/ 537183 h 718066"/>
              <a:gd name="connsiteX7" fmla="*/ 91 w 1700595"/>
              <a:gd name="connsiteY7" fmla="*/ 129278 h 718066"/>
              <a:gd name="connsiteX0" fmla="*/ 91 w 1700595"/>
              <a:gd name="connsiteY0" fmla="*/ 129008 h 717796"/>
              <a:gd name="connsiteX1" fmla="*/ 1312968 w 1700595"/>
              <a:gd name="connsiteY1" fmla="*/ 221907 h 717796"/>
              <a:gd name="connsiteX2" fmla="*/ 1239078 w 1700595"/>
              <a:gd name="connsiteY2" fmla="*/ 5286 h 717796"/>
              <a:gd name="connsiteX3" fmla="*/ 1487103 w 1700595"/>
              <a:gd name="connsiteY3" fmla="*/ 66093 h 717796"/>
              <a:gd name="connsiteX4" fmla="*/ 1700595 w 1700595"/>
              <a:gd name="connsiteY4" fmla="*/ 97492 h 717796"/>
              <a:gd name="connsiteX5" fmla="*/ 1488389 w 1700595"/>
              <a:gd name="connsiteY5" fmla="*/ 717796 h 717796"/>
              <a:gd name="connsiteX6" fmla="*/ 1421964 w 1700595"/>
              <a:gd name="connsiteY6" fmla="*/ 536913 h 717796"/>
              <a:gd name="connsiteX7" fmla="*/ 91 w 1700595"/>
              <a:gd name="connsiteY7" fmla="*/ 129008 h 717796"/>
              <a:gd name="connsiteX0" fmla="*/ 91 w 1700595"/>
              <a:gd name="connsiteY0" fmla="*/ 128637 h 717425"/>
              <a:gd name="connsiteX1" fmla="*/ 1312968 w 1700595"/>
              <a:gd name="connsiteY1" fmla="*/ 221536 h 717425"/>
              <a:gd name="connsiteX2" fmla="*/ 1239078 w 1700595"/>
              <a:gd name="connsiteY2" fmla="*/ 4915 h 717425"/>
              <a:gd name="connsiteX3" fmla="*/ 1487103 w 1700595"/>
              <a:gd name="connsiteY3" fmla="*/ 65722 h 717425"/>
              <a:gd name="connsiteX4" fmla="*/ 1700595 w 1700595"/>
              <a:gd name="connsiteY4" fmla="*/ 97121 h 717425"/>
              <a:gd name="connsiteX5" fmla="*/ 1488389 w 1700595"/>
              <a:gd name="connsiteY5" fmla="*/ 717425 h 717425"/>
              <a:gd name="connsiteX6" fmla="*/ 1421964 w 1700595"/>
              <a:gd name="connsiteY6" fmla="*/ 536542 h 717425"/>
              <a:gd name="connsiteX7" fmla="*/ 91 w 1700595"/>
              <a:gd name="connsiteY7" fmla="*/ 128637 h 717425"/>
              <a:gd name="connsiteX0" fmla="*/ 91 w 1700595"/>
              <a:gd name="connsiteY0" fmla="*/ 132235 h 721023"/>
              <a:gd name="connsiteX1" fmla="*/ 1312968 w 1700595"/>
              <a:gd name="connsiteY1" fmla="*/ 225134 h 721023"/>
              <a:gd name="connsiteX2" fmla="*/ 1239078 w 1700595"/>
              <a:gd name="connsiteY2" fmla="*/ 8513 h 721023"/>
              <a:gd name="connsiteX3" fmla="*/ 1484177 w 1700595"/>
              <a:gd name="connsiteY3" fmla="*/ 26276 h 721023"/>
              <a:gd name="connsiteX4" fmla="*/ 1700595 w 1700595"/>
              <a:gd name="connsiteY4" fmla="*/ 100719 h 721023"/>
              <a:gd name="connsiteX5" fmla="*/ 1488389 w 1700595"/>
              <a:gd name="connsiteY5" fmla="*/ 721023 h 721023"/>
              <a:gd name="connsiteX6" fmla="*/ 1421964 w 1700595"/>
              <a:gd name="connsiteY6" fmla="*/ 540140 h 721023"/>
              <a:gd name="connsiteX7" fmla="*/ 91 w 1700595"/>
              <a:gd name="connsiteY7" fmla="*/ 132235 h 721023"/>
              <a:gd name="connsiteX0" fmla="*/ 91 w 1700595"/>
              <a:gd name="connsiteY0" fmla="*/ 136321 h 725109"/>
              <a:gd name="connsiteX1" fmla="*/ 1312968 w 1700595"/>
              <a:gd name="connsiteY1" fmla="*/ 229220 h 725109"/>
              <a:gd name="connsiteX2" fmla="*/ 1239078 w 1700595"/>
              <a:gd name="connsiteY2" fmla="*/ 12599 h 725109"/>
              <a:gd name="connsiteX3" fmla="*/ 1484177 w 1700595"/>
              <a:gd name="connsiteY3" fmla="*/ 30362 h 725109"/>
              <a:gd name="connsiteX4" fmla="*/ 1700595 w 1700595"/>
              <a:gd name="connsiteY4" fmla="*/ 104805 h 725109"/>
              <a:gd name="connsiteX5" fmla="*/ 1488389 w 1700595"/>
              <a:gd name="connsiteY5" fmla="*/ 725109 h 725109"/>
              <a:gd name="connsiteX6" fmla="*/ 1421964 w 1700595"/>
              <a:gd name="connsiteY6" fmla="*/ 544226 h 725109"/>
              <a:gd name="connsiteX7" fmla="*/ 91 w 1700595"/>
              <a:gd name="connsiteY7" fmla="*/ 136321 h 725109"/>
              <a:gd name="connsiteX0" fmla="*/ 91 w 1700630"/>
              <a:gd name="connsiteY0" fmla="*/ 131660 h 720448"/>
              <a:gd name="connsiteX1" fmla="*/ 1312968 w 1700630"/>
              <a:gd name="connsiteY1" fmla="*/ 224559 h 720448"/>
              <a:gd name="connsiteX2" fmla="*/ 1239078 w 1700630"/>
              <a:gd name="connsiteY2" fmla="*/ 7938 h 720448"/>
              <a:gd name="connsiteX3" fmla="*/ 1484177 w 1700630"/>
              <a:gd name="connsiteY3" fmla="*/ 25701 h 720448"/>
              <a:gd name="connsiteX4" fmla="*/ 1700595 w 1700630"/>
              <a:gd name="connsiteY4" fmla="*/ 100144 h 720448"/>
              <a:gd name="connsiteX5" fmla="*/ 1488389 w 1700630"/>
              <a:gd name="connsiteY5" fmla="*/ 720448 h 720448"/>
              <a:gd name="connsiteX6" fmla="*/ 1421964 w 1700630"/>
              <a:gd name="connsiteY6" fmla="*/ 539565 h 720448"/>
              <a:gd name="connsiteX7" fmla="*/ 91 w 1700630"/>
              <a:gd name="connsiteY7" fmla="*/ 131660 h 720448"/>
              <a:gd name="connsiteX0" fmla="*/ 91 w 1700595"/>
              <a:gd name="connsiteY0" fmla="*/ 146566 h 735354"/>
              <a:gd name="connsiteX1" fmla="*/ 1312968 w 1700595"/>
              <a:gd name="connsiteY1" fmla="*/ 239465 h 735354"/>
              <a:gd name="connsiteX2" fmla="*/ 1239078 w 1700595"/>
              <a:gd name="connsiteY2" fmla="*/ 22844 h 735354"/>
              <a:gd name="connsiteX3" fmla="*/ 1484177 w 1700595"/>
              <a:gd name="connsiteY3" fmla="*/ 40607 h 735354"/>
              <a:gd name="connsiteX4" fmla="*/ 1700595 w 1700595"/>
              <a:gd name="connsiteY4" fmla="*/ 115050 h 735354"/>
              <a:gd name="connsiteX5" fmla="*/ 1488389 w 1700595"/>
              <a:gd name="connsiteY5" fmla="*/ 735354 h 735354"/>
              <a:gd name="connsiteX6" fmla="*/ 1421964 w 1700595"/>
              <a:gd name="connsiteY6" fmla="*/ 554471 h 735354"/>
              <a:gd name="connsiteX7" fmla="*/ 91 w 1700595"/>
              <a:gd name="connsiteY7" fmla="*/ 146566 h 735354"/>
              <a:gd name="connsiteX0" fmla="*/ 91 w 1700595"/>
              <a:gd name="connsiteY0" fmla="*/ 147737 h 736525"/>
              <a:gd name="connsiteX1" fmla="*/ 1312968 w 1700595"/>
              <a:gd name="connsiteY1" fmla="*/ 240636 h 736525"/>
              <a:gd name="connsiteX2" fmla="*/ 1239078 w 1700595"/>
              <a:gd name="connsiteY2" fmla="*/ 24015 h 736525"/>
              <a:gd name="connsiteX3" fmla="*/ 1484177 w 1700595"/>
              <a:gd name="connsiteY3" fmla="*/ 41778 h 736525"/>
              <a:gd name="connsiteX4" fmla="*/ 1700595 w 1700595"/>
              <a:gd name="connsiteY4" fmla="*/ 116221 h 736525"/>
              <a:gd name="connsiteX5" fmla="*/ 1488389 w 1700595"/>
              <a:gd name="connsiteY5" fmla="*/ 736525 h 736525"/>
              <a:gd name="connsiteX6" fmla="*/ 1421964 w 1700595"/>
              <a:gd name="connsiteY6" fmla="*/ 555642 h 736525"/>
              <a:gd name="connsiteX7" fmla="*/ 91 w 1700595"/>
              <a:gd name="connsiteY7" fmla="*/ 147737 h 736525"/>
              <a:gd name="connsiteX0" fmla="*/ 91 w 1671572"/>
              <a:gd name="connsiteY0" fmla="*/ 136331 h 725119"/>
              <a:gd name="connsiteX1" fmla="*/ 1312968 w 1671572"/>
              <a:gd name="connsiteY1" fmla="*/ 229230 h 725119"/>
              <a:gd name="connsiteX2" fmla="*/ 1239078 w 1671572"/>
              <a:gd name="connsiteY2" fmla="*/ 12609 h 725119"/>
              <a:gd name="connsiteX3" fmla="*/ 1484177 w 1671572"/>
              <a:gd name="connsiteY3" fmla="*/ 30372 h 725119"/>
              <a:gd name="connsiteX4" fmla="*/ 1671572 w 1671572"/>
              <a:gd name="connsiteY4" fmla="*/ 55114 h 725119"/>
              <a:gd name="connsiteX5" fmla="*/ 1488389 w 1671572"/>
              <a:gd name="connsiteY5" fmla="*/ 725119 h 725119"/>
              <a:gd name="connsiteX6" fmla="*/ 1421964 w 1671572"/>
              <a:gd name="connsiteY6" fmla="*/ 544236 h 725119"/>
              <a:gd name="connsiteX7" fmla="*/ 91 w 1671572"/>
              <a:gd name="connsiteY7" fmla="*/ 136331 h 725119"/>
              <a:gd name="connsiteX0" fmla="*/ 91 w 1671572"/>
              <a:gd name="connsiteY0" fmla="*/ 132804 h 721592"/>
              <a:gd name="connsiteX1" fmla="*/ 1312968 w 1671572"/>
              <a:gd name="connsiteY1" fmla="*/ 225703 h 721592"/>
              <a:gd name="connsiteX2" fmla="*/ 1239078 w 1671572"/>
              <a:gd name="connsiteY2" fmla="*/ 9082 h 721592"/>
              <a:gd name="connsiteX3" fmla="*/ 1484177 w 1671572"/>
              <a:gd name="connsiteY3" fmla="*/ 26845 h 721592"/>
              <a:gd name="connsiteX4" fmla="*/ 1671572 w 1671572"/>
              <a:gd name="connsiteY4" fmla="*/ 51587 h 721592"/>
              <a:gd name="connsiteX5" fmla="*/ 1488389 w 1671572"/>
              <a:gd name="connsiteY5" fmla="*/ 721592 h 721592"/>
              <a:gd name="connsiteX6" fmla="*/ 1421964 w 1671572"/>
              <a:gd name="connsiteY6" fmla="*/ 540709 h 721592"/>
              <a:gd name="connsiteX7" fmla="*/ 91 w 1671572"/>
              <a:gd name="connsiteY7" fmla="*/ 132804 h 721592"/>
              <a:gd name="connsiteX0" fmla="*/ 91 w 1671572"/>
              <a:gd name="connsiteY0" fmla="*/ 157897 h 746685"/>
              <a:gd name="connsiteX1" fmla="*/ 1312968 w 1671572"/>
              <a:gd name="connsiteY1" fmla="*/ 250796 h 746685"/>
              <a:gd name="connsiteX2" fmla="*/ 1239078 w 1671572"/>
              <a:gd name="connsiteY2" fmla="*/ 34175 h 746685"/>
              <a:gd name="connsiteX3" fmla="*/ 1671572 w 1671572"/>
              <a:gd name="connsiteY3" fmla="*/ 76680 h 746685"/>
              <a:gd name="connsiteX4" fmla="*/ 1488389 w 1671572"/>
              <a:gd name="connsiteY4" fmla="*/ 746685 h 746685"/>
              <a:gd name="connsiteX5" fmla="*/ 1421964 w 1671572"/>
              <a:gd name="connsiteY5" fmla="*/ 565802 h 746685"/>
              <a:gd name="connsiteX6" fmla="*/ 91 w 1671572"/>
              <a:gd name="connsiteY6" fmla="*/ 157897 h 746685"/>
              <a:gd name="connsiteX0" fmla="*/ 91 w 1671572"/>
              <a:gd name="connsiteY0" fmla="*/ 137031 h 725819"/>
              <a:gd name="connsiteX1" fmla="*/ 1312968 w 1671572"/>
              <a:gd name="connsiteY1" fmla="*/ 229930 h 725819"/>
              <a:gd name="connsiteX2" fmla="*/ 1239078 w 1671572"/>
              <a:gd name="connsiteY2" fmla="*/ 13309 h 725819"/>
              <a:gd name="connsiteX3" fmla="*/ 1671572 w 1671572"/>
              <a:gd name="connsiteY3" fmla="*/ 55814 h 725819"/>
              <a:gd name="connsiteX4" fmla="*/ 1488389 w 1671572"/>
              <a:gd name="connsiteY4" fmla="*/ 725819 h 725819"/>
              <a:gd name="connsiteX5" fmla="*/ 1421964 w 1671572"/>
              <a:gd name="connsiteY5" fmla="*/ 544936 h 725819"/>
              <a:gd name="connsiteX6" fmla="*/ 91 w 1671572"/>
              <a:gd name="connsiteY6" fmla="*/ 137031 h 725819"/>
              <a:gd name="connsiteX0" fmla="*/ 91 w 1671572"/>
              <a:gd name="connsiteY0" fmla="*/ 140828 h 729616"/>
              <a:gd name="connsiteX1" fmla="*/ 1312968 w 1671572"/>
              <a:gd name="connsiteY1" fmla="*/ 233727 h 729616"/>
              <a:gd name="connsiteX2" fmla="*/ 1239078 w 1671572"/>
              <a:gd name="connsiteY2" fmla="*/ 17106 h 729616"/>
              <a:gd name="connsiteX3" fmla="*/ 1671572 w 1671572"/>
              <a:gd name="connsiteY3" fmla="*/ 59611 h 729616"/>
              <a:gd name="connsiteX4" fmla="*/ 1488389 w 1671572"/>
              <a:gd name="connsiteY4" fmla="*/ 729616 h 729616"/>
              <a:gd name="connsiteX5" fmla="*/ 1421964 w 1671572"/>
              <a:gd name="connsiteY5" fmla="*/ 548733 h 729616"/>
              <a:gd name="connsiteX6" fmla="*/ 91 w 1671572"/>
              <a:gd name="connsiteY6" fmla="*/ 140828 h 729616"/>
              <a:gd name="connsiteX0" fmla="*/ 91 w 1671572"/>
              <a:gd name="connsiteY0" fmla="*/ 136425 h 725213"/>
              <a:gd name="connsiteX1" fmla="*/ 1312968 w 1671572"/>
              <a:gd name="connsiteY1" fmla="*/ 229324 h 725213"/>
              <a:gd name="connsiteX2" fmla="*/ 1239078 w 1671572"/>
              <a:gd name="connsiteY2" fmla="*/ 12703 h 725213"/>
              <a:gd name="connsiteX3" fmla="*/ 1671572 w 1671572"/>
              <a:gd name="connsiteY3" fmla="*/ 55208 h 725213"/>
              <a:gd name="connsiteX4" fmla="*/ 1488389 w 1671572"/>
              <a:gd name="connsiteY4" fmla="*/ 725213 h 725213"/>
              <a:gd name="connsiteX5" fmla="*/ 1421964 w 1671572"/>
              <a:gd name="connsiteY5" fmla="*/ 544330 h 725213"/>
              <a:gd name="connsiteX6" fmla="*/ 91 w 1671572"/>
              <a:gd name="connsiteY6" fmla="*/ 136425 h 725213"/>
              <a:gd name="connsiteX0" fmla="*/ 91 w 1671572"/>
              <a:gd name="connsiteY0" fmla="*/ 124989 h 713777"/>
              <a:gd name="connsiteX1" fmla="*/ 1312968 w 1671572"/>
              <a:gd name="connsiteY1" fmla="*/ 217888 h 713777"/>
              <a:gd name="connsiteX2" fmla="*/ 1239078 w 1671572"/>
              <a:gd name="connsiteY2" fmla="*/ 1267 h 713777"/>
              <a:gd name="connsiteX3" fmla="*/ 1671572 w 1671572"/>
              <a:gd name="connsiteY3" fmla="*/ 43772 h 713777"/>
              <a:gd name="connsiteX4" fmla="*/ 1488389 w 1671572"/>
              <a:gd name="connsiteY4" fmla="*/ 713777 h 713777"/>
              <a:gd name="connsiteX5" fmla="*/ 1421964 w 1671572"/>
              <a:gd name="connsiteY5" fmla="*/ 532894 h 713777"/>
              <a:gd name="connsiteX6" fmla="*/ 91 w 1671572"/>
              <a:gd name="connsiteY6" fmla="*/ 124989 h 713777"/>
              <a:gd name="connsiteX0" fmla="*/ 9237 w 1680718"/>
              <a:gd name="connsiteY0" fmla="*/ 124989 h 713777"/>
              <a:gd name="connsiteX1" fmla="*/ 1322114 w 1680718"/>
              <a:gd name="connsiteY1" fmla="*/ 217888 h 713777"/>
              <a:gd name="connsiteX2" fmla="*/ 1248224 w 1680718"/>
              <a:gd name="connsiteY2" fmla="*/ 1267 h 713777"/>
              <a:gd name="connsiteX3" fmla="*/ 1680718 w 1680718"/>
              <a:gd name="connsiteY3" fmla="*/ 43772 h 713777"/>
              <a:gd name="connsiteX4" fmla="*/ 1497535 w 1680718"/>
              <a:gd name="connsiteY4" fmla="*/ 713777 h 713777"/>
              <a:gd name="connsiteX5" fmla="*/ 1431110 w 1680718"/>
              <a:gd name="connsiteY5" fmla="*/ 532894 h 713777"/>
              <a:gd name="connsiteX6" fmla="*/ 770289 w 1680718"/>
              <a:gd name="connsiteY6" fmla="*/ 530433 h 713777"/>
              <a:gd name="connsiteX7" fmla="*/ 9237 w 1680718"/>
              <a:gd name="connsiteY7" fmla="*/ 124989 h 713777"/>
              <a:gd name="connsiteX0" fmla="*/ 9107 w 1680588"/>
              <a:gd name="connsiteY0" fmla="*/ 124989 h 713777"/>
              <a:gd name="connsiteX1" fmla="*/ 1321984 w 1680588"/>
              <a:gd name="connsiteY1" fmla="*/ 217888 h 713777"/>
              <a:gd name="connsiteX2" fmla="*/ 1248094 w 1680588"/>
              <a:gd name="connsiteY2" fmla="*/ 1267 h 713777"/>
              <a:gd name="connsiteX3" fmla="*/ 1680588 w 1680588"/>
              <a:gd name="connsiteY3" fmla="*/ 43772 h 713777"/>
              <a:gd name="connsiteX4" fmla="*/ 1497405 w 1680588"/>
              <a:gd name="connsiteY4" fmla="*/ 713777 h 713777"/>
              <a:gd name="connsiteX5" fmla="*/ 1430980 w 1680588"/>
              <a:gd name="connsiteY5" fmla="*/ 532894 h 713777"/>
              <a:gd name="connsiteX6" fmla="*/ 770159 w 1680588"/>
              <a:gd name="connsiteY6" fmla="*/ 530433 h 713777"/>
              <a:gd name="connsiteX7" fmla="*/ 9107 w 1680588"/>
              <a:gd name="connsiteY7" fmla="*/ 124989 h 713777"/>
              <a:gd name="connsiteX0" fmla="*/ 8127 w 1679608"/>
              <a:gd name="connsiteY0" fmla="*/ 124989 h 713777"/>
              <a:gd name="connsiteX1" fmla="*/ 1321004 w 1679608"/>
              <a:gd name="connsiteY1" fmla="*/ 217888 h 713777"/>
              <a:gd name="connsiteX2" fmla="*/ 1247114 w 1679608"/>
              <a:gd name="connsiteY2" fmla="*/ 1267 h 713777"/>
              <a:gd name="connsiteX3" fmla="*/ 1679608 w 1679608"/>
              <a:gd name="connsiteY3" fmla="*/ 43772 h 713777"/>
              <a:gd name="connsiteX4" fmla="*/ 1496425 w 1679608"/>
              <a:gd name="connsiteY4" fmla="*/ 713777 h 713777"/>
              <a:gd name="connsiteX5" fmla="*/ 1430000 w 1679608"/>
              <a:gd name="connsiteY5" fmla="*/ 532894 h 713777"/>
              <a:gd name="connsiteX6" fmla="*/ 853382 w 1679608"/>
              <a:gd name="connsiteY6" fmla="*/ 505314 h 713777"/>
              <a:gd name="connsiteX7" fmla="*/ 8127 w 1679608"/>
              <a:gd name="connsiteY7" fmla="*/ 124989 h 713777"/>
              <a:gd name="connsiteX0" fmla="*/ 8211 w 1679692"/>
              <a:gd name="connsiteY0" fmla="*/ 124989 h 713777"/>
              <a:gd name="connsiteX1" fmla="*/ 1321088 w 1679692"/>
              <a:gd name="connsiteY1" fmla="*/ 217888 h 713777"/>
              <a:gd name="connsiteX2" fmla="*/ 1247198 w 1679692"/>
              <a:gd name="connsiteY2" fmla="*/ 1267 h 713777"/>
              <a:gd name="connsiteX3" fmla="*/ 1679692 w 1679692"/>
              <a:gd name="connsiteY3" fmla="*/ 43772 h 713777"/>
              <a:gd name="connsiteX4" fmla="*/ 1496509 w 1679692"/>
              <a:gd name="connsiteY4" fmla="*/ 713777 h 713777"/>
              <a:gd name="connsiteX5" fmla="*/ 1430084 w 1679692"/>
              <a:gd name="connsiteY5" fmla="*/ 532894 h 713777"/>
              <a:gd name="connsiteX6" fmla="*/ 853466 w 1679692"/>
              <a:gd name="connsiteY6" fmla="*/ 505314 h 713777"/>
              <a:gd name="connsiteX7" fmla="*/ 8211 w 1679692"/>
              <a:gd name="connsiteY7" fmla="*/ 124989 h 713777"/>
              <a:gd name="connsiteX0" fmla="*/ 8515 w 1679996"/>
              <a:gd name="connsiteY0" fmla="*/ 124989 h 761585"/>
              <a:gd name="connsiteX1" fmla="*/ 1321392 w 1679996"/>
              <a:gd name="connsiteY1" fmla="*/ 217888 h 761585"/>
              <a:gd name="connsiteX2" fmla="*/ 1247502 w 1679996"/>
              <a:gd name="connsiteY2" fmla="*/ 1267 h 761585"/>
              <a:gd name="connsiteX3" fmla="*/ 1679996 w 1679996"/>
              <a:gd name="connsiteY3" fmla="*/ 43772 h 761585"/>
              <a:gd name="connsiteX4" fmla="*/ 1496813 w 1679996"/>
              <a:gd name="connsiteY4" fmla="*/ 713777 h 761585"/>
              <a:gd name="connsiteX5" fmla="*/ 1430388 w 1679996"/>
              <a:gd name="connsiteY5" fmla="*/ 532894 h 761585"/>
              <a:gd name="connsiteX6" fmla="*/ 826167 w 1679996"/>
              <a:gd name="connsiteY6" fmla="*/ 752211 h 761585"/>
              <a:gd name="connsiteX7" fmla="*/ 8515 w 1679996"/>
              <a:gd name="connsiteY7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741403 w 1679996"/>
              <a:gd name="connsiteY1" fmla="*/ 33083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746232 w 1679996"/>
              <a:gd name="connsiteY1" fmla="*/ 401819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468 w 1679949"/>
              <a:gd name="connsiteY0" fmla="*/ 124989 h 761585"/>
              <a:gd name="connsiteX1" fmla="*/ 746185 w 1679949"/>
              <a:gd name="connsiteY1" fmla="*/ 401819 h 761585"/>
              <a:gd name="connsiteX2" fmla="*/ 1321345 w 1679949"/>
              <a:gd name="connsiteY2" fmla="*/ 217888 h 761585"/>
              <a:gd name="connsiteX3" fmla="*/ 1247455 w 1679949"/>
              <a:gd name="connsiteY3" fmla="*/ 1267 h 761585"/>
              <a:gd name="connsiteX4" fmla="*/ 1679949 w 1679949"/>
              <a:gd name="connsiteY4" fmla="*/ 43772 h 761585"/>
              <a:gd name="connsiteX5" fmla="*/ 1496766 w 1679949"/>
              <a:gd name="connsiteY5" fmla="*/ 713777 h 761585"/>
              <a:gd name="connsiteX6" fmla="*/ 1430341 w 1679949"/>
              <a:gd name="connsiteY6" fmla="*/ 532894 h 761585"/>
              <a:gd name="connsiteX7" fmla="*/ 826120 w 1679949"/>
              <a:gd name="connsiteY7" fmla="*/ 752211 h 761585"/>
              <a:gd name="connsiteX8" fmla="*/ 8468 w 1679949"/>
              <a:gd name="connsiteY8" fmla="*/ 124989 h 761585"/>
              <a:gd name="connsiteX0" fmla="*/ 9666 w 1588585"/>
              <a:gd name="connsiteY0" fmla="*/ 9986 h 816132"/>
              <a:gd name="connsiteX1" fmla="*/ 654821 w 1588585"/>
              <a:gd name="connsiteY1" fmla="*/ 456366 h 816132"/>
              <a:gd name="connsiteX2" fmla="*/ 1229981 w 1588585"/>
              <a:gd name="connsiteY2" fmla="*/ 272435 h 816132"/>
              <a:gd name="connsiteX3" fmla="*/ 1156091 w 1588585"/>
              <a:gd name="connsiteY3" fmla="*/ 55814 h 816132"/>
              <a:gd name="connsiteX4" fmla="*/ 1588585 w 1588585"/>
              <a:gd name="connsiteY4" fmla="*/ 98319 h 816132"/>
              <a:gd name="connsiteX5" fmla="*/ 1405402 w 1588585"/>
              <a:gd name="connsiteY5" fmla="*/ 768324 h 816132"/>
              <a:gd name="connsiteX6" fmla="*/ 1338977 w 1588585"/>
              <a:gd name="connsiteY6" fmla="*/ 587441 h 816132"/>
              <a:gd name="connsiteX7" fmla="*/ 734756 w 1588585"/>
              <a:gd name="connsiteY7" fmla="*/ 806758 h 816132"/>
              <a:gd name="connsiteX8" fmla="*/ 9666 w 1588585"/>
              <a:gd name="connsiteY8" fmla="*/ 9986 h 816132"/>
              <a:gd name="connsiteX0" fmla="*/ 9666 w 1588585"/>
              <a:gd name="connsiteY0" fmla="*/ 9986 h 815157"/>
              <a:gd name="connsiteX1" fmla="*/ 654821 w 1588585"/>
              <a:gd name="connsiteY1" fmla="*/ 456366 h 815157"/>
              <a:gd name="connsiteX2" fmla="*/ 1229981 w 1588585"/>
              <a:gd name="connsiteY2" fmla="*/ 272435 h 815157"/>
              <a:gd name="connsiteX3" fmla="*/ 1156091 w 1588585"/>
              <a:gd name="connsiteY3" fmla="*/ 55814 h 815157"/>
              <a:gd name="connsiteX4" fmla="*/ 1588585 w 1588585"/>
              <a:gd name="connsiteY4" fmla="*/ 98319 h 815157"/>
              <a:gd name="connsiteX5" fmla="*/ 1405402 w 1588585"/>
              <a:gd name="connsiteY5" fmla="*/ 768324 h 815157"/>
              <a:gd name="connsiteX6" fmla="*/ 1326601 w 1588585"/>
              <a:gd name="connsiteY6" fmla="*/ 544602 h 815157"/>
              <a:gd name="connsiteX7" fmla="*/ 734756 w 1588585"/>
              <a:gd name="connsiteY7" fmla="*/ 806758 h 815157"/>
              <a:gd name="connsiteX8" fmla="*/ 9666 w 1588585"/>
              <a:gd name="connsiteY8" fmla="*/ 9986 h 815157"/>
              <a:gd name="connsiteX0" fmla="*/ 9666 w 1588585"/>
              <a:gd name="connsiteY0" fmla="*/ 9986 h 816427"/>
              <a:gd name="connsiteX1" fmla="*/ 654821 w 1588585"/>
              <a:gd name="connsiteY1" fmla="*/ 456366 h 816427"/>
              <a:gd name="connsiteX2" fmla="*/ 1229981 w 1588585"/>
              <a:gd name="connsiteY2" fmla="*/ 272435 h 816427"/>
              <a:gd name="connsiteX3" fmla="*/ 1156091 w 1588585"/>
              <a:gd name="connsiteY3" fmla="*/ 55814 h 816427"/>
              <a:gd name="connsiteX4" fmla="*/ 1588585 w 1588585"/>
              <a:gd name="connsiteY4" fmla="*/ 98319 h 816427"/>
              <a:gd name="connsiteX5" fmla="*/ 1405402 w 1588585"/>
              <a:gd name="connsiteY5" fmla="*/ 768324 h 816427"/>
              <a:gd name="connsiteX6" fmla="*/ 1326601 w 1588585"/>
              <a:gd name="connsiteY6" fmla="*/ 544602 h 816427"/>
              <a:gd name="connsiteX7" fmla="*/ 734756 w 1588585"/>
              <a:gd name="connsiteY7" fmla="*/ 806758 h 816427"/>
              <a:gd name="connsiteX8" fmla="*/ 9666 w 1588585"/>
              <a:gd name="connsiteY8" fmla="*/ 9986 h 816427"/>
              <a:gd name="connsiteX0" fmla="*/ 9666 w 1588585"/>
              <a:gd name="connsiteY0" fmla="*/ 9986 h 821149"/>
              <a:gd name="connsiteX1" fmla="*/ 654821 w 1588585"/>
              <a:gd name="connsiteY1" fmla="*/ 456366 h 821149"/>
              <a:gd name="connsiteX2" fmla="*/ 1229981 w 1588585"/>
              <a:gd name="connsiteY2" fmla="*/ 272435 h 821149"/>
              <a:gd name="connsiteX3" fmla="*/ 1156091 w 1588585"/>
              <a:gd name="connsiteY3" fmla="*/ 55814 h 821149"/>
              <a:gd name="connsiteX4" fmla="*/ 1588585 w 1588585"/>
              <a:gd name="connsiteY4" fmla="*/ 98319 h 821149"/>
              <a:gd name="connsiteX5" fmla="*/ 1405402 w 1588585"/>
              <a:gd name="connsiteY5" fmla="*/ 768324 h 821149"/>
              <a:gd name="connsiteX6" fmla="*/ 1326601 w 1588585"/>
              <a:gd name="connsiteY6" fmla="*/ 544602 h 821149"/>
              <a:gd name="connsiteX7" fmla="*/ 734756 w 1588585"/>
              <a:gd name="connsiteY7" fmla="*/ 806758 h 821149"/>
              <a:gd name="connsiteX8" fmla="*/ 9666 w 1588585"/>
              <a:gd name="connsiteY8" fmla="*/ 9986 h 821149"/>
              <a:gd name="connsiteX0" fmla="*/ 9666 w 1588585"/>
              <a:gd name="connsiteY0" fmla="*/ 9986 h 819541"/>
              <a:gd name="connsiteX1" fmla="*/ 654821 w 1588585"/>
              <a:gd name="connsiteY1" fmla="*/ 456366 h 819541"/>
              <a:gd name="connsiteX2" fmla="*/ 1229981 w 1588585"/>
              <a:gd name="connsiteY2" fmla="*/ 272435 h 819541"/>
              <a:gd name="connsiteX3" fmla="*/ 1156091 w 1588585"/>
              <a:gd name="connsiteY3" fmla="*/ 55814 h 819541"/>
              <a:gd name="connsiteX4" fmla="*/ 1588585 w 1588585"/>
              <a:gd name="connsiteY4" fmla="*/ 98319 h 819541"/>
              <a:gd name="connsiteX5" fmla="*/ 1405402 w 1588585"/>
              <a:gd name="connsiteY5" fmla="*/ 768324 h 819541"/>
              <a:gd name="connsiteX6" fmla="*/ 1310354 w 1588585"/>
              <a:gd name="connsiteY6" fmla="*/ 513240 h 819541"/>
              <a:gd name="connsiteX7" fmla="*/ 734756 w 1588585"/>
              <a:gd name="connsiteY7" fmla="*/ 806758 h 819541"/>
              <a:gd name="connsiteX8" fmla="*/ 9666 w 1588585"/>
              <a:gd name="connsiteY8" fmla="*/ 9986 h 819541"/>
              <a:gd name="connsiteX0" fmla="*/ 9666 w 1588585"/>
              <a:gd name="connsiteY0" fmla="*/ 9986 h 818061"/>
              <a:gd name="connsiteX1" fmla="*/ 654821 w 1588585"/>
              <a:gd name="connsiteY1" fmla="*/ 456366 h 818061"/>
              <a:gd name="connsiteX2" fmla="*/ 1229981 w 1588585"/>
              <a:gd name="connsiteY2" fmla="*/ 272435 h 818061"/>
              <a:gd name="connsiteX3" fmla="*/ 1156091 w 1588585"/>
              <a:gd name="connsiteY3" fmla="*/ 55814 h 818061"/>
              <a:gd name="connsiteX4" fmla="*/ 1588585 w 1588585"/>
              <a:gd name="connsiteY4" fmla="*/ 98319 h 818061"/>
              <a:gd name="connsiteX5" fmla="*/ 1405402 w 1588585"/>
              <a:gd name="connsiteY5" fmla="*/ 768324 h 818061"/>
              <a:gd name="connsiteX6" fmla="*/ 1310354 w 1588585"/>
              <a:gd name="connsiteY6" fmla="*/ 513240 h 818061"/>
              <a:gd name="connsiteX7" fmla="*/ 734756 w 1588585"/>
              <a:gd name="connsiteY7" fmla="*/ 806758 h 818061"/>
              <a:gd name="connsiteX8" fmla="*/ 9666 w 1588585"/>
              <a:gd name="connsiteY8" fmla="*/ 9986 h 81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8585" h="818061">
                <a:moveTo>
                  <a:pt x="9666" y="9986"/>
                </a:moveTo>
                <a:cubicBezTo>
                  <a:pt x="4198" y="-74629"/>
                  <a:pt x="408101" y="404833"/>
                  <a:pt x="654821" y="456366"/>
                </a:cubicBezTo>
                <a:cubicBezTo>
                  <a:pt x="858425" y="455858"/>
                  <a:pt x="1154291" y="312977"/>
                  <a:pt x="1229981" y="272435"/>
                </a:cubicBezTo>
                <a:cubicBezTo>
                  <a:pt x="1162376" y="66641"/>
                  <a:pt x="1096324" y="84833"/>
                  <a:pt x="1156091" y="55814"/>
                </a:cubicBezTo>
                <a:cubicBezTo>
                  <a:pt x="1280766" y="53119"/>
                  <a:pt x="1371366" y="50237"/>
                  <a:pt x="1588585" y="98319"/>
                </a:cubicBezTo>
                <a:lnTo>
                  <a:pt x="1405402" y="768324"/>
                </a:lnTo>
                <a:lnTo>
                  <a:pt x="1310354" y="513240"/>
                </a:lnTo>
                <a:cubicBezTo>
                  <a:pt x="1194796" y="618210"/>
                  <a:pt x="971735" y="874742"/>
                  <a:pt x="734756" y="806758"/>
                </a:cubicBezTo>
                <a:cubicBezTo>
                  <a:pt x="499591" y="723070"/>
                  <a:pt x="-81760" y="-60760"/>
                  <a:pt x="9666" y="9986"/>
                </a:cubicBezTo>
                <a:close/>
              </a:path>
            </a:pathLst>
          </a:custGeom>
          <a:gradFill flip="none" rotWithShape="1">
            <a:gsLst>
              <a:gs pos="0">
                <a:srgbClr val="2D44A4">
                  <a:shade val="30000"/>
                  <a:satMod val="115000"/>
                </a:srgbClr>
              </a:gs>
              <a:gs pos="50000">
                <a:srgbClr val="2D44A4">
                  <a:shade val="67500"/>
                  <a:satMod val="115000"/>
                </a:srgbClr>
              </a:gs>
              <a:gs pos="100000">
                <a:srgbClr val="2D44A4">
                  <a:shade val="100000"/>
                  <a:satMod val="115000"/>
                </a:srgbClr>
              </a:gs>
            </a:gsLst>
            <a:lin ang="0" scaled="1"/>
            <a:tileRect/>
          </a:gra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1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800" kern="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55" name="右矢印 14"/>
          <p:cNvSpPr/>
          <p:nvPr/>
        </p:nvSpPr>
        <p:spPr>
          <a:xfrm rot="11413229" flipV="1">
            <a:off x="7030067" y="5185663"/>
            <a:ext cx="652463" cy="342900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226859 w 1700504"/>
              <a:gd name="connsiteY1" fmla="*/ 237815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226859 w 1700504"/>
              <a:gd name="connsiteY1" fmla="*/ 237815 h 653094"/>
              <a:gd name="connsiteX2" fmla="*/ 1106063 w 1700504"/>
              <a:gd name="connsiteY2" fmla="*/ 3055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100705 h 722283"/>
              <a:gd name="connsiteX1" fmla="*/ 1226859 w 1700504"/>
              <a:gd name="connsiteY1" fmla="*/ 307004 h 722283"/>
              <a:gd name="connsiteX2" fmla="*/ 1106063 w 1700504"/>
              <a:gd name="connsiteY2" fmla="*/ 72244 h 722283"/>
              <a:gd name="connsiteX3" fmla="*/ 1700504 w 1700504"/>
              <a:gd name="connsiteY3" fmla="*/ 69189 h 722283"/>
              <a:gd name="connsiteX4" fmla="*/ 1460258 w 1700504"/>
              <a:gd name="connsiteY4" fmla="*/ 722283 h 722283"/>
              <a:gd name="connsiteX5" fmla="*/ 1298713 w 1700504"/>
              <a:gd name="connsiteY5" fmla="*/ 567060 h 722283"/>
              <a:gd name="connsiteX6" fmla="*/ 0 w 1700504"/>
              <a:gd name="connsiteY6" fmla="*/ 100705 h 722283"/>
              <a:gd name="connsiteX0" fmla="*/ 0 w 1700504"/>
              <a:gd name="connsiteY0" fmla="*/ 114107 h 735685"/>
              <a:gd name="connsiteX1" fmla="*/ 1226859 w 1700504"/>
              <a:gd name="connsiteY1" fmla="*/ 320406 h 735685"/>
              <a:gd name="connsiteX2" fmla="*/ 1106063 w 1700504"/>
              <a:gd name="connsiteY2" fmla="*/ 85646 h 735685"/>
              <a:gd name="connsiteX3" fmla="*/ 1390803 w 1700504"/>
              <a:gd name="connsiteY3" fmla="*/ 9619 h 735685"/>
              <a:gd name="connsiteX4" fmla="*/ 1700504 w 1700504"/>
              <a:gd name="connsiteY4" fmla="*/ 82591 h 735685"/>
              <a:gd name="connsiteX5" fmla="*/ 1460258 w 1700504"/>
              <a:gd name="connsiteY5" fmla="*/ 735685 h 735685"/>
              <a:gd name="connsiteX6" fmla="*/ 1298713 w 1700504"/>
              <a:gd name="connsiteY6" fmla="*/ 580462 h 735685"/>
              <a:gd name="connsiteX7" fmla="*/ 0 w 1700504"/>
              <a:gd name="connsiteY7" fmla="*/ 114107 h 735685"/>
              <a:gd name="connsiteX0" fmla="*/ 0 w 1700504"/>
              <a:gd name="connsiteY0" fmla="*/ 101581 h 723159"/>
              <a:gd name="connsiteX1" fmla="*/ 1226859 w 1700504"/>
              <a:gd name="connsiteY1" fmla="*/ 307880 h 723159"/>
              <a:gd name="connsiteX2" fmla="*/ 1106063 w 1700504"/>
              <a:gd name="connsiteY2" fmla="*/ 73120 h 723159"/>
              <a:gd name="connsiteX3" fmla="*/ 1400060 w 1700504"/>
              <a:gd name="connsiteY3" fmla="*/ 21925 h 723159"/>
              <a:gd name="connsiteX4" fmla="*/ 1700504 w 1700504"/>
              <a:gd name="connsiteY4" fmla="*/ 70065 h 723159"/>
              <a:gd name="connsiteX5" fmla="*/ 1460258 w 1700504"/>
              <a:gd name="connsiteY5" fmla="*/ 723159 h 723159"/>
              <a:gd name="connsiteX6" fmla="*/ 1298713 w 1700504"/>
              <a:gd name="connsiteY6" fmla="*/ 567936 h 723159"/>
              <a:gd name="connsiteX7" fmla="*/ 0 w 1700504"/>
              <a:gd name="connsiteY7" fmla="*/ 101581 h 723159"/>
              <a:gd name="connsiteX0" fmla="*/ 0 w 1700504"/>
              <a:gd name="connsiteY0" fmla="*/ 87272 h 708850"/>
              <a:gd name="connsiteX1" fmla="*/ 1226859 w 1700504"/>
              <a:gd name="connsiteY1" fmla="*/ 29357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298713 w 1700504"/>
              <a:gd name="connsiteY6" fmla="*/ 553627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226859 w 1700504"/>
              <a:gd name="connsiteY1" fmla="*/ 29357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263502 w 1700504"/>
              <a:gd name="connsiteY2" fmla="*/ 81507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263502 w 1700504"/>
              <a:gd name="connsiteY2" fmla="*/ 81507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87597 w 1700504"/>
              <a:gd name="connsiteY6" fmla="*/ 414028 h 708850"/>
              <a:gd name="connsiteX7" fmla="*/ 0 w 1700504"/>
              <a:gd name="connsiteY7" fmla="*/ 87272 h 708850"/>
              <a:gd name="connsiteX0" fmla="*/ 0 w 1700504"/>
              <a:gd name="connsiteY0" fmla="*/ 87272 h 676060"/>
              <a:gd name="connsiteX1" fmla="*/ 1354514 w 1700504"/>
              <a:gd name="connsiteY1" fmla="*/ 301181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387597 w 1700504"/>
              <a:gd name="connsiteY6" fmla="*/ 414028 h 676060"/>
              <a:gd name="connsiteX7" fmla="*/ 0 w 1700504"/>
              <a:gd name="connsiteY7" fmla="*/ 87272 h 676060"/>
              <a:gd name="connsiteX0" fmla="*/ 0 w 1700504"/>
              <a:gd name="connsiteY0" fmla="*/ 87272 h 676060"/>
              <a:gd name="connsiteX1" fmla="*/ 1347271 w 1700504"/>
              <a:gd name="connsiteY1" fmla="*/ 216943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387597 w 1700504"/>
              <a:gd name="connsiteY6" fmla="*/ 414028 h 676060"/>
              <a:gd name="connsiteX7" fmla="*/ 0 w 1700504"/>
              <a:gd name="connsiteY7" fmla="*/ 87272 h 676060"/>
              <a:gd name="connsiteX0" fmla="*/ 0 w 1700504"/>
              <a:gd name="connsiteY0" fmla="*/ 87272 h 676060"/>
              <a:gd name="connsiteX1" fmla="*/ 1347271 w 1700504"/>
              <a:gd name="connsiteY1" fmla="*/ 216943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421873 w 1700504"/>
              <a:gd name="connsiteY6" fmla="*/ 495177 h 676060"/>
              <a:gd name="connsiteX7" fmla="*/ 0 w 1700504"/>
              <a:gd name="connsiteY7" fmla="*/ 87272 h 676060"/>
              <a:gd name="connsiteX0" fmla="*/ 0 w 1700504"/>
              <a:gd name="connsiteY0" fmla="*/ 74893 h 663681"/>
              <a:gd name="connsiteX1" fmla="*/ 1347271 w 1700504"/>
              <a:gd name="connsiteY1" fmla="*/ 204564 h 663681"/>
              <a:gd name="connsiteX2" fmla="*/ 1263502 w 1700504"/>
              <a:gd name="connsiteY2" fmla="*/ 69128 h 663681"/>
              <a:gd name="connsiteX3" fmla="*/ 1700504 w 1700504"/>
              <a:gd name="connsiteY3" fmla="*/ 43377 h 663681"/>
              <a:gd name="connsiteX4" fmla="*/ 1488298 w 1700504"/>
              <a:gd name="connsiteY4" fmla="*/ 663681 h 663681"/>
              <a:gd name="connsiteX5" fmla="*/ 1421873 w 1700504"/>
              <a:gd name="connsiteY5" fmla="*/ 482798 h 663681"/>
              <a:gd name="connsiteX6" fmla="*/ 0 w 1700504"/>
              <a:gd name="connsiteY6" fmla="*/ 74893 h 663681"/>
              <a:gd name="connsiteX0" fmla="*/ 0 w 1700504"/>
              <a:gd name="connsiteY0" fmla="*/ 104213 h 693001"/>
              <a:gd name="connsiteX1" fmla="*/ 1347271 w 1700504"/>
              <a:gd name="connsiteY1" fmla="*/ 233884 h 693001"/>
              <a:gd name="connsiteX2" fmla="*/ 1263502 w 1700504"/>
              <a:gd name="connsiteY2" fmla="*/ 98448 h 693001"/>
              <a:gd name="connsiteX3" fmla="*/ 1481163 w 1700504"/>
              <a:gd name="connsiteY3" fmla="*/ 15293 h 693001"/>
              <a:gd name="connsiteX4" fmla="*/ 1700504 w 1700504"/>
              <a:gd name="connsiteY4" fmla="*/ 72697 h 693001"/>
              <a:gd name="connsiteX5" fmla="*/ 1488298 w 1700504"/>
              <a:gd name="connsiteY5" fmla="*/ 693001 h 693001"/>
              <a:gd name="connsiteX6" fmla="*/ 1421873 w 1700504"/>
              <a:gd name="connsiteY6" fmla="*/ 512118 h 693001"/>
              <a:gd name="connsiteX7" fmla="*/ 0 w 1700504"/>
              <a:gd name="connsiteY7" fmla="*/ 104213 h 693001"/>
              <a:gd name="connsiteX0" fmla="*/ 0 w 1700504"/>
              <a:gd name="connsiteY0" fmla="*/ 74893 h 663681"/>
              <a:gd name="connsiteX1" fmla="*/ 1347271 w 1700504"/>
              <a:gd name="connsiteY1" fmla="*/ 204564 h 663681"/>
              <a:gd name="connsiteX2" fmla="*/ 1263502 w 1700504"/>
              <a:gd name="connsiteY2" fmla="*/ 69128 h 663681"/>
              <a:gd name="connsiteX3" fmla="*/ 1700504 w 1700504"/>
              <a:gd name="connsiteY3" fmla="*/ 43377 h 663681"/>
              <a:gd name="connsiteX4" fmla="*/ 1488298 w 1700504"/>
              <a:gd name="connsiteY4" fmla="*/ 663681 h 663681"/>
              <a:gd name="connsiteX5" fmla="*/ 1421873 w 1700504"/>
              <a:gd name="connsiteY5" fmla="*/ 482798 h 663681"/>
              <a:gd name="connsiteX6" fmla="*/ 0 w 1700504"/>
              <a:gd name="connsiteY6" fmla="*/ 74893 h 663681"/>
              <a:gd name="connsiteX0" fmla="*/ 0 w 1700504"/>
              <a:gd name="connsiteY0" fmla="*/ 100470 h 689258"/>
              <a:gd name="connsiteX1" fmla="*/ 1347271 w 1700504"/>
              <a:gd name="connsiteY1" fmla="*/ 230141 h 689258"/>
              <a:gd name="connsiteX2" fmla="*/ 1263502 w 1700504"/>
              <a:gd name="connsiteY2" fmla="*/ 94705 h 689258"/>
              <a:gd name="connsiteX3" fmla="*/ 1487669 w 1700504"/>
              <a:gd name="connsiteY3" fmla="*/ 18202 h 689258"/>
              <a:gd name="connsiteX4" fmla="*/ 1700504 w 1700504"/>
              <a:gd name="connsiteY4" fmla="*/ 68954 h 689258"/>
              <a:gd name="connsiteX5" fmla="*/ 1488298 w 1700504"/>
              <a:gd name="connsiteY5" fmla="*/ 689258 h 689258"/>
              <a:gd name="connsiteX6" fmla="*/ 1421873 w 1700504"/>
              <a:gd name="connsiteY6" fmla="*/ 508375 h 689258"/>
              <a:gd name="connsiteX7" fmla="*/ 0 w 1700504"/>
              <a:gd name="connsiteY7" fmla="*/ 100470 h 689258"/>
              <a:gd name="connsiteX0" fmla="*/ 0 w 1700504"/>
              <a:gd name="connsiteY0" fmla="*/ 100470 h 689258"/>
              <a:gd name="connsiteX1" fmla="*/ 1347271 w 1700504"/>
              <a:gd name="connsiteY1" fmla="*/ 230141 h 689258"/>
              <a:gd name="connsiteX2" fmla="*/ 1263502 w 1700504"/>
              <a:gd name="connsiteY2" fmla="*/ 94705 h 689258"/>
              <a:gd name="connsiteX3" fmla="*/ 1487669 w 1700504"/>
              <a:gd name="connsiteY3" fmla="*/ 18202 h 689258"/>
              <a:gd name="connsiteX4" fmla="*/ 1700504 w 1700504"/>
              <a:gd name="connsiteY4" fmla="*/ 68954 h 689258"/>
              <a:gd name="connsiteX5" fmla="*/ 1488298 w 1700504"/>
              <a:gd name="connsiteY5" fmla="*/ 689258 h 689258"/>
              <a:gd name="connsiteX6" fmla="*/ 1421873 w 1700504"/>
              <a:gd name="connsiteY6" fmla="*/ 508375 h 689258"/>
              <a:gd name="connsiteX7" fmla="*/ 0 w 1700504"/>
              <a:gd name="connsiteY7" fmla="*/ 100470 h 689258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351211 w 1700504"/>
              <a:gd name="connsiteY2" fmla="*/ 193570 h 720346"/>
              <a:gd name="connsiteX3" fmla="*/ 1267528 w 1700504"/>
              <a:gd name="connsiteY3" fmla="*/ 6984 h 720346"/>
              <a:gd name="connsiteX4" fmla="*/ 1487669 w 1700504"/>
              <a:gd name="connsiteY4" fmla="*/ 49290 h 720346"/>
              <a:gd name="connsiteX5" fmla="*/ 1700504 w 1700504"/>
              <a:gd name="connsiteY5" fmla="*/ 100042 h 720346"/>
              <a:gd name="connsiteX6" fmla="*/ 1488298 w 1700504"/>
              <a:gd name="connsiteY6" fmla="*/ 720346 h 720346"/>
              <a:gd name="connsiteX7" fmla="*/ 1421873 w 1700504"/>
              <a:gd name="connsiteY7" fmla="*/ 539463 h 720346"/>
              <a:gd name="connsiteX8" fmla="*/ 0 w 1700504"/>
              <a:gd name="connsiteY8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96575 w 1700504"/>
              <a:gd name="connsiteY2" fmla="*/ 187763 h 720346"/>
              <a:gd name="connsiteX3" fmla="*/ 1351211 w 1700504"/>
              <a:gd name="connsiteY3" fmla="*/ 193570 h 720346"/>
              <a:gd name="connsiteX4" fmla="*/ 1267528 w 1700504"/>
              <a:gd name="connsiteY4" fmla="*/ 6984 h 720346"/>
              <a:gd name="connsiteX5" fmla="*/ 1487669 w 1700504"/>
              <a:gd name="connsiteY5" fmla="*/ 49290 h 720346"/>
              <a:gd name="connsiteX6" fmla="*/ 1700504 w 1700504"/>
              <a:gd name="connsiteY6" fmla="*/ 100042 h 720346"/>
              <a:gd name="connsiteX7" fmla="*/ 1488298 w 1700504"/>
              <a:gd name="connsiteY7" fmla="*/ 720346 h 720346"/>
              <a:gd name="connsiteX8" fmla="*/ 1421873 w 1700504"/>
              <a:gd name="connsiteY8" fmla="*/ 539463 h 720346"/>
              <a:gd name="connsiteX9" fmla="*/ 0 w 1700504"/>
              <a:gd name="connsiteY9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78304 w 1700504"/>
              <a:gd name="connsiteY2" fmla="*/ 209128 h 720346"/>
              <a:gd name="connsiteX3" fmla="*/ 1296575 w 1700504"/>
              <a:gd name="connsiteY3" fmla="*/ 187763 h 720346"/>
              <a:gd name="connsiteX4" fmla="*/ 1351211 w 1700504"/>
              <a:gd name="connsiteY4" fmla="*/ 193570 h 720346"/>
              <a:gd name="connsiteX5" fmla="*/ 1267528 w 1700504"/>
              <a:gd name="connsiteY5" fmla="*/ 6984 h 720346"/>
              <a:gd name="connsiteX6" fmla="*/ 1487669 w 1700504"/>
              <a:gd name="connsiteY6" fmla="*/ 49290 h 720346"/>
              <a:gd name="connsiteX7" fmla="*/ 1700504 w 1700504"/>
              <a:gd name="connsiteY7" fmla="*/ 100042 h 720346"/>
              <a:gd name="connsiteX8" fmla="*/ 1488298 w 1700504"/>
              <a:gd name="connsiteY8" fmla="*/ 720346 h 720346"/>
              <a:gd name="connsiteX9" fmla="*/ 1421873 w 1700504"/>
              <a:gd name="connsiteY9" fmla="*/ 539463 h 720346"/>
              <a:gd name="connsiteX10" fmla="*/ 0 w 1700504"/>
              <a:gd name="connsiteY10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78304 w 1700504"/>
              <a:gd name="connsiteY2" fmla="*/ 209128 h 720346"/>
              <a:gd name="connsiteX3" fmla="*/ 1351211 w 1700504"/>
              <a:gd name="connsiteY3" fmla="*/ 193570 h 720346"/>
              <a:gd name="connsiteX4" fmla="*/ 1267528 w 1700504"/>
              <a:gd name="connsiteY4" fmla="*/ 6984 h 720346"/>
              <a:gd name="connsiteX5" fmla="*/ 1487669 w 1700504"/>
              <a:gd name="connsiteY5" fmla="*/ 49290 h 720346"/>
              <a:gd name="connsiteX6" fmla="*/ 1700504 w 1700504"/>
              <a:gd name="connsiteY6" fmla="*/ 100042 h 720346"/>
              <a:gd name="connsiteX7" fmla="*/ 1488298 w 1700504"/>
              <a:gd name="connsiteY7" fmla="*/ 720346 h 720346"/>
              <a:gd name="connsiteX8" fmla="*/ 1421873 w 1700504"/>
              <a:gd name="connsiteY8" fmla="*/ 539463 h 720346"/>
              <a:gd name="connsiteX9" fmla="*/ 0 w 1700504"/>
              <a:gd name="connsiteY9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351211 w 1700504"/>
              <a:gd name="connsiteY2" fmla="*/ 193570 h 720346"/>
              <a:gd name="connsiteX3" fmla="*/ 1267528 w 1700504"/>
              <a:gd name="connsiteY3" fmla="*/ 6984 h 720346"/>
              <a:gd name="connsiteX4" fmla="*/ 1487669 w 1700504"/>
              <a:gd name="connsiteY4" fmla="*/ 49290 h 720346"/>
              <a:gd name="connsiteX5" fmla="*/ 1700504 w 1700504"/>
              <a:gd name="connsiteY5" fmla="*/ 100042 h 720346"/>
              <a:gd name="connsiteX6" fmla="*/ 1488298 w 1700504"/>
              <a:gd name="connsiteY6" fmla="*/ 720346 h 720346"/>
              <a:gd name="connsiteX7" fmla="*/ 1421873 w 1700504"/>
              <a:gd name="connsiteY7" fmla="*/ 539463 h 720346"/>
              <a:gd name="connsiteX8" fmla="*/ 0 w 1700504"/>
              <a:gd name="connsiteY8" fmla="*/ 131558 h 720346"/>
              <a:gd name="connsiteX0" fmla="*/ 89 w 1700593"/>
              <a:gd name="connsiteY0" fmla="*/ 131558 h 720346"/>
              <a:gd name="connsiteX1" fmla="*/ 1351300 w 1700593"/>
              <a:gd name="connsiteY1" fmla="*/ 193570 h 720346"/>
              <a:gd name="connsiteX2" fmla="*/ 1267617 w 1700593"/>
              <a:gd name="connsiteY2" fmla="*/ 6984 h 720346"/>
              <a:gd name="connsiteX3" fmla="*/ 1487758 w 1700593"/>
              <a:gd name="connsiteY3" fmla="*/ 49290 h 720346"/>
              <a:gd name="connsiteX4" fmla="*/ 1700593 w 1700593"/>
              <a:gd name="connsiteY4" fmla="*/ 100042 h 720346"/>
              <a:gd name="connsiteX5" fmla="*/ 1488387 w 1700593"/>
              <a:gd name="connsiteY5" fmla="*/ 720346 h 720346"/>
              <a:gd name="connsiteX6" fmla="*/ 1421962 w 1700593"/>
              <a:gd name="connsiteY6" fmla="*/ 539463 h 720346"/>
              <a:gd name="connsiteX7" fmla="*/ 89 w 1700593"/>
              <a:gd name="connsiteY7" fmla="*/ 131558 h 720346"/>
              <a:gd name="connsiteX0" fmla="*/ 90 w 1700594"/>
              <a:gd name="connsiteY0" fmla="*/ 131558 h 720346"/>
              <a:gd name="connsiteX1" fmla="*/ 1341334 w 1700594"/>
              <a:gd name="connsiteY1" fmla="*/ 293512 h 720346"/>
              <a:gd name="connsiteX2" fmla="*/ 1267618 w 1700594"/>
              <a:gd name="connsiteY2" fmla="*/ 6984 h 720346"/>
              <a:gd name="connsiteX3" fmla="*/ 1487759 w 1700594"/>
              <a:gd name="connsiteY3" fmla="*/ 49290 h 720346"/>
              <a:gd name="connsiteX4" fmla="*/ 1700594 w 1700594"/>
              <a:gd name="connsiteY4" fmla="*/ 100042 h 720346"/>
              <a:gd name="connsiteX5" fmla="*/ 1488388 w 1700594"/>
              <a:gd name="connsiteY5" fmla="*/ 720346 h 720346"/>
              <a:gd name="connsiteX6" fmla="*/ 1421963 w 1700594"/>
              <a:gd name="connsiteY6" fmla="*/ 539463 h 720346"/>
              <a:gd name="connsiteX7" fmla="*/ 90 w 1700594"/>
              <a:gd name="connsiteY7" fmla="*/ 131558 h 720346"/>
              <a:gd name="connsiteX0" fmla="*/ 90 w 1700594"/>
              <a:gd name="connsiteY0" fmla="*/ 131558 h 720346"/>
              <a:gd name="connsiteX1" fmla="*/ 1341334 w 1700594"/>
              <a:gd name="connsiteY1" fmla="*/ 293512 h 720346"/>
              <a:gd name="connsiteX2" fmla="*/ 1267618 w 1700594"/>
              <a:gd name="connsiteY2" fmla="*/ 6984 h 720346"/>
              <a:gd name="connsiteX3" fmla="*/ 1487759 w 1700594"/>
              <a:gd name="connsiteY3" fmla="*/ 49290 h 720346"/>
              <a:gd name="connsiteX4" fmla="*/ 1700594 w 1700594"/>
              <a:gd name="connsiteY4" fmla="*/ 100042 h 720346"/>
              <a:gd name="connsiteX5" fmla="*/ 1488388 w 1700594"/>
              <a:gd name="connsiteY5" fmla="*/ 720346 h 720346"/>
              <a:gd name="connsiteX6" fmla="*/ 1421963 w 1700594"/>
              <a:gd name="connsiteY6" fmla="*/ 539463 h 720346"/>
              <a:gd name="connsiteX7" fmla="*/ 90 w 1700594"/>
              <a:gd name="connsiteY7" fmla="*/ 131558 h 720346"/>
              <a:gd name="connsiteX0" fmla="*/ 92 w 1700596"/>
              <a:gd name="connsiteY0" fmla="*/ 131558 h 720346"/>
              <a:gd name="connsiteX1" fmla="*/ 1312969 w 1700596"/>
              <a:gd name="connsiteY1" fmla="*/ 224457 h 720346"/>
              <a:gd name="connsiteX2" fmla="*/ 1267620 w 1700596"/>
              <a:gd name="connsiteY2" fmla="*/ 6984 h 720346"/>
              <a:gd name="connsiteX3" fmla="*/ 1487761 w 1700596"/>
              <a:gd name="connsiteY3" fmla="*/ 49290 h 720346"/>
              <a:gd name="connsiteX4" fmla="*/ 1700596 w 1700596"/>
              <a:gd name="connsiteY4" fmla="*/ 100042 h 720346"/>
              <a:gd name="connsiteX5" fmla="*/ 1488390 w 1700596"/>
              <a:gd name="connsiteY5" fmla="*/ 720346 h 720346"/>
              <a:gd name="connsiteX6" fmla="*/ 1421965 w 1700596"/>
              <a:gd name="connsiteY6" fmla="*/ 539463 h 720346"/>
              <a:gd name="connsiteX7" fmla="*/ 92 w 1700596"/>
              <a:gd name="connsiteY7" fmla="*/ 131558 h 720346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1 w 1700595"/>
              <a:gd name="connsiteY0" fmla="*/ 130776 h 719564"/>
              <a:gd name="connsiteX1" fmla="*/ 1312968 w 1700595"/>
              <a:gd name="connsiteY1" fmla="*/ 223675 h 719564"/>
              <a:gd name="connsiteX2" fmla="*/ 1239078 w 1700595"/>
              <a:gd name="connsiteY2" fmla="*/ 7054 h 719564"/>
              <a:gd name="connsiteX3" fmla="*/ 1487760 w 1700595"/>
              <a:gd name="connsiteY3" fmla="*/ 48508 h 719564"/>
              <a:gd name="connsiteX4" fmla="*/ 1700595 w 1700595"/>
              <a:gd name="connsiteY4" fmla="*/ 99260 h 719564"/>
              <a:gd name="connsiteX5" fmla="*/ 1488389 w 1700595"/>
              <a:gd name="connsiteY5" fmla="*/ 719564 h 719564"/>
              <a:gd name="connsiteX6" fmla="*/ 1421964 w 1700595"/>
              <a:gd name="connsiteY6" fmla="*/ 538681 h 719564"/>
              <a:gd name="connsiteX7" fmla="*/ 91 w 1700595"/>
              <a:gd name="connsiteY7" fmla="*/ 130776 h 719564"/>
              <a:gd name="connsiteX0" fmla="*/ 91 w 1700595"/>
              <a:gd name="connsiteY0" fmla="*/ 129278 h 718066"/>
              <a:gd name="connsiteX1" fmla="*/ 1312968 w 1700595"/>
              <a:gd name="connsiteY1" fmla="*/ 222177 h 718066"/>
              <a:gd name="connsiteX2" fmla="*/ 1239078 w 1700595"/>
              <a:gd name="connsiteY2" fmla="*/ 5556 h 718066"/>
              <a:gd name="connsiteX3" fmla="*/ 1487103 w 1700595"/>
              <a:gd name="connsiteY3" fmla="*/ 66363 h 718066"/>
              <a:gd name="connsiteX4" fmla="*/ 1700595 w 1700595"/>
              <a:gd name="connsiteY4" fmla="*/ 97762 h 718066"/>
              <a:gd name="connsiteX5" fmla="*/ 1488389 w 1700595"/>
              <a:gd name="connsiteY5" fmla="*/ 718066 h 718066"/>
              <a:gd name="connsiteX6" fmla="*/ 1421964 w 1700595"/>
              <a:gd name="connsiteY6" fmla="*/ 537183 h 718066"/>
              <a:gd name="connsiteX7" fmla="*/ 91 w 1700595"/>
              <a:gd name="connsiteY7" fmla="*/ 129278 h 718066"/>
              <a:gd name="connsiteX0" fmla="*/ 91 w 1700595"/>
              <a:gd name="connsiteY0" fmla="*/ 129008 h 717796"/>
              <a:gd name="connsiteX1" fmla="*/ 1312968 w 1700595"/>
              <a:gd name="connsiteY1" fmla="*/ 221907 h 717796"/>
              <a:gd name="connsiteX2" fmla="*/ 1239078 w 1700595"/>
              <a:gd name="connsiteY2" fmla="*/ 5286 h 717796"/>
              <a:gd name="connsiteX3" fmla="*/ 1487103 w 1700595"/>
              <a:gd name="connsiteY3" fmla="*/ 66093 h 717796"/>
              <a:gd name="connsiteX4" fmla="*/ 1700595 w 1700595"/>
              <a:gd name="connsiteY4" fmla="*/ 97492 h 717796"/>
              <a:gd name="connsiteX5" fmla="*/ 1488389 w 1700595"/>
              <a:gd name="connsiteY5" fmla="*/ 717796 h 717796"/>
              <a:gd name="connsiteX6" fmla="*/ 1421964 w 1700595"/>
              <a:gd name="connsiteY6" fmla="*/ 536913 h 717796"/>
              <a:gd name="connsiteX7" fmla="*/ 91 w 1700595"/>
              <a:gd name="connsiteY7" fmla="*/ 129008 h 717796"/>
              <a:gd name="connsiteX0" fmla="*/ 91 w 1700595"/>
              <a:gd name="connsiteY0" fmla="*/ 128637 h 717425"/>
              <a:gd name="connsiteX1" fmla="*/ 1312968 w 1700595"/>
              <a:gd name="connsiteY1" fmla="*/ 221536 h 717425"/>
              <a:gd name="connsiteX2" fmla="*/ 1239078 w 1700595"/>
              <a:gd name="connsiteY2" fmla="*/ 4915 h 717425"/>
              <a:gd name="connsiteX3" fmla="*/ 1487103 w 1700595"/>
              <a:gd name="connsiteY3" fmla="*/ 65722 h 717425"/>
              <a:gd name="connsiteX4" fmla="*/ 1700595 w 1700595"/>
              <a:gd name="connsiteY4" fmla="*/ 97121 h 717425"/>
              <a:gd name="connsiteX5" fmla="*/ 1488389 w 1700595"/>
              <a:gd name="connsiteY5" fmla="*/ 717425 h 717425"/>
              <a:gd name="connsiteX6" fmla="*/ 1421964 w 1700595"/>
              <a:gd name="connsiteY6" fmla="*/ 536542 h 717425"/>
              <a:gd name="connsiteX7" fmla="*/ 91 w 1700595"/>
              <a:gd name="connsiteY7" fmla="*/ 128637 h 717425"/>
              <a:gd name="connsiteX0" fmla="*/ 91 w 1700595"/>
              <a:gd name="connsiteY0" fmla="*/ 132235 h 721023"/>
              <a:gd name="connsiteX1" fmla="*/ 1312968 w 1700595"/>
              <a:gd name="connsiteY1" fmla="*/ 225134 h 721023"/>
              <a:gd name="connsiteX2" fmla="*/ 1239078 w 1700595"/>
              <a:gd name="connsiteY2" fmla="*/ 8513 h 721023"/>
              <a:gd name="connsiteX3" fmla="*/ 1484177 w 1700595"/>
              <a:gd name="connsiteY3" fmla="*/ 26276 h 721023"/>
              <a:gd name="connsiteX4" fmla="*/ 1700595 w 1700595"/>
              <a:gd name="connsiteY4" fmla="*/ 100719 h 721023"/>
              <a:gd name="connsiteX5" fmla="*/ 1488389 w 1700595"/>
              <a:gd name="connsiteY5" fmla="*/ 721023 h 721023"/>
              <a:gd name="connsiteX6" fmla="*/ 1421964 w 1700595"/>
              <a:gd name="connsiteY6" fmla="*/ 540140 h 721023"/>
              <a:gd name="connsiteX7" fmla="*/ 91 w 1700595"/>
              <a:gd name="connsiteY7" fmla="*/ 132235 h 721023"/>
              <a:gd name="connsiteX0" fmla="*/ 91 w 1700595"/>
              <a:gd name="connsiteY0" fmla="*/ 136321 h 725109"/>
              <a:gd name="connsiteX1" fmla="*/ 1312968 w 1700595"/>
              <a:gd name="connsiteY1" fmla="*/ 229220 h 725109"/>
              <a:gd name="connsiteX2" fmla="*/ 1239078 w 1700595"/>
              <a:gd name="connsiteY2" fmla="*/ 12599 h 725109"/>
              <a:gd name="connsiteX3" fmla="*/ 1484177 w 1700595"/>
              <a:gd name="connsiteY3" fmla="*/ 30362 h 725109"/>
              <a:gd name="connsiteX4" fmla="*/ 1700595 w 1700595"/>
              <a:gd name="connsiteY4" fmla="*/ 104805 h 725109"/>
              <a:gd name="connsiteX5" fmla="*/ 1488389 w 1700595"/>
              <a:gd name="connsiteY5" fmla="*/ 725109 h 725109"/>
              <a:gd name="connsiteX6" fmla="*/ 1421964 w 1700595"/>
              <a:gd name="connsiteY6" fmla="*/ 544226 h 725109"/>
              <a:gd name="connsiteX7" fmla="*/ 91 w 1700595"/>
              <a:gd name="connsiteY7" fmla="*/ 136321 h 725109"/>
              <a:gd name="connsiteX0" fmla="*/ 91 w 1700630"/>
              <a:gd name="connsiteY0" fmla="*/ 131660 h 720448"/>
              <a:gd name="connsiteX1" fmla="*/ 1312968 w 1700630"/>
              <a:gd name="connsiteY1" fmla="*/ 224559 h 720448"/>
              <a:gd name="connsiteX2" fmla="*/ 1239078 w 1700630"/>
              <a:gd name="connsiteY2" fmla="*/ 7938 h 720448"/>
              <a:gd name="connsiteX3" fmla="*/ 1484177 w 1700630"/>
              <a:gd name="connsiteY3" fmla="*/ 25701 h 720448"/>
              <a:gd name="connsiteX4" fmla="*/ 1700595 w 1700630"/>
              <a:gd name="connsiteY4" fmla="*/ 100144 h 720448"/>
              <a:gd name="connsiteX5" fmla="*/ 1488389 w 1700630"/>
              <a:gd name="connsiteY5" fmla="*/ 720448 h 720448"/>
              <a:gd name="connsiteX6" fmla="*/ 1421964 w 1700630"/>
              <a:gd name="connsiteY6" fmla="*/ 539565 h 720448"/>
              <a:gd name="connsiteX7" fmla="*/ 91 w 1700630"/>
              <a:gd name="connsiteY7" fmla="*/ 131660 h 720448"/>
              <a:gd name="connsiteX0" fmla="*/ 91 w 1700595"/>
              <a:gd name="connsiteY0" fmla="*/ 146566 h 735354"/>
              <a:gd name="connsiteX1" fmla="*/ 1312968 w 1700595"/>
              <a:gd name="connsiteY1" fmla="*/ 239465 h 735354"/>
              <a:gd name="connsiteX2" fmla="*/ 1239078 w 1700595"/>
              <a:gd name="connsiteY2" fmla="*/ 22844 h 735354"/>
              <a:gd name="connsiteX3" fmla="*/ 1484177 w 1700595"/>
              <a:gd name="connsiteY3" fmla="*/ 40607 h 735354"/>
              <a:gd name="connsiteX4" fmla="*/ 1700595 w 1700595"/>
              <a:gd name="connsiteY4" fmla="*/ 115050 h 735354"/>
              <a:gd name="connsiteX5" fmla="*/ 1488389 w 1700595"/>
              <a:gd name="connsiteY5" fmla="*/ 735354 h 735354"/>
              <a:gd name="connsiteX6" fmla="*/ 1421964 w 1700595"/>
              <a:gd name="connsiteY6" fmla="*/ 554471 h 735354"/>
              <a:gd name="connsiteX7" fmla="*/ 91 w 1700595"/>
              <a:gd name="connsiteY7" fmla="*/ 146566 h 735354"/>
              <a:gd name="connsiteX0" fmla="*/ 91 w 1700595"/>
              <a:gd name="connsiteY0" fmla="*/ 147737 h 736525"/>
              <a:gd name="connsiteX1" fmla="*/ 1312968 w 1700595"/>
              <a:gd name="connsiteY1" fmla="*/ 240636 h 736525"/>
              <a:gd name="connsiteX2" fmla="*/ 1239078 w 1700595"/>
              <a:gd name="connsiteY2" fmla="*/ 24015 h 736525"/>
              <a:gd name="connsiteX3" fmla="*/ 1484177 w 1700595"/>
              <a:gd name="connsiteY3" fmla="*/ 41778 h 736525"/>
              <a:gd name="connsiteX4" fmla="*/ 1700595 w 1700595"/>
              <a:gd name="connsiteY4" fmla="*/ 116221 h 736525"/>
              <a:gd name="connsiteX5" fmla="*/ 1488389 w 1700595"/>
              <a:gd name="connsiteY5" fmla="*/ 736525 h 736525"/>
              <a:gd name="connsiteX6" fmla="*/ 1421964 w 1700595"/>
              <a:gd name="connsiteY6" fmla="*/ 555642 h 736525"/>
              <a:gd name="connsiteX7" fmla="*/ 91 w 1700595"/>
              <a:gd name="connsiteY7" fmla="*/ 147737 h 736525"/>
              <a:gd name="connsiteX0" fmla="*/ 91 w 1671572"/>
              <a:gd name="connsiteY0" fmla="*/ 136331 h 725119"/>
              <a:gd name="connsiteX1" fmla="*/ 1312968 w 1671572"/>
              <a:gd name="connsiteY1" fmla="*/ 229230 h 725119"/>
              <a:gd name="connsiteX2" fmla="*/ 1239078 w 1671572"/>
              <a:gd name="connsiteY2" fmla="*/ 12609 h 725119"/>
              <a:gd name="connsiteX3" fmla="*/ 1484177 w 1671572"/>
              <a:gd name="connsiteY3" fmla="*/ 30372 h 725119"/>
              <a:gd name="connsiteX4" fmla="*/ 1671572 w 1671572"/>
              <a:gd name="connsiteY4" fmla="*/ 55114 h 725119"/>
              <a:gd name="connsiteX5" fmla="*/ 1488389 w 1671572"/>
              <a:gd name="connsiteY5" fmla="*/ 725119 h 725119"/>
              <a:gd name="connsiteX6" fmla="*/ 1421964 w 1671572"/>
              <a:gd name="connsiteY6" fmla="*/ 544236 h 725119"/>
              <a:gd name="connsiteX7" fmla="*/ 91 w 1671572"/>
              <a:gd name="connsiteY7" fmla="*/ 136331 h 725119"/>
              <a:gd name="connsiteX0" fmla="*/ 91 w 1671572"/>
              <a:gd name="connsiteY0" fmla="*/ 132804 h 721592"/>
              <a:gd name="connsiteX1" fmla="*/ 1312968 w 1671572"/>
              <a:gd name="connsiteY1" fmla="*/ 225703 h 721592"/>
              <a:gd name="connsiteX2" fmla="*/ 1239078 w 1671572"/>
              <a:gd name="connsiteY2" fmla="*/ 9082 h 721592"/>
              <a:gd name="connsiteX3" fmla="*/ 1484177 w 1671572"/>
              <a:gd name="connsiteY3" fmla="*/ 26845 h 721592"/>
              <a:gd name="connsiteX4" fmla="*/ 1671572 w 1671572"/>
              <a:gd name="connsiteY4" fmla="*/ 51587 h 721592"/>
              <a:gd name="connsiteX5" fmla="*/ 1488389 w 1671572"/>
              <a:gd name="connsiteY5" fmla="*/ 721592 h 721592"/>
              <a:gd name="connsiteX6" fmla="*/ 1421964 w 1671572"/>
              <a:gd name="connsiteY6" fmla="*/ 540709 h 721592"/>
              <a:gd name="connsiteX7" fmla="*/ 91 w 1671572"/>
              <a:gd name="connsiteY7" fmla="*/ 132804 h 721592"/>
              <a:gd name="connsiteX0" fmla="*/ 91 w 1671572"/>
              <a:gd name="connsiteY0" fmla="*/ 157897 h 746685"/>
              <a:gd name="connsiteX1" fmla="*/ 1312968 w 1671572"/>
              <a:gd name="connsiteY1" fmla="*/ 250796 h 746685"/>
              <a:gd name="connsiteX2" fmla="*/ 1239078 w 1671572"/>
              <a:gd name="connsiteY2" fmla="*/ 34175 h 746685"/>
              <a:gd name="connsiteX3" fmla="*/ 1671572 w 1671572"/>
              <a:gd name="connsiteY3" fmla="*/ 76680 h 746685"/>
              <a:gd name="connsiteX4" fmla="*/ 1488389 w 1671572"/>
              <a:gd name="connsiteY4" fmla="*/ 746685 h 746685"/>
              <a:gd name="connsiteX5" fmla="*/ 1421964 w 1671572"/>
              <a:gd name="connsiteY5" fmla="*/ 565802 h 746685"/>
              <a:gd name="connsiteX6" fmla="*/ 91 w 1671572"/>
              <a:gd name="connsiteY6" fmla="*/ 157897 h 746685"/>
              <a:gd name="connsiteX0" fmla="*/ 91 w 1671572"/>
              <a:gd name="connsiteY0" fmla="*/ 137031 h 725819"/>
              <a:gd name="connsiteX1" fmla="*/ 1312968 w 1671572"/>
              <a:gd name="connsiteY1" fmla="*/ 229930 h 725819"/>
              <a:gd name="connsiteX2" fmla="*/ 1239078 w 1671572"/>
              <a:gd name="connsiteY2" fmla="*/ 13309 h 725819"/>
              <a:gd name="connsiteX3" fmla="*/ 1671572 w 1671572"/>
              <a:gd name="connsiteY3" fmla="*/ 55814 h 725819"/>
              <a:gd name="connsiteX4" fmla="*/ 1488389 w 1671572"/>
              <a:gd name="connsiteY4" fmla="*/ 725819 h 725819"/>
              <a:gd name="connsiteX5" fmla="*/ 1421964 w 1671572"/>
              <a:gd name="connsiteY5" fmla="*/ 544936 h 725819"/>
              <a:gd name="connsiteX6" fmla="*/ 91 w 1671572"/>
              <a:gd name="connsiteY6" fmla="*/ 137031 h 725819"/>
              <a:gd name="connsiteX0" fmla="*/ 91 w 1671572"/>
              <a:gd name="connsiteY0" fmla="*/ 140828 h 729616"/>
              <a:gd name="connsiteX1" fmla="*/ 1312968 w 1671572"/>
              <a:gd name="connsiteY1" fmla="*/ 233727 h 729616"/>
              <a:gd name="connsiteX2" fmla="*/ 1239078 w 1671572"/>
              <a:gd name="connsiteY2" fmla="*/ 17106 h 729616"/>
              <a:gd name="connsiteX3" fmla="*/ 1671572 w 1671572"/>
              <a:gd name="connsiteY3" fmla="*/ 59611 h 729616"/>
              <a:gd name="connsiteX4" fmla="*/ 1488389 w 1671572"/>
              <a:gd name="connsiteY4" fmla="*/ 729616 h 729616"/>
              <a:gd name="connsiteX5" fmla="*/ 1421964 w 1671572"/>
              <a:gd name="connsiteY5" fmla="*/ 548733 h 729616"/>
              <a:gd name="connsiteX6" fmla="*/ 91 w 1671572"/>
              <a:gd name="connsiteY6" fmla="*/ 140828 h 729616"/>
              <a:gd name="connsiteX0" fmla="*/ 91 w 1671572"/>
              <a:gd name="connsiteY0" fmla="*/ 136425 h 725213"/>
              <a:gd name="connsiteX1" fmla="*/ 1312968 w 1671572"/>
              <a:gd name="connsiteY1" fmla="*/ 229324 h 725213"/>
              <a:gd name="connsiteX2" fmla="*/ 1239078 w 1671572"/>
              <a:gd name="connsiteY2" fmla="*/ 12703 h 725213"/>
              <a:gd name="connsiteX3" fmla="*/ 1671572 w 1671572"/>
              <a:gd name="connsiteY3" fmla="*/ 55208 h 725213"/>
              <a:gd name="connsiteX4" fmla="*/ 1488389 w 1671572"/>
              <a:gd name="connsiteY4" fmla="*/ 725213 h 725213"/>
              <a:gd name="connsiteX5" fmla="*/ 1421964 w 1671572"/>
              <a:gd name="connsiteY5" fmla="*/ 544330 h 725213"/>
              <a:gd name="connsiteX6" fmla="*/ 91 w 1671572"/>
              <a:gd name="connsiteY6" fmla="*/ 136425 h 725213"/>
              <a:gd name="connsiteX0" fmla="*/ 91 w 1671572"/>
              <a:gd name="connsiteY0" fmla="*/ 124989 h 713777"/>
              <a:gd name="connsiteX1" fmla="*/ 1312968 w 1671572"/>
              <a:gd name="connsiteY1" fmla="*/ 217888 h 713777"/>
              <a:gd name="connsiteX2" fmla="*/ 1239078 w 1671572"/>
              <a:gd name="connsiteY2" fmla="*/ 1267 h 713777"/>
              <a:gd name="connsiteX3" fmla="*/ 1671572 w 1671572"/>
              <a:gd name="connsiteY3" fmla="*/ 43772 h 713777"/>
              <a:gd name="connsiteX4" fmla="*/ 1488389 w 1671572"/>
              <a:gd name="connsiteY4" fmla="*/ 713777 h 713777"/>
              <a:gd name="connsiteX5" fmla="*/ 1421964 w 1671572"/>
              <a:gd name="connsiteY5" fmla="*/ 532894 h 713777"/>
              <a:gd name="connsiteX6" fmla="*/ 91 w 1671572"/>
              <a:gd name="connsiteY6" fmla="*/ 124989 h 713777"/>
              <a:gd name="connsiteX0" fmla="*/ 9237 w 1680718"/>
              <a:gd name="connsiteY0" fmla="*/ 124989 h 713777"/>
              <a:gd name="connsiteX1" fmla="*/ 1322114 w 1680718"/>
              <a:gd name="connsiteY1" fmla="*/ 217888 h 713777"/>
              <a:gd name="connsiteX2" fmla="*/ 1248224 w 1680718"/>
              <a:gd name="connsiteY2" fmla="*/ 1267 h 713777"/>
              <a:gd name="connsiteX3" fmla="*/ 1680718 w 1680718"/>
              <a:gd name="connsiteY3" fmla="*/ 43772 h 713777"/>
              <a:gd name="connsiteX4" fmla="*/ 1497535 w 1680718"/>
              <a:gd name="connsiteY4" fmla="*/ 713777 h 713777"/>
              <a:gd name="connsiteX5" fmla="*/ 1431110 w 1680718"/>
              <a:gd name="connsiteY5" fmla="*/ 532894 h 713777"/>
              <a:gd name="connsiteX6" fmla="*/ 770289 w 1680718"/>
              <a:gd name="connsiteY6" fmla="*/ 530433 h 713777"/>
              <a:gd name="connsiteX7" fmla="*/ 9237 w 1680718"/>
              <a:gd name="connsiteY7" fmla="*/ 124989 h 713777"/>
              <a:gd name="connsiteX0" fmla="*/ 9107 w 1680588"/>
              <a:gd name="connsiteY0" fmla="*/ 124989 h 713777"/>
              <a:gd name="connsiteX1" fmla="*/ 1321984 w 1680588"/>
              <a:gd name="connsiteY1" fmla="*/ 217888 h 713777"/>
              <a:gd name="connsiteX2" fmla="*/ 1248094 w 1680588"/>
              <a:gd name="connsiteY2" fmla="*/ 1267 h 713777"/>
              <a:gd name="connsiteX3" fmla="*/ 1680588 w 1680588"/>
              <a:gd name="connsiteY3" fmla="*/ 43772 h 713777"/>
              <a:gd name="connsiteX4" fmla="*/ 1497405 w 1680588"/>
              <a:gd name="connsiteY4" fmla="*/ 713777 h 713777"/>
              <a:gd name="connsiteX5" fmla="*/ 1430980 w 1680588"/>
              <a:gd name="connsiteY5" fmla="*/ 532894 h 713777"/>
              <a:gd name="connsiteX6" fmla="*/ 770159 w 1680588"/>
              <a:gd name="connsiteY6" fmla="*/ 530433 h 713777"/>
              <a:gd name="connsiteX7" fmla="*/ 9107 w 1680588"/>
              <a:gd name="connsiteY7" fmla="*/ 124989 h 713777"/>
              <a:gd name="connsiteX0" fmla="*/ 8127 w 1679608"/>
              <a:gd name="connsiteY0" fmla="*/ 124989 h 713777"/>
              <a:gd name="connsiteX1" fmla="*/ 1321004 w 1679608"/>
              <a:gd name="connsiteY1" fmla="*/ 217888 h 713777"/>
              <a:gd name="connsiteX2" fmla="*/ 1247114 w 1679608"/>
              <a:gd name="connsiteY2" fmla="*/ 1267 h 713777"/>
              <a:gd name="connsiteX3" fmla="*/ 1679608 w 1679608"/>
              <a:gd name="connsiteY3" fmla="*/ 43772 h 713777"/>
              <a:gd name="connsiteX4" fmla="*/ 1496425 w 1679608"/>
              <a:gd name="connsiteY4" fmla="*/ 713777 h 713777"/>
              <a:gd name="connsiteX5" fmla="*/ 1430000 w 1679608"/>
              <a:gd name="connsiteY5" fmla="*/ 532894 h 713777"/>
              <a:gd name="connsiteX6" fmla="*/ 853382 w 1679608"/>
              <a:gd name="connsiteY6" fmla="*/ 505314 h 713777"/>
              <a:gd name="connsiteX7" fmla="*/ 8127 w 1679608"/>
              <a:gd name="connsiteY7" fmla="*/ 124989 h 713777"/>
              <a:gd name="connsiteX0" fmla="*/ 8211 w 1679692"/>
              <a:gd name="connsiteY0" fmla="*/ 124989 h 713777"/>
              <a:gd name="connsiteX1" fmla="*/ 1321088 w 1679692"/>
              <a:gd name="connsiteY1" fmla="*/ 217888 h 713777"/>
              <a:gd name="connsiteX2" fmla="*/ 1247198 w 1679692"/>
              <a:gd name="connsiteY2" fmla="*/ 1267 h 713777"/>
              <a:gd name="connsiteX3" fmla="*/ 1679692 w 1679692"/>
              <a:gd name="connsiteY3" fmla="*/ 43772 h 713777"/>
              <a:gd name="connsiteX4" fmla="*/ 1496509 w 1679692"/>
              <a:gd name="connsiteY4" fmla="*/ 713777 h 713777"/>
              <a:gd name="connsiteX5" fmla="*/ 1430084 w 1679692"/>
              <a:gd name="connsiteY5" fmla="*/ 532894 h 713777"/>
              <a:gd name="connsiteX6" fmla="*/ 853466 w 1679692"/>
              <a:gd name="connsiteY6" fmla="*/ 505314 h 713777"/>
              <a:gd name="connsiteX7" fmla="*/ 8211 w 1679692"/>
              <a:gd name="connsiteY7" fmla="*/ 124989 h 713777"/>
              <a:gd name="connsiteX0" fmla="*/ 8515 w 1679996"/>
              <a:gd name="connsiteY0" fmla="*/ 124989 h 761585"/>
              <a:gd name="connsiteX1" fmla="*/ 1321392 w 1679996"/>
              <a:gd name="connsiteY1" fmla="*/ 217888 h 761585"/>
              <a:gd name="connsiteX2" fmla="*/ 1247502 w 1679996"/>
              <a:gd name="connsiteY2" fmla="*/ 1267 h 761585"/>
              <a:gd name="connsiteX3" fmla="*/ 1679996 w 1679996"/>
              <a:gd name="connsiteY3" fmla="*/ 43772 h 761585"/>
              <a:gd name="connsiteX4" fmla="*/ 1496813 w 1679996"/>
              <a:gd name="connsiteY4" fmla="*/ 713777 h 761585"/>
              <a:gd name="connsiteX5" fmla="*/ 1430388 w 1679996"/>
              <a:gd name="connsiteY5" fmla="*/ 532894 h 761585"/>
              <a:gd name="connsiteX6" fmla="*/ 826167 w 1679996"/>
              <a:gd name="connsiteY6" fmla="*/ 752211 h 761585"/>
              <a:gd name="connsiteX7" fmla="*/ 8515 w 1679996"/>
              <a:gd name="connsiteY7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741403 w 1679996"/>
              <a:gd name="connsiteY1" fmla="*/ 33083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746232 w 1679996"/>
              <a:gd name="connsiteY1" fmla="*/ 401819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468 w 1679949"/>
              <a:gd name="connsiteY0" fmla="*/ 124989 h 761585"/>
              <a:gd name="connsiteX1" fmla="*/ 746185 w 1679949"/>
              <a:gd name="connsiteY1" fmla="*/ 401819 h 761585"/>
              <a:gd name="connsiteX2" fmla="*/ 1321345 w 1679949"/>
              <a:gd name="connsiteY2" fmla="*/ 217888 h 761585"/>
              <a:gd name="connsiteX3" fmla="*/ 1247455 w 1679949"/>
              <a:gd name="connsiteY3" fmla="*/ 1267 h 761585"/>
              <a:gd name="connsiteX4" fmla="*/ 1679949 w 1679949"/>
              <a:gd name="connsiteY4" fmla="*/ 43772 h 761585"/>
              <a:gd name="connsiteX5" fmla="*/ 1496766 w 1679949"/>
              <a:gd name="connsiteY5" fmla="*/ 713777 h 761585"/>
              <a:gd name="connsiteX6" fmla="*/ 1430341 w 1679949"/>
              <a:gd name="connsiteY6" fmla="*/ 532894 h 761585"/>
              <a:gd name="connsiteX7" fmla="*/ 826120 w 1679949"/>
              <a:gd name="connsiteY7" fmla="*/ 752211 h 761585"/>
              <a:gd name="connsiteX8" fmla="*/ 8468 w 1679949"/>
              <a:gd name="connsiteY8" fmla="*/ 124989 h 761585"/>
              <a:gd name="connsiteX0" fmla="*/ 9666 w 1588585"/>
              <a:gd name="connsiteY0" fmla="*/ 9986 h 816132"/>
              <a:gd name="connsiteX1" fmla="*/ 654821 w 1588585"/>
              <a:gd name="connsiteY1" fmla="*/ 456366 h 816132"/>
              <a:gd name="connsiteX2" fmla="*/ 1229981 w 1588585"/>
              <a:gd name="connsiteY2" fmla="*/ 272435 h 816132"/>
              <a:gd name="connsiteX3" fmla="*/ 1156091 w 1588585"/>
              <a:gd name="connsiteY3" fmla="*/ 55814 h 816132"/>
              <a:gd name="connsiteX4" fmla="*/ 1588585 w 1588585"/>
              <a:gd name="connsiteY4" fmla="*/ 98319 h 816132"/>
              <a:gd name="connsiteX5" fmla="*/ 1405402 w 1588585"/>
              <a:gd name="connsiteY5" fmla="*/ 768324 h 816132"/>
              <a:gd name="connsiteX6" fmla="*/ 1338977 w 1588585"/>
              <a:gd name="connsiteY6" fmla="*/ 587441 h 816132"/>
              <a:gd name="connsiteX7" fmla="*/ 734756 w 1588585"/>
              <a:gd name="connsiteY7" fmla="*/ 806758 h 816132"/>
              <a:gd name="connsiteX8" fmla="*/ 9666 w 1588585"/>
              <a:gd name="connsiteY8" fmla="*/ 9986 h 816132"/>
              <a:gd name="connsiteX0" fmla="*/ 9666 w 1588585"/>
              <a:gd name="connsiteY0" fmla="*/ 9986 h 815157"/>
              <a:gd name="connsiteX1" fmla="*/ 654821 w 1588585"/>
              <a:gd name="connsiteY1" fmla="*/ 456366 h 815157"/>
              <a:gd name="connsiteX2" fmla="*/ 1229981 w 1588585"/>
              <a:gd name="connsiteY2" fmla="*/ 272435 h 815157"/>
              <a:gd name="connsiteX3" fmla="*/ 1156091 w 1588585"/>
              <a:gd name="connsiteY3" fmla="*/ 55814 h 815157"/>
              <a:gd name="connsiteX4" fmla="*/ 1588585 w 1588585"/>
              <a:gd name="connsiteY4" fmla="*/ 98319 h 815157"/>
              <a:gd name="connsiteX5" fmla="*/ 1405402 w 1588585"/>
              <a:gd name="connsiteY5" fmla="*/ 768324 h 815157"/>
              <a:gd name="connsiteX6" fmla="*/ 1326601 w 1588585"/>
              <a:gd name="connsiteY6" fmla="*/ 544602 h 815157"/>
              <a:gd name="connsiteX7" fmla="*/ 734756 w 1588585"/>
              <a:gd name="connsiteY7" fmla="*/ 806758 h 815157"/>
              <a:gd name="connsiteX8" fmla="*/ 9666 w 1588585"/>
              <a:gd name="connsiteY8" fmla="*/ 9986 h 815157"/>
              <a:gd name="connsiteX0" fmla="*/ 9666 w 1588585"/>
              <a:gd name="connsiteY0" fmla="*/ 9986 h 816427"/>
              <a:gd name="connsiteX1" fmla="*/ 654821 w 1588585"/>
              <a:gd name="connsiteY1" fmla="*/ 456366 h 816427"/>
              <a:gd name="connsiteX2" fmla="*/ 1229981 w 1588585"/>
              <a:gd name="connsiteY2" fmla="*/ 272435 h 816427"/>
              <a:gd name="connsiteX3" fmla="*/ 1156091 w 1588585"/>
              <a:gd name="connsiteY3" fmla="*/ 55814 h 816427"/>
              <a:gd name="connsiteX4" fmla="*/ 1588585 w 1588585"/>
              <a:gd name="connsiteY4" fmla="*/ 98319 h 816427"/>
              <a:gd name="connsiteX5" fmla="*/ 1405402 w 1588585"/>
              <a:gd name="connsiteY5" fmla="*/ 768324 h 816427"/>
              <a:gd name="connsiteX6" fmla="*/ 1326601 w 1588585"/>
              <a:gd name="connsiteY6" fmla="*/ 544602 h 816427"/>
              <a:gd name="connsiteX7" fmla="*/ 734756 w 1588585"/>
              <a:gd name="connsiteY7" fmla="*/ 806758 h 816427"/>
              <a:gd name="connsiteX8" fmla="*/ 9666 w 1588585"/>
              <a:gd name="connsiteY8" fmla="*/ 9986 h 816427"/>
              <a:gd name="connsiteX0" fmla="*/ 9666 w 1588585"/>
              <a:gd name="connsiteY0" fmla="*/ 9986 h 821149"/>
              <a:gd name="connsiteX1" fmla="*/ 654821 w 1588585"/>
              <a:gd name="connsiteY1" fmla="*/ 456366 h 821149"/>
              <a:gd name="connsiteX2" fmla="*/ 1229981 w 1588585"/>
              <a:gd name="connsiteY2" fmla="*/ 272435 h 821149"/>
              <a:gd name="connsiteX3" fmla="*/ 1156091 w 1588585"/>
              <a:gd name="connsiteY3" fmla="*/ 55814 h 821149"/>
              <a:gd name="connsiteX4" fmla="*/ 1588585 w 1588585"/>
              <a:gd name="connsiteY4" fmla="*/ 98319 h 821149"/>
              <a:gd name="connsiteX5" fmla="*/ 1405402 w 1588585"/>
              <a:gd name="connsiteY5" fmla="*/ 768324 h 821149"/>
              <a:gd name="connsiteX6" fmla="*/ 1326601 w 1588585"/>
              <a:gd name="connsiteY6" fmla="*/ 544602 h 821149"/>
              <a:gd name="connsiteX7" fmla="*/ 734756 w 1588585"/>
              <a:gd name="connsiteY7" fmla="*/ 806758 h 821149"/>
              <a:gd name="connsiteX8" fmla="*/ 9666 w 1588585"/>
              <a:gd name="connsiteY8" fmla="*/ 9986 h 821149"/>
              <a:gd name="connsiteX0" fmla="*/ 9666 w 1588585"/>
              <a:gd name="connsiteY0" fmla="*/ 9986 h 819541"/>
              <a:gd name="connsiteX1" fmla="*/ 654821 w 1588585"/>
              <a:gd name="connsiteY1" fmla="*/ 456366 h 819541"/>
              <a:gd name="connsiteX2" fmla="*/ 1229981 w 1588585"/>
              <a:gd name="connsiteY2" fmla="*/ 272435 h 819541"/>
              <a:gd name="connsiteX3" fmla="*/ 1156091 w 1588585"/>
              <a:gd name="connsiteY3" fmla="*/ 55814 h 819541"/>
              <a:gd name="connsiteX4" fmla="*/ 1588585 w 1588585"/>
              <a:gd name="connsiteY4" fmla="*/ 98319 h 819541"/>
              <a:gd name="connsiteX5" fmla="*/ 1405402 w 1588585"/>
              <a:gd name="connsiteY5" fmla="*/ 768324 h 819541"/>
              <a:gd name="connsiteX6" fmla="*/ 1310354 w 1588585"/>
              <a:gd name="connsiteY6" fmla="*/ 513240 h 819541"/>
              <a:gd name="connsiteX7" fmla="*/ 734756 w 1588585"/>
              <a:gd name="connsiteY7" fmla="*/ 806758 h 819541"/>
              <a:gd name="connsiteX8" fmla="*/ 9666 w 1588585"/>
              <a:gd name="connsiteY8" fmla="*/ 9986 h 819541"/>
              <a:gd name="connsiteX0" fmla="*/ 9666 w 1588585"/>
              <a:gd name="connsiteY0" fmla="*/ 9986 h 818061"/>
              <a:gd name="connsiteX1" fmla="*/ 654821 w 1588585"/>
              <a:gd name="connsiteY1" fmla="*/ 456366 h 818061"/>
              <a:gd name="connsiteX2" fmla="*/ 1229981 w 1588585"/>
              <a:gd name="connsiteY2" fmla="*/ 272435 h 818061"/>
              <a:gd name="connsiteX3" fmla="*/ 1156091 w 1588585"/>
              <a:gd name="connsiteY3" fmla="*/ 55814 h 818061"/>
              <a:gd name="connsiteX4" fmla="*/ 1588585 w 1588585"/>
              <a:gd name="connsiteY4" fmla="*/ 98319 h 818061"/>
              <a:gd name="connsiteX5" fmla="*/ 1405402 w 1588585"/>
              <a:gd name="connsiteY5" fmla="*/ 768324 h 818061"/>
              <a:gd name="connsiteX6" fmla="*/ 1310354 w 1588585"/>
              <a:gd name="connsiteY6" fmla="*/ 513240 h 818061"/>
              <a:gd name="connsiteX7" fmla="*/ 734756 w 1588585"/>
              <a:gd name="connsiteY7" fmla="*/ 806758 h 818061"/>
              <a:gd name="connsiteX8" fmla="*/ 9666 w 1588585"/>
              <a:gd name="connsiteY8" fmla="*/ 9986 h 81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8585" h="818061">
                <a:moveTo>
                  <a:pt x="9666" y="9986"/>
                </a:moveTo>
                <a:cubicBezTo>
                  <a:pt x="4198" y="-74629"/>
                  <a:pt x="408101" y="404833"/>
                  <a:pt x="654821" y="456366"/>
                </a:cubicBezTo>
                <a:cubicBezTo>
                  <a:pt x="858425" y="455858"/>
                  <a:pt x="1154291" y="312977"/>
                  <a:pt x="1229981" y="272435"/>
                </a:cubicBezTo>
                <a:cubicBezTo>
                  <a:pt x="1162376" y="66641"/>
                  <a:pt x="1096324" y="84833"/>
                  <a:pt x="1156091" y="55814"/>
                </a:cubicBezTo>
                <a:cubicBezTo>
                  <a:pt x="1280766" y="53119"/>
                  <a:pt x="1371366" y="50237"/>
                  <a:pt x="1588585" y="98319"/>
                </a:cubicBezTo>
                <a:lnTo>
                  <a:pt x="1405402" y="768324"/>
                </a:lnTo>
                <a:lnTo>
                  <a:pt x="1310354" y="513240"/>
                </a:lnTo>
                <a:cubicBezTo>
                  <a:pt x="1194796" y="618210"/>
                  <a:pt x="971735" y="874742"/>
                  <a:pt x="734756" y="806758"/>
                </a:cubicBezTo>
                <a:cubicBezTo>
                  <a:pt x="499591" y="723070"/>
                  <a:pt x="-81760" y="-60760"/>
                  <a:pt x="9666" y="9986"/>
                </a:cubicBezTo>
                <a:close/>
              </a:path>
            </a:pathLst>
          </a:custGeom>
          <a:gradFill flip="none" rotWithShape="1">
            <a:gsLst>
              <a:gs pos="0">
                <a:srgbClr val="2D44A4">
                  <a:shade val="30000"/>
                  <a:satMod val="115000"/>
                </a:srgbClr>
              </a:gs>
              <a:gs pos="50000">
                <a:srgbClr val="2D44A4">
                  <a:shade val="67500"/>
                  <a:satMod val="115000"/>
                </a:srgbClr>
              </a:gs>
              <a:gs pos="100000">
                <a:srgbClr val="2D44A4">
                  <a:shade val="100000"/>
                  <a:satMod val="115000"/>
                </a:srgbClr>
              </a:gs>
            </a:gsLst>
            <a:lin ang="0" scaled="1"/>
            <a:tileRect/>
          </a:gra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1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800" kern="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56" name="テキスト ボックス 643"/>
          <p:cNvSpPr txBox="1"/>
          <p:nvPr/>
        </p:nvSpPr>
        <p:spPr>
          <a:xfrm>
            <a:off x="4821855" y="1709038"/>
            <a:ext cx="3775075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Companies will centralized knowledge and human resources (business/IS) of each region in one location</a:t>
            </a: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en-US" altLang="ja-JP" sz="16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This organization will define what is "standard”</a:t>
            </a: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en-US" sz="1600" kern="0" dirty="0">
                <a:solidFill>
                  <a:srgbClr val="00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Human resources will return to their region, to do Copy &amp; Paste of the standard definition establish with the others</a:t>
            </a:r>
          </a:p>
        </p:txBody>
      </p:sp>
      <p:sp>
        <p:nvSpPr>
          <p:cNvPr id="1257" name="右矢印 14"/>
          <p:cNvSpPr/>
          <p:nvPr/>
        </p:nvSpPr>
        <p:spPr>
          <a:xfrm rot="10186771" flipH="1" flipV="1">
            <a:off x="6207742" y="5109463"/>
            <a:ext cx="527050" cy="315912"/>
          </a:xfrm>
          <a:custGeom>
            <a:avLst/>
            <a:gdLst>
              <a:gd name="connsiteX0" fmla="*/ 0 w 1368152"/>
              <a:gd name="connsiteY0" fmla="*/ 198022 h 792088"/>
              <a:gd name="connsiteX1" fmla="*/ 972108 w 1368152"/>
              <a:gd name="connsiteY1" fmla="*/ 198022 h 792088"/>
              <a:gd name="connsiteX2" fmla="*/ 972108 w 1368152"/>
              <a:gd name="connsiteY2" fmla="*/ 0 h 792088"/>
              <a:gd name="connsiteX3" fmla="*/ 1368152 w 1368152"/>
              <a:gd name="connsiteY3" fmla="*/ 396044 h 792088"/>
              <a:gd name="connsiteX4" fmla="*/ 972108 w 1368152"/>
              <a:gd name="connsiteY4" fmla="*/ 792088 h 792088"/>
              <a:gd name="connsiteX5" fmla="*/ 972108 w 1368152"/>
              <a:gd name="connsiteY5" fmla="*/ 594066 h 792088"/>
              <a:gd name="connsiteX6" fmla="*/ 0 w 1368152"/>
              <a:gd name="connsiteY6" fmla="*/ 594066 h 792088"/>
              <a:gd name="connsiteX7" fmla="*/ 0 w 1368152"/>
              <a:gd name="connsiteY7" fmla="*/ 198022 h 792088"/>
              <a:gd name="connsiteX0" fmla="*/ 0 w 1912154"/>
              <a:gd name="connsiteY0" fmla="*/ 198022 h 792088"/>
              <a:gd name="connsiteX1" fmla="*/ 972108 w 1912154"/>
              <a:gd name="connsiteY1" fmla="*/ 198022 h 792088"/>
              <a:gd name="connsiteX2" fmla="*/ 972108 w 1912154"/>
              <a:gd name="connsiteY2" fmla="*/ 0 h 792088"/>
              <a:gd name="connsiteX3" fmla="*/ 1912154 w 1912154"/>
              <a:gd name="connsiteY3" fmla="*/ 221734 h 792088"/>
              <a:gd name="connsiteX4" fmla="*/ 972108 w 1912154"/>
              <a:gd name="connsiteY4" fmla="*/ 792088 h 792088"/>
              <a:gd name="connsiteX5" fmla="*/ 972108 w 1912154"/>
              <a:gd name="connsiteY5" fmla="*/ 594066 h 792088"/>
              <a:gd name="connsiteX6" fmla="*/ 0 w 1912154"/>
              <a:gd name="connsiteY6" fmla="*/ 594066 h 792088"/>
              <a:gd name="connsiteX7" fmla="*/ 0 w 1912154"/>
              <a:gd name="connsiteY7" fmla="*/ 198022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262225 w 2174379"/>
              <a:gd name="connsiteY6" fmla="*/ 594066 h 792088"/>
              <a:gd name="connsiteX7" fmla="*/ 0 w 2174379"/>
              <a:gd name="connsiteY7" fmla="*/ 411623 h 792088"/>
              <a:gd name="connsiteX0" fmla="*/ 0 w 2174379"/>
              <a:gd name="connsiteY0" fmla="*/ 411623 h 835046"/>
              <a:gd name="connsiteX1" fmla="*/ 1234333 w 2174379"/>
              <a:gd name="connsiteY1" fmla="*/ 198022 h 835046"/>
              <a:gd name="connsiteX2" fmla="*/ 1234333 w 2174379"/>
              <a:gd name="connsiteY2" fmla="*/ 0 h 835046"/>
              <a:gd name="connsiteX3" fmla="*/ 2174379 w 2174379"/>
              <a:gd name="connsiteY3" fmla="*/ 221734 h 835046"/>
              <a:gd name="connsiteX4" fmla="*/ 1234333 w 2174379"/>
              <a:gd name="connsiteY4" fmla="*/ 792088 h 835046"/>
              <a:gd name="connsiteX5" fmla="*/ 1234333 w 2174379"/>
              <a:gd name="connsiteY5" fmla="*/ 594066 h 835046"/>
              <a:gd name="connsiteX6" fmla="*/ 115082 w 2174379"/>
              <a:gd name="connsiteY6" fmla="*/ 835046 h 835046"/>
              <a:gd name="connsiteX7" fmla="*/ 0 w 2174379"/>
              <a:gd name="connsiteY7" fmla="*/ 411623 h 835046"/>
              <a:gd name="connsiteX0" fmla="*/ 0 w 2174379"/>
              <a:gd name="connsiteY0" fmla="*/ 411623 h 792088"/>
              <a:gd name="connsiteX1" fmla="*/ 1234333 w 2174379"/>
              <a:gd name="connsiteY1" fmla="*/ 198022 h 792088"/>
              <a:gd name="connsiteX2" fmla="*/ 1234333 w 2174379"/>
              <a:gd name="connsiteY2" fmla="*/ 0 h 792088"/>
              <a:gd name="connsiteX3" fmla="*/ 2174379 w 2174379"/>
              <a:gd name="connsiteY3" fmla="*/ 221734 h 792088"/>
              <a:gd name="connsiteX4" fmla="*/ 1234333 w 2174379"/>
              <a:gd name="connsiteY4" fmla="*/ 792088 h 792088"/>
              <a:gd name="connsiteX5" fmla="*/ 1234333 w 2174379"/>
              <a:gd name="connsiteY5" fmla="*/ 594066 h 792088"/>
              <a:gd name="connsiteX6" fmla="*/ 0 w 2174379"/>
              <a:gd name="connsiteY6" fmla="*/ 41162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406650"/>
              <a:gd name="connsiteY0" fmla="*/ 537493 h 792088"/>
              <a:gd name="connsiteX1" fmla="*/ 1466604 w 2406650"/>
              <a:gd name="connsiteY1" fmla="*/ 198022 h 792088"/>
              <a:gd name="connsiteX2" fmla="*/ 1466604 w 2406650"/>
              <a:gd name="connsiteY2" fmla="*/ 0 h 792088"/>
              <a:gd name="connsiteX3" fmla="*/ 2406650 w 2406650"/>
              <a:gd name="connsiteY3" fmla="*/ 221734 h 792088"/>
              <a:gd name="connsiteX4" fmla="*/ 1466604 w 2406650"/>
              <a:gd name="connsiteY4" fmla="*/ 792088 h 792088"/>
              <a:gd name="connsiteX5" fmla="*/ 1466604 w 2406650"/>
              <a:gd name="connsiteY5" fmla="*/ 594066 h 792088"/>
              <a:gd name="connsiteX6" fmla="*/ 0 w 2406650"/>
              <a:gd name="connsiteY6" fmla="*/ 537493 h 792088"/>
              <a:gd name="connsiteX0" fmla="*/ 0 w 2274590"/>
              <a:gd name="connsiteY0" fmla="*/ 568675 h 823270"/>
              <a:gd name="connsiteX1" fmla="*/ 1466604 w 2274590"/>
              <a:gd name="connsiteY1" fmla="*/ 229204 h 823270"/>
              <a:gd name="connsiteX2" fmla="*/ 1466604 w 2274590"/>
              <a:gd name="connsiteY2" fmla="*/ 31182 h 823270"/>
              <a:gd name="connsiteX3" fmla="*/ 2274590 w 2274590"/>
              <a:gd name="connsiteY3" fmla="*/ 0 h 823270"/>
              <a:gd name="connsiteX4" fmla="*/ 1466604 w 2274590"/>
              <a:gd name="connsiteY4" fmla="*/ 823270 h 823270"/>
              <a:gd name="connsiteX5" fmla="*/ 1466604 w 2274590"/>
              <a:gd name="connsiteY5" fmla="*/ 625248 h 823270"/>
              <a:gd name="connsiteX6" fmla="*/ 0 w 2274590"/>
              <a:gd name="connsiteY6" fmla="*/ 568675 h 823270"/>
              <a:gd name="connsiteX0" fmla="*/ 0 w 2274590"/>
              <a:gd name="connsiteY0" fmla="*/ 680502 h 935097"/>
              <a:gd name="connsiteX1" fmla="*/ 1466604 w 2274590"/>
              <a:gd name="connsiteY1" fmla="*/ 34103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935097"/>
              <a:gd name="connsiteX1" fmla="*/ 1402615 w 2274590"/>
              <a:gd name="connsiteY1" fmla="*/ 315211 h 935097"/>
              <a:gd name="connsiteX2" fmla="*/ 1249364 w 2274590"/>
              <a:gd name="connsiteY2" fmla="*/ 0 h 935097"/>
              <a:gd name="connsiteX3" fmla="*/ 2274590 w 2274590"/>
              <a:gd name="connsiteY3" fmla="*/ 111827 h 935097"/>
              <a:gd name="connsiteX4" fmla="*/ 1466604 w 2274590"/>
              <a:gd name="connsiteY4" fmla="*/ 935097 h 935097"/>
              <a:gd name="connsiteX5" fmla="*/ 1466604 w 2274590"/>
              <a:gd name="connsiteY5" fmla="*/ 737075 h 935097"/>
              <a:gd name="connsiteX6" fmla="*/ 0 w 2274590"/>
              <a:gd name="connsiteY6" fmla="*/ 680502 h 93509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466604 w 2274590"/>
              <a:gd name="connsiteY5" fmla="*/ 737075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02615 w 2274590"/>
              <a:gd name="connsiteY1" fmla="*/ 31521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42345 w 2274590"/>
              <a:gd name="connsiteY1" fmla="*/ 353927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381997 w 2274590"/>
              <a:gd name="connsiteY1" fmla="*/ 208891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23781 w 2274590"/>
              <a:gd name="connsiteY1" fmla="*/ 291992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80502 h 1028547"/>
              <a:gd name="connsiteX1" fmla="*/ 1412418 w 2274590"/>
              <a:gd name="connsiteY1" fmla="*/ 329149 h 1028547"/>
              <a:gd name="connsiteX2" fmla="*/ 1249364 w 2274590"/>
              <a:gd name="connsiteY2" fmla="*/ 0 h 1028547"/>
              <a:gd name="connsiteX3" fmla="*/ 2274590 w 2274590"/>
              <a:gd name="connsiteY3" fmla="*/ 111827 h 1028547"/>
              <a:gd name="connsiteX4" fmla="*/ 1623990 w 2274590"/>
              <a:gd name="connsiteY4" fmla="*/ 1028547 h 1028547"/>
              <a:gd name="connsiteX5" fmla="*/ 1532180 w 2274590"/>
              <a:gd name="connsiteY5" fmla="*/ 599294 h 1028547"/>
              <a:gd name="connsiteX6" fmla="*/ 0 w 2274590"/>
              <a:gd name="connsiteY6" fmla="*/ 680502 h 1028547"/>
              <a:gd name="connsiteX0" fmla="*/ 0 w 2274590"/>
              <a:gd name="connsiteY0" fmla="*/ 622701 h 970746"/>
              <a:gd name="connsiteX1" fmla="*/ 1412418 w 2274590"/>
              <a:gd name="connsiteY1" fmla="*/ 271348 h 970746"/>
              <a:gd name="connsiteX2" fmla="*/ 1244189 w 2274590"/>
              <a:gd name="connsiteY2" fmla="*/ 0 h 970746"/>
              <a:gd name="connsiteX3" fmla="*/ 2274590 w 2274590"/>
              <a:gd name="connsiteY3" fmla="*/ 54026 h 970746"/>
              <a:gd name="connsiteX4" fmla="*/ 1623990 w 2274590"/>
              <a:gd name="connsiteY4" fmla="*/ 970746 h 970746"/>
              <a:gd name="connsiteX5" fmla="*/ 1532180 w 2274590"/>
              <a:gd name="connsiteY5" fmla="*/ 541493 h 970746"/>
              <a:gd name="connsiteX6" fmla="*/ 0 w 2274590"/>
              <a:gd name="connsiteY6" fmla="*/ 622701 h 970746"/>
              <a:gd name="connsiteX0" fmla="*/ 0 w 2274590"/>
              <a:gd name="connsiteY0" fmla="*/ 622701 h 795262"/>
              <a:gd name="connsiteX1" fmla="*/ 1412418 w 2274590"/>
              <a:gd name="connsiteY1" fmla="*/ 271348 h 795262"/>
              <a:gd name="connsiteX2" fmla="*/ 1244189 w 2274590"/>
              <a:gd name="connsiteY2" fmla="*/ 0 h 795262"/>
              <a:gd name="connsiteX3" fmla="*/ 2274590 w 2274590"/>
              <a:gd name="connsiteY3" fmla="*/ 54026 h 795262"/>
              <a:gd name="connsiteX4" fmla="*/ 1571390 w 2274590"/>
              <a:gd name="connsiteY4" fmla="*/ 795262 h 795262"/>
              <a:gd name="connsiteX5" fmla="*/ 1532180 w 2274590"/>
              <a:gd name="connsiteY5" fmla="*/ 541493 h 795262"/>
              <a:gd name="connsiteX6" fmla="*/ 0 w 2274590"/>
              <a:gd name="connsiteY6" fmla="*/ 622701 h 795262"/>
              <a:gd name="connsiteX0" fmla="*/ 0 w 2067618"/>
              <a:gd name="connsiteY0" fmla="*/ 622701 h 795262"/>
              <a:gd name="connsiteX1" fmla="*/ 1412418 w 2067618"/>
              <a:gd name="connsiteY1" fmla="*/ 271348 h 795262"/>
              <a:gd name="connsiteX2" fmla="*/ 1244189 w 2067618"/>
              <a:gd name="connsiteY2" fmla="*/ 0 h 795262"/>
              <a:gd name="connsiteX3" fmla="*/ 2067618 w 2067618"/>
              <a:gd name="connsiteY3" fmla="*/ 132939 h 795262"/>
              <a:gd name="connsiteX4" fmla="*/ 1571390 w 2067618"/>
              <a:gd name="connsiteY4" fmla="*/ 795262 h 795262"/>
              <a:gd name="connsiteX5" fmla="*/ 1532180 w 2067618"/>
              <a:gd name="connsiteY5" fmla="*/ 541493 h 795262"/>
              <a:gd name="connsiteX6" fmla="*/ 0 w 2067618"/>
              <a:gd name="connsiteY6" fmla="*/ 622701 h 795262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32180 w 2067618"/>
              <a:gd name="connsiteY5" fmla="*/ 541493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7911"/>
              <a:gd name="connsiteX1" fmla="*/ 1412418 w 2067618"/>
              <a:gd name="connsiteY1" fmla="*/ 271348 h 847911"/>
              <a:gd name="connsiteX2" fmla="*/ 1244189 w 2067618"/>
              <a:gd name="connsiteY2" fmla="*/ 0 h 847911"/>
              <a:gd name="connsiteX3" fmla="*/ 2067618 w 2067618"/>
              <a:gd name="connsiteY3" fmla="*/ 132939 h 847911"/>
              <a:gd name="connsiteX4" fmla="*/ 1699368 w 2067618"/>
              <a:gd name="connsiteY4" fmla="*/ 846901 h 847911"/>
              <a:gd name="connsiteX5" fmla="*/ 1547157 w 2067618"/>
              <a:gd name="connsiteY5" fmla="*/ 497629 h 847911"/>
              <a:gd name="connsiteX6" fmla="*/ 0 w 2067618"/>
              <a:gd name="connsiteY6" fmla="*/ 622701 h 84791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622701 h 846901"/>
              <a:gd name="connsiteX1" fmla="*/ 1412418 w 2067618"/>
              <a:gd name="connsiteY1" fmla="*/ 271348 h 846901"/>
              <a:gd name="connsiteX2" fmla="*/ 1244189 w 2067618"/>
              <a:gd name="connsiteY2" fmla="*/ 0 h 846901"/>
              <a:gd name="connsiteX3" fmla="*/ 2067618 w 2067618"/>
              <a:gd name="connsiteY3" fmla="*/ 132939 h 846901"/>
              <a:gd name="connsiteX4" fmla="*/ 1699368 w 2067618"/>
              <a:gd name="connsiteY4" fmla="*/ 846901 h 846901"/>
              <a:gd name="connsiteX5" fmla="*/ 1547157 w 2067618"/>
              <a:gd name="connsiteY5" fmla="*/ 497629 h 846901"/>
              <a:gd name="connsiteX6" fmla="*/ 0 w 2067618"/>
              <a:gd name="connsiteY6" fmla="*/ 622701 h 846901"/>
              <a:gd name="connsiteX0" fmla="*/ 0 w 2067618"/>
              <a:gd name="connsiteY0" fmla="*/ 586665 h 810865"/>
              <a:gd name="connsiteX1" fmla="*/ 1412418 w 2067618"/>
              <a:gd name="connsiteY1" fmla="*/ 235312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547157 w 2067618"/>
              <a:gd name="connsiteY5" fmla="*/ 461593 h 810865"/>
              <a:gd name="connsiteX6" fmla="*/ 0 w 2067618"/>
              <a:gd name="connsiteY6" fmla="*/ 586665 h 810865"/>
              <a:gd name="connsiteX0" fmla="*/ 0 w 2067618"/>
              <a:gd name="connsiteY0" fmla="*/ 586665 h 810865"/>
              <a:gd name="connsiteX1" fmla="*/ 1139377 w 2067618"/>
              <a:gd name="connsiteY1" fmla="*/ 356529 h 810865"/>
              <a:gd name="connsiteX2" fmla="*/ 861241 w 2067618"/>
              <a:gd name="connsiteY2" fmla="*/ 0 h 810865"/>
              <a:gd name="connsiteX3" fmla="*/ 2067618 w 2067618"/>
              <a:gd name="connsiteY3" fmla="*/ 96903 h 810865"/>
              <a:gd name="connsiteX4" fmla="*/ 1699368 w 2067618"/>
              <a:gd name="connsiteY4" fmla="*/ 810865 h 810865"/>
              <a:gd name="connsiteX5" fmla="*/ 1343280 w 2067618"/>
              <a:gd name="connsiteY5" fmla="*/ 550829 h 810865"/>
              <a:gd name="connsiteX6" fmla="*/ 0 w 2067618"/>
              <a:gd name="connsiteY6" fmla="*/ 586665 h 810865"/>
              <a:gd name="connsiteX0" fmla="*/ 0 w 2067618"/>
              <a:gd name="connsiteY0" fmla="*/ 586665 h 919733"/>
              <a:gd name="connsiteX1" fmla="*/ 1139377 w 2067618"/>
              <a:gd name="connsiteY1" fmla="*/ 356529 h 919733"/>
              <a:gd name="connsiteX2" fmla="*/ 861241 w 2067618"/>
              <a:gd name="connsiteY2" fmla="*/ 0 h 919733"/>
              <a:gd name="connsiteX3" fmla="*/ 2067618 w 2067618"/>
              <a:gd name="connsiteY3" fmla="*/ 96903 h 919733"/>
              <a:gd name="connsiteX4" fmla="*/ 1580125 w 2067618"/>
              <a:gd name="connsiteY4" fmla="*/ 919733 h 919733"/>
              <a:gd name="connsiteX5" fmla="*/ 1343280 w 2067618"/>
              <a:gd name="connsiteY5" fmla="*/ 550829 h 919733"/>
              <a:gd name="connsiteX6" fmla="*/ 0 w 2067618"/>
              <a:gd name="connsiteY6" fmla="*/ 586665 h 919733"/>
              <a:gd name="connsiteX0" fmla="*/ 0 w 2067618"/>
              <a:gd name="connsiteY0" fmla="*/ 586665 h 911984"/>
              <a:gd name="connsiteX1" fmla="*/ 1139377 w 2067618"/>
              <a:gd name="connsiteY1" fmla="*/ 356529 h 911984"/>
              <a:gd name="connsiteX2" fmla="*/ 861241 w 2067618"/>
              <a:gd name="connsiteY2" fmla="*/ 0 h 911984"/>
              <a:gd name="connsiteX3" fmla="*/ 2067618 w 2067618"/>
              <a:gd name="connsiteY3" fmla="*/ 96903 h 911984"/>
              <a:gd name="connsiteX4" fmla="*/ 1549678 w 2067618"/>
              <a:gd name="connsiteY4" fmla="*/ 911984 h 911984"/>
              <a:gd name="connsiteX5" fmla="*/ 1343280 w 2067618"/>
              <a:gd name="connsiteY5" fmla="*/ 550829 h 911984"/>
              <a:gd name="connsiteX6" fmla="*/ 0 w 2067618"/>
              <a:gd name="connsiteY6" fmla="*/ 586665 h 911984"/>
              <a:gd name="connsiteX0" fmla="*/ 0 w 1897309"/>
              <a:gd name="connsiteY0" fmla="*/ 586665 h 911984"/>
              <a:gd name="connsiteX1" fmla="*/ 1139377 w 1897309"/>
              <a:gd name="connsiteY1" fmla="*/ 356529 h 911984"/>
              <a:gd name="connsiteX2" fmla="*/ 861241 w 1897309"/>
              <a:gd name="connsiteY2" fmla="*/ 0 h 911984"/>
              <a:gd name="connsiteX3" fmla="*/ 1897309 w 1897309"/>
              <a:gd name="connsiteY3" fmla="*/ 91702 h 911984"/>
              <a:gd name="connsiteX4" fmla="*/ 1549678 w 1897309"/>
              <a:gd name="connsiteY4" fmla="*/ 911984 h 911984"/>
              <a:gd name="connsiteX5" fmla="*/ 1343280 w 1897309"/>
              <a:gd name="connsiteY5" fmla="*/ 550829 h 911984"/>
              <a:gd name="connsiteX6" fmla="*/ 0 w 1897309"/>
              <a:gd name="connsiteY6" fmla="*/ 586665 h 911984"/>
              <a:gd name="connsiteX0" fmla="*/ 0 w 1897309"/>
              <a:gd name="connsiteY0" fmla="*/ 586665 h 773657"/>
              <a:gd name="connsiteX1" fmla="*/ 1139377 w 1897309"/>
              <a:gd name="connsiteY1" fmla="*/ 356529 h 773657"/>
              <a:gd name="connsiteX2" fmla="*/ 861241 w 1897309"/>
              <a:gd name="connsiteY2" fmla="*/ 0 h 773657"/>
              <a:gd name="connsiteX3" fmla="*/ 1897309 w 1897309"/>
              <a:gd name="connsiteY3" fmla="*/ 91702 h 773657"/>
              <a:gd name="connsiteX4" fmla="*/ 1485715 w 1897309"/>
              <a:gd name="connsiteY4" fmla="*/ 773657 h 773657"/>
              <a:gd name="connsiteX5" fmla="*/ 1343280 w 1897309"/>
              <a:gd name="connsiteY5" fmla="*/ 550829 h 773657"/>
              <a:gd name="connsiteX6" fmla="*/ 0 w 1897309"/>
              <a:gd name="connsiteY6" fmla="*/ 586665 h 773657"/>
              <a:gd name="connsiteX0" fmla="*/ 0 w 1897309"/>
              <a:gd name="connsiteY0" fmla="*/ 502004 h 688996"/>
              <a:gd name="connsiteX1" fmla="*/ 1139377 w 1897309"/>
              <a:gd name="connsiteY1" fmla="*/ 271868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206981 w 1897309"/>
              <a:gd name="connsiteY1" fmla="*/ 290981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43280 w 1897309"/>
              <a:gd name="connsiteY5" fmla="*/ 466168 h 688996"/>
              <a:gd name="connsiteX6" fmla="*/ 0 w 1897309"/>
              <a:gd name="connsiteY6" fmla="*/ 502004 h 688996"/>
              <a:gd name="connsiteX0" fmla="*/ 0 w 1897309"/>
              <a:gd name="connsiteY0" fmla="*/ 502004 h 688996"/>
              <a:gd name="connsiteX1" fmla="*/ 1147126 w 1897309"/>
              <a:gd name="connsiteY1" fmla="*/ 241422 h 688996"/>
              <a:gd name="connsiteX2" fmla="*/ 954118 w 1897309"/>
              <a:gd name="connsiteY2" fmla="*/ 0 h 688996"/>
              <a:gd name="connsiteX3" fmla="*/ 1897309 w 1897309"/>
              <a:gd name="connsiteY3" fmla="*/ 7041 h 688996"/>
              <a:gd name="connsiteX4" fmla="*/ 1485715 w 1897309"/>
              <a:gd name="connsiteY4" fmla="*/ 688996 h 688996"/>
              <a:gd name="connsiteX5" fmla="*/ 1333997 w 1897309"/>
              <a:gd name="connsiteY5" fmla="*/ 435200 h 688996"/>
              <a:gd name="connsiteX6" fmla="*/ 0 w 1897309"/>
              <a:gd name="connsiteY6" fmla="*/ 502004 h 688996"/>
              <a:gd name="connsiteX0" fmla="*/ 0 w 1897309"/>
              <a:gd name="connsiteY0" fmla="*/ 502004 h 764868"/>
              <a:gd name="connsiteX1" fmla="*/ 1147126 w 1897309"/>
              <a:gd name="connsiteY1" fmla="*/ 241422 h 764868"/>
              <a:gd name="connsiteX2" fmla="*/ 954118 w 1897309"/>
              <a:gd name="connsiteY2" fmla="*/ 0 h 764868"/>
              <a:gd name="connsiteX3" fmla="*/ 1897309 w 1897309"/>
              <a:gd name="connsiteY3" fmla="*/ 7041 h 764868"/>
              <a:gd name="connsiteX4" fmla="*/ 1514082 w 1897309"/>
              <a:gd name="connsiteY4" fmla="*/ 764868 h 764868"/>
              <a:gd name="connsiteX5" fmla="*/ 1333997 w 1897309"/>
              <a:gd name="connsiteY5" fmla="*/ 435200 h 764868"/>
              <a:gd name="connsiteX6" fmla="*/ 0 w 1897309"/>
              <a:gd name="connsiteY6" fmla="*/ 502004 h 764868"/>
              <a:gd name="connsiteX0" fmla="*/ 0 w 1769824"/>
              <a:gd name="connsiteY0" fmla="*/ 502004 h 764868"/>
              <a:gd name="connsiteX1" fmla="*/ 1147126 w 1769824"/>
              <a:gd name="connsiteY1" fmla="*/ 241422 h 764868"/>
              <a:gd name="connsiteX2" fmla="*/ 954118 w 1769824"/>
              <a:gd name="connsiteY2" fmla="*/ 0 h 764868"/>
              <a:gd name="connsiteX3" fmla="*/ 1769824 w 1769824"/>
              <a:gd name="connsiteY3" fmla="*/ 50879 h 764868"/>
              <a:gd name="connsiteX4" fmla="*/ 1514082 w 1769824"/>
              <a:gd name="connsiteY4" fmla="*/ 764868 h 764868"/>
              <a:gd name="connsiteX5" fmla="*/ 1333997 w 1769824"/>
              <a:gd name="connsiteY5" fmla="*/ 435200 h 764868"/>
              <a:gd name="connsiteX6" fmla="*/ 0 w 1769824"/>
              <a:gd name="connsiteY6" fmla="*/ 502004 h 764868"/>
              <a:gd name="connsiteX0" fmla="*/ 0 w 1769824"/>
              <a:gd name="connsiteY0" fmla="*/ 502004 h 671445"/>
              <a:gd name="connsiteX1" fmla="*/ 1147126 w 1769824"/>
              <a:gd name="connsiteY1" fmla="*/ 241422 h 671445"/>
              <a:gd name="connsiteX2" fmla="*/ 954118 w 1769824"/>
              <a:gd name="connsiteY2" fmla="*/ 0 h 671445"/>
              <a:gd name="connsiteX3" fmla="*/ 1769824 w 1769824"/>
              <a:gd name="connsiteY3" fmla="*/ 50879 h 671445"/>
              <a:gd name="connsiteX4" fmla="*/ 1469204 w 1769824"/>
              <a:gd name="connsiteY4" fmla="*/ 671445 h 671445"/>
              <a:gd name="connsiteX5" fmla="*/ 1333997 w 1769824"/>
              <a:gd name="connsiteY5" fmla="*/ 435200 h 671445"/>
              <a:gd name="connsiteX6" fmla="*/ 0 w 1769824"/>
              <a:gd name="connsiteY6" fmla="*/ 502004 h 671445"/>
              <a:gd name="connsiteX0" fmla="*/ 0 w 1774479"/>
              <a:gd name="connsiteY0" fmla="*/ 502004 h 671445"/>
              <a:gd name="connsiteX1" fmla="*/ 1147126 w 1774479"/>
              <a:gd name="connsiteY1" fmla="*/ 241422 h 671445"/>
              <a:gd name="connsiteX2" fmla="*/ 954118 w 1774479"/>
              <a:gd name="connsiteY2" fmla="*/ 0 h 671445"/>
              <a:gd name="connsiteX3" fmla="*/ 1774479 w 1774479"/>
              <a:gd name="connsiteY3" fmla="*/ 10109 h 671445"/>
              <a:gd name="connsiteX4" fmla="*/ 1469204 w 1774479"/>
              <a:gd name="connsiteY4" fmla="*/ 671445 h 671445"/>
              <a:gd name="connsiteX5" fmla="*/ 1333997 w 1774479"/>
              <a:gd name="connsiteY5" fmla="*/ 435200 h 671445"/>
              <a:gd name="connsiteX6" fmla="*/ 0 w 1774479"/>
              <a:gd name="connsiteY6" fmla="*/ 502004 h 671445"/>
              <a:gd name="connsiteX0" fmla="*/ 0 w 1774479"/>
              <a:gd name="connsiteY0" fmla="*/ 491895 h 661336"/>
              <a:gd name="connsiteX1" fmla="*/ 1147126 w 1774479"/>
              <a:gd name="connsiteY1" fmla="*/ 231313 h 661336"/>
              <a:gd name="connsiteX2" fmla="*/ 1011399 w 1774479"/>
              <a:gd name="connsiteY2" fmla="*/ 12096 h 661336"/>
              <a:gd name="connsiteX3" fmla="*/ 1774479 w 1774479"/>
              <a:gd name="connsiteY3" fmla="*/ 0 h 661336"/>
              <a:gd name="connsiteX4" fmla="*/ 1469204 w 1774479"/>
              <a:gd name="connsiteY4" fmla="*/ 661336 h 661336"/>
              <a:gd name="connsiteX5" fmla="*/ 1333997 w 1774479"/>
              <a:gd name="connsiteY5" fmla="*/ 425091 h 661336"/>
              <a:gd name="connsiteX6" fmla="*/ 0 w 1774479"/>
              <a:gd name="connsiteY6" fmla="*/ 491895 h 661336"/>
              <a:gd name="connsiteX0" fmla="*/ 0 w 1774479"/>
              <a:gd name="connsiteY0" fmla="*/ 491895 h 643996"/>
              <a:gd name="connsiteX1" fmla="*/ 1147126 w 1774479"/>
              <a:gd name="connsiteY1" fmla="*/ 231313 h 643996"/>
              <a:gd name="connsiteX2" fmla="*/ 1011399 w 1774479"/>
              <a:gd name="connsiteY2" fmla="*/ 12096 h 643996"/>
              <a:gd name="connsiteX3" fmla="*/ 1774479 w 1774479"/>
              <a:gd name="connsiteY3" fmla="*/ 0 h 643996"/>
              <a:gd name="connsiteX4" fmla="*/ 1453213 w 1774479"/>
              <a:gd name="connsiteY4" fmla="*/ 626754 h 643996"/>
              <a:gd name="connsiteX5" fmla="*/ 1333997 w 1774479"/>
              <a:gd name="connsiteY5" fmla="*/ 425091 h 643996"/>
              <a:gd name="connsiteX6" fmla="*/ 0 w 1774479"/>
              <a:gd name="connsiteY6" fmla="*/ 491895 h 643996"/>
              <a:gd name="connsiteX0" fmla="*/ 0 w 1774479"/>
              <a:gd name="connsiteY0" fmla="*/ 491895 h 666479"/>
              <a:gd name="connsiteX1" fmla="*/ 1147126 w 1774479"/>
              <a:gd name="connsiteY1" fmla="*/ 23131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491895 h 666479"/>
              <a:gd name="connsiteX1" fmla="*/ 1052662 w 1774479"/>
              <a:gd name="connsiteY1" fmla="*/ 310253 h 666479"/>
              <a:gd name="connsiteX2" fmla="*/ 1011399 w 1774479"/>
              <a:gd name="connsiteY2" fmla="*/ 12096 h 666479"/>
              <a:gd name="connsiteX3" fmla="*/ 1774479 w 1774479"/>
              <a:gd name="connsiteY3" fmla="*/ 0 h 666479"/>
              <a:gd name="connsiteX4" fmla="*/ 1453213 w 1774479"/>
              <a:gd name="connsiteY4" fmla="*/ 626754 h 666479"/>
              <a:gd name="connsiteX5" fmla="*/ 1198764 w 1774479"/>
              <a:gd name="connsiteY5" fmla="*/ 499376 h 666479"/>
              <a:gd name="connsiteX6" fmla="*/ 0 w 1774479"/>
              <a:gd name="connsiteY6" fmla="*/ 491895 h 666479"/>
              <a:gd name="connsiteX0" fmla="*/ 0 w 1774479"/>
              <a:gd name="connsiteY0" fmla="*/ 513914 h 688498"/>
              <a:gd name="connsiteX1" fmla="*/ 1052662 w 1774479"/>
              <a:gd name="connsiteY1" fmla="*/ 332272 h 688498"/>
              <a:gd name="connsiteX2" fmla="*/ 787423 w 1774479"/>
              <a:gd name="connsiteY2" fmla="*/ 0 h 688498"/>
              <a:gd name="connsiteX3" fmla="*/ 1774479 w 1774479"/>
              <a:gd name="connsiteY3" fmla="*/ 22019 h 688498"/>
              <a:gd name="connsiteX4" fmla="*/ 1453213 w 1774479"/>
              <a:gd name="connsiteY4" fmla="*/ 648773 h 688498"/>
              <a:gd name="connsiteX5" fmla="*/ 1198764 w 1774479"/>
              <a:gd name="connsiteY5" fmla="*/ 521395 h 688498"/>
              <a:gd name="connsiteX6" fmla="*/ 0 w 1774479"/>
              <a:gd name="connsiteY6" fmla="*/ 513914 h 688498"/>
              <a:gd name="connsiteX0" fmla="*/ 0 w 1774479"/>
              <a:gd name="connsiteY0" fmla="*/ 513914 h 769523"/>
              <a:gd name="connsiteX1" fmla="*/ 1052662 w 1774479"/>
              <a:gd name="connsiteY1" fmla="*/ 332272 h 769523"/>
              <a:gd name="connsiteX2" fmla="*/ 787423 w 1774479"/>
              <a:gd name="connsiteY2" fmla="*/ 0 h 769523"/>
              <a:gd name="connsiteX3" fmla="*/ 1774479 w 1774479"/>
              <a:gd name="connsiteY3" fmla="*/ 22019 h 769523"/>
              <a:gd name="connsiteX4" fmla="*/ 1388156 w 1774479"/>
              <a:gd name="connsiteY4" fmla="*/ 769523 h 769523"/>
              <a:gd name="connsiteX5" fmla="*/ 1198764 w 1774479"/>
              <a:gd name="connsiteY5" fmla="*/ 521395 h 769523"/>
              <a:gd name="connsiteX6" fmla="*/ 0 w 1774479"/>
              <a:gd name="connsiteY6" fmla="*/ 513914 h 769523"/>
              <a:gd name="connsiteX0" fmla="*/ 0 w 1633577"/>
              <a:gd name="connsiteY0" fmla="*/ 513914 h 769523"/>
              <a:gd name="connsiteX1" fmla="*/ 1052662 w 1633577"/>
              <a:gd name="connsiteY1" fmla="*/ 332272 h 769523"/>
              <a:gd name="connsiteX2" fmla="*/ 787423 w 1633577"/>
              <a:gd name="connsiteY2" fmla="*/ 0 h 769523"/>
              <a:gd name="connsiteX3" fmla="*/ 1633577 w 1633577"/>
              <a:gd name="connsiteY3" fmla="*/ 58628 h 769523"/>
              <a:gd name="connsiteX4" fmla="*/ 1388156 w 1633577"/>
              <a:gd name="connsiteY4" fmla="*/ 769523 h 769523"/>
              <a:gd name="connsiteX5" fmla="*/ 1198764 w 1633577"/>
              <a:gd name="connsiteY5" fmla="*/ 521395 h 769523"/>
              <a:gd name="connsiteX6" fmla="*/ 0 w 1633577"/>
              <a:gd name="connsiteY6" fmla="*/ 513914 h 769523"/>
              <a:gd name="connsiteX0" fmla="*/ 0 w 1633577"/>
              <a:gd name="connsiteY0" fmla="*/ 455286 h 710895"/>
              <a:gd name="connsiteX1" fmla="*/ 1052662 w 1633577"/>
              <a:gd name="connsiteY1" fmla="*/ 273644 h 710895"/>
              <a:gd name="connsiteX2" fmla="*/ 862748 w 1633577"/>
              <a:gd name="connsiteY2" fmla="*/ 42544 h 710895"/>
              <a:gd name="connsiteX3" fmla="*/ 1633577 w 1633577"/>
              <a:gd name="connsiteY3" fmla="*/ 0 h 710895"/>
              <a:gd name="connsiteX4" fmla="*/ 1388156 w 1633577"/>
              <a:gd name="connsiteY4" fmla="*/ 710895 h 710895"/>
              <a:gd name="connsiteX5" fmla="*/ 1198764 w 1633577"/>
              <a:gd name="connsiteY5" fmla="*/ 462767 h 710895"/>
              <a:gd name="connsiteX6" fmla="*/ 0 w 1633577"/>
              <a:gd name="connsiteY6" fmla="*/ 455286 h 710895"/>
              <a:gd name="connsiteX0" fmla="*/ 0 w 1633577"/>
              <a:gd name="connsiteY0" fmla="*/ 455286 h 646385"/>
              <a:gd name="connsiteX1" fmla="*/ 1052662 w 1633577"/>
              <a:gd name="connsiteY1" fmla="*/ 273644 h 646385"/>
              <a:gd name="connsiteX2" fmla="*/ 862748 w 1633577"/>
              <a:gd name="connsiteY2" fmla="*/ 42544 h 646385"/>
              <a:gd name="connsiteX3" fmla="*/ 1633577 w 1633577"/>
              <a:gd name="connsiteY3" fmla="*/ 0 h 646385"/>
              <a:gd name="connsiteX4" fmla="*/ 1396945 w 1633577"/>
              <a:gd name="connsiteY4" fmla="*/ 646385 h 646385"/>
              <a:gd name="connsiteX5" fmla="*/ 1198764 w 1633577"/>
              <a:gd name="connsiteY5" fmla="*/ 462767 h 646385"/>
              <a:gd name="connsiteX6" fmla="*/ 0 w 1633577"/>
              <a:gd name="connsiteY6" fmla="*/ 455286 h 646385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198764 w 1633577"/>
              <a:gd name="connsiteY5" fmla="*/ 462767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52662 w 1633577"/>
              <a:gd name="connsiteY1" fmla="*/ 273644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84412 w 1633577"/>
              <a:gd name="connsiteY5" fmla="*/ 560846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76815 w 1633577"/>
              <a:gd name="connsiteY1" fmla="*/ 189503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1029441 w 1633577"/>
              <a:gd name="connsiteY1" fmla="*/ 252479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62748 w 1633577"/>
              <a:gd name="connsiteY2" fmla="*/ 42544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788957 w 1633577"/>
              <a:gd name="connsiteY2" fmla="*/ 2787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633577"/>
              <a:gd name="connsiteY0" fmla="*/ 455286 h 670124"/>
              <a:gd name="connsiteX1" fmla="*/ 992805 w 1633577"/>
              <a:gd name="connsiteY1" fmla="*/ 224086 h 670124"/>
              <a:gd name="connsiteX2" fmla="*/ 815270 w 1633577"/>
              <a:gd name="connsiteY2" fmla="*/ 34275 h 670124"/>
              <a:gd name="connsiteX3" fmla="*/ 1633577 w 1633577"/>
              <a:gd name="connsiteY3" fmla="*/ 0 h 670124"/>
              <a:gd name="connsiteX4" fmla="*/ 1392810 w 1633577"/>
              <a:gd name="connsiteY4" fmla="*/ 670124 h 670124"/>
              <a:gd name="connsiteX5" fmla="*/ 1201858 w 1633577"/>
              <a:gd name="connsiteY5" fmla="*/ 473091 h 670124"/>
              <a:gd name="connsiteX6" fmla="*/ 0 w 1633577"/>
              <a:gd name="connsiteY6" fmla="*/ 455286 h 670124"/>
              <a:gd name="connsiteX0" fmla="*/ 0 w 1520549"/>
              <a:gd name="connsiteY0" fmla="*/ 438282 h 653120"/>
              <a:gd name="connsiteX1" fmla="*/ 992805 w 1520549"/>
              <a:gd name="connsiteY1" fmla="*/ 207082 h 653120"/>
              <a:gd name="connsiteX2" fmla="*/ 815270 w 1520549"/>
              <a:gd name="connsiteY2" fmla="*/ 17271 h 653120"/>
              <a:gd name="connsiteX3" fmla="*/ 1520549 w 1520549"/>
              <a:gd name="connsiteY3" fmla="*/ 0 h 653120"/>
              <a:gd name="connsiteX4" fmla="*/ 1392810 w 1520549"/>
              <a:gd name="connsiteY4" fmla="*/ 653120 h 653120"/>
              <a:gd name="connsiteX5" fmla="*/ 1201858 w 1520549"/>
              <a:gd name="connsiteY5" fmla="*/ 456087 h 653120"/>
              <a:gd name="connsiteX6" fmla="*/ 0 w 1520549"/>
              <a:gd name="connsiteY6" fmla="*/ 438282 h 653120"/>
              <a:gd name="connsiteX0" fmla="*/ 0 w 1526737"/>
              <a:gd name="connsiteY0" fmla="*/ 417637 h 653120"/>
              <a:gd name="connsiteX1" fmla="*/ 998993 w 1526737"/>
              <a:gd name="connsiteY1" fmla="*/ 207082 h 653120"/>
              <a:gd name="connsiteX2" fmla="*/ 821458 w 1526737"/>
              <a:gd name="connsiteY2" fmla="*/ 17271 h 653120"/>
              <a:gd name="connsiteX3" fmla="*/ 1526737 w 1526737"/>
              <a:gd name="connsiteY3" fmla="*/ 0 h 653120"/>
              <a:gd name="connsiteX4" fmla="*/ 1398998 w 1526737"/>
              <a:gd name="connsiteY4" fmla="*/ 653120 h 653120"/>
              <a:gd name="connsiteX5" fmla="*/ 1208046 w 1526737"/>
              <a:gd name="connsiteY5" fmla="*/ 456087 h 653120"/>
              <a:gd name="connsiteX6" fmla="*/ 6188 w 1526737"/>
              <a:gd name="connsiteY6" fmla="*/ 438282 h 653120"/>
              <a:gd name="connsiteX0" fmla="*/ 46527 w 1520611"/>
              <a:gd name="connsiteY0" fmla="*/ 368105 h 653120"/>
              <a:gd name="connsiteX1" fmla="*/ 992867 w 1520611"/>
              <a:gd name="connsiteY1" fmla="*/ 207082 h 653120"/>
              <a:gd name="connsiteX2" fmla="*/ 815332 w 1520611"/>
              <a:gd name="connsiteY2" fmla="*/ 17271 h 653120"/>
              <a:gd name="connsiteX3" fmla="*/ 1520611 w 1520611"/>
              <a:gd name="connsiteY3" fmla="*/ 0 h 653120"/>
              <a:gd name="connsiteX4" fmla="*/ 1392872 w 1520611"/>
              <a:gd name="connsiteY4" fmla="*/ 653120 h 653120"/>
              <a:gd name="connsiteX5" fmla="*/ 1201920 w 1520611"/>
              <a:gd name="connsiteY5" fmla="*/ 456087 h 653120"/>
              <a:gd name="connsiteX6" fmla="*/ 62 w 1520611"/>
              <a:gd name="connsiteY6" fmla="*/ 438282 h 653120"/>
              <a:gd name="connsiteX7" fmla="*/ 46527 w 1520611"/>
              <a:gd name="connsiteY7" fmla="*/ 368105 h 653120"/>
              <a:gd name="connsiteX0" fmla="*/ 0 w 1474084"/>
              <a:gd name="connsiteY0" fmla="*/ 368105 h 766422"/>
              <a:gd name="connsiteX1" fmla="*/ 946340 w 1474084"/>
              <a:gd name="connsiteY1" fmla="*/ 207082 h 766422"/>
              <a:gd name="connsiteX2" fmla="*/ 768805 w 1474084"/>
              <a:gd name="connsiteY2" fmla="*/ 17271 h 766422"/>
              <a:gd name="connsiteX3" fmla="*/ 1474084 w 1474084"/>
              <a:gd name="connsiteY3" fmla="*/ 0 h 766422"/>
              <a:gd name="connsiteX4" fmla="*/ 1346345 w 1474084"/>
              <a:gd name="connsiteY4" fmla="*/ 653120 h 766422"/>
              <a:gd name="connsiteX5" fmla="*/ 1155393 w 1474084"/>
              <a:gd name="connsiteY5" fmla="*/ 456087 h 766422"/>
              <a:gd name="connsiteX6" fmla="*/ 104186 w 1474084"/>
              <a:gd name="connsiteY6" fmla="*/ 640626 h 766422"/>
              <a:gd name="connsiteX7" fmla="*/ 0 w 1474084"/>
              <a:gd name="connsiteY7" fmla="*/ 368105 h 766422"/>
              <a:gd name="connsiteX0" fmla="*/ 0 w 1372965"/>
              <a:gd name="connsiteY0" fmla="*/ 517796 h 766422"/>
              <a:gd name="connsiteX1" fmla="*/ 845221 w 1372965"/>
              <a:gd name="connsiteY1" fmla="*/ 207082 h 766422"/>
              <a:gd name="connsiteX2" fmla="*/ 667686 w 1372965"/>
              <a:gd name="connsiteY2" fmla="*/ 17271 h 766422"/>
              <a:gd name="connsiteX3" fmla="*/ 1372965 w 1372965"/>
              <a:gd name="connsiteY3" fmla="*/ 0 h 766422"/>
              <a:gd name="connsiteX4" fmla="*/ 1245226 w 1372965"/>
              <a:gd name="connsiteY4" fmla="*/ 653120 h 766422"/>
              <a:gd name="connsiteX5" fmla="*/ 1054274 w 1372965"/>
              <a:gd name="connsiteY5" fmla="*/ 456087 h 766422"/>
              <a:gd name="connsiteX6" fmla="*/ 3067 w 1372965"/>
              <a:gd name="connsiteY6" fmla="*/ 640626 h 766422"/>
              <a:gd name="connsiteX7" fmla="*/ 0 w 1372965"/>
              <a:gd name="connsiteY7" fmla="*/ 517796 h 766422"/>
              <a:gd name="connsiteX0" fmla="*/ 77471 w 1450436"/>
              <a:gd name="connsiteY0" fmla="*/ 517796 h 731671"/>
              <a:gd name="connsiteX1" fmla="*/ 922692 w 1450436"/>
              <a:gd name="connsiteY1" fmla="*/ 207082 h 731671"/>
              <a:gd name="connsiteX2" fmla="*/ 745157 w 1450436"/>
              <a:gd name="connsiteY2" fmla="*/ 17271 h 731671"/>
              <a:gd name="connsiteX3" fmla="*/ 1450436 w 1450436"/>
              <a:gd name="connsiteY3" fmla="*/ 0 h 731671"/>
              <a:gd name="connsiteX4" fmla="*/ 1322697 w 1450436"/>
              <a:gd name="connsiteY4" fmla="*/ 653120 h 731671"/>
              <a:gd name="connsiteX5" fmla="*/ 1131745 w 1450436"/>
              <a:gd name="connsiteY5" fmla="*/ 456087 h 731671"/>
              <a:gd name="connsiteX6" fmla="*/ 38 w 1450436"/>
              <a:gd name="connsiteY6" fmla="*/ 597255 h 731671"/>
              <a:gd name="connsiteX7" fmla="*/ 77471 w 1450436"/>
              <a:gd name="connsiteY7" fmla="*/ 517796 h 731671"/>
              <a:gd name="connsiteX0" fmla="*/ 0 w 1372965"/>
              <a:gd name="connsiteY0" fmla="*/ 517796 h 653120"/>
              <a:gd name="connsiteX1" fmla="*/ 845221 w 1372965"/>
              <a:gd name="connsiteY1" fmla="*/ 207082 h 653120"/>
              <a:gd name="connsiteX2" fmla="*/ 667686 w 1372965"/>
              <a:gd name="connsiteY2" fmla="*/ 17271 h 653120"/>
              <a:gd name="connsiteX3" fmla="*/ 1372965 w 1372965"/>
              <a:gd name="connsiteY3" fmla="*/ 0 h 653120"/>
              <a:gd name="connsiteX4" fmla="*/ 1245226 w 1372965"/>
              <a:gd name="connsiteY4" fmla="*/ 653120 h 653120"/>
              <a:gd name="connsiteX5" fmla="*/ 1054274 w 1372965"/>
              <a:gd name="connsiteY5" fmla="*/ 456087 h 653120"/>
              <a:gd name="connsiteX6" fmla="*/ 0 w 1372965"/>
              <a:gd name="connsiteY6" fmla="*/ 517796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8632"/>
              <a:gd name="connsiteX1" fmla="*/ 992311 w 1520055"/>
              <a:gd name="connsiteY1" fmla="*/ 207082 h 658632"/>
              <a:gd name="connsiteX2" fmla="*/ 814776 w 1520055"/>
              <a:gd name="connsiteY2" fmla="*/ 17271 h 658632"/>
              <a:gd name="connsiteX3" fmla="*/ 1520055 w 1520055"/>
              <a:gd name="connsiteY3" fmla="*/ 0 h 658632"/>
              <a:gd name="connsiteX4" fmla="*/ 1392316 w 1520055"/>
              <a:gd name="connsiteY4" fmla="*/ 653120 h 658632"/>
              <a:gd name="connsiteX5" fmla="*/ 1201364 w 1520055"/>
              <a:gd name="connsiteY5" fmla="*/ 456087 h 658632"/>
              <a:gd name="connsiteX6" fmla="*/ 0 w 1520055"/>
              <a:gd name="connsiteY6" fmla="*/ 533760 h 658632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520055"/>
              <a:gd name="connsiteY0" fmla="*/ 533760 h 653120"/>
              <a:gd name="connsiteX1" fmla="*/ 992311 w 1520055"/>
              <a:gd name="connsiteY1" fmla="*/ 207082 h 653120"/>
              <a:gd name="connsiteX2" fmla="*/ 814776 w 1520055"/>
              <a:gd name="connsiteY2" fmla="*/ 17271 h 653120"/>
              <a:gd name="connsiteX3" fmla="*/ 1520055 w 1520055"/>
              <a:gd name="connsiteY3" fmla="*/ 0 h 653120"/>
              <a:gd name="connsiteX4" fmla="*/ 1392316 w 1520055"/>
              <a:gd name="connsiteY4" fmla="*/ 653120 h 653120"/>
              <a:gd name="connsiteX5" fmla="*/ 1201364 w 1520055"/>
              <a:gd name="connsiteY5" fmla="*/ 456087 h 653120"/>
              <a:gd name="connsiteX6" fmla="*/ 0 w 1520055"/>
              <a:gd name="connsiteY6" fmla="*/ 533760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41996 w 1269740"/>
              <a:gd name="connsiteY1" fmla="*/ 207082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85340 w 1269740"/>
              <a:gd name="connsiteY1" fmla="*/ 239090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269740"/>
              <a:gd name="connsiteY0" fmla="*/ 486855 h 653120"/>
              <a:gd name="connsiteX1" fmla="*/ 738902 w 1269740"/>
              <a:gd name="connsiteY1" fmla="*/ 196759 h 653120"/>
              <a:gd name="connsiteX2" fmla="*/ 564461 w 1269740"/>
              <a:gd name="connsiteY2" fmla="*/ 17271 h 653120"/>
              <a:gd name="connsiteX3" fmla="*/ 1269740 w 1269740"/>
              <a:gd name="connsiteY3" fmla="*/ 0 h 653120"/>
              <a:gd name="connsiteX4" fmla="*/ 1142001 w 1269740"/>
              <a:gd name="connsiteY4" fmla="*/ 653120 h 653120"/>
              <a:gd name="connsiteX5" fmla="*/ 951049 w 1269740"/>
              <a:gd name="connsiteY5" fmla="*/ 456087 h 653120"/>
              <a:gd name="connsiteX6" fmla="*/ 0 w 1269740"/>
              <a:gd name="connsiteY6" fmla="*/ 486855 h 653120"/>
              <a:gd name="connsiteX0" fmla="*/ 0 w 1492208"/>
              <a:gd name="connsiteY0" fmla="*/ 626663 h 792928"/>
              <a:gd name="connsiteX1" fmla="*/ 738902 w 1492208"/>
              <a:gd name="connsiteY1" fmla="*/ 336567 h 792928"/>
              <a:gd name="connsiteX2" fmla="*/ 564461 w 1492208"/>
              <a:gd name="connsiteY2" fmla="*/ 157079 h 792928"/>
              <a:gd name="connsiteX3" fmla="*/ 1492208 w 1492208"/>
              <a:gd name="connsiteY3" fmla="*/ 0 h 792928"/>
              <a:gd name="connsiteX4" fmla="*/ 1142001 w 1492208"/>
              <a:gd name="connsiteY4" fmla="*/ 792928 h 792928"/>
              <a:gd name="connsiteX5" fmla="*/ 951049 w 1492208"/>
              <a:gd name="connsiteY5" fmla="*/ 595895 h 792928"/>
              <a:gd name="connsiteX6" fmla="*/ 0 w 1492208"/>
              <a:gd name="connsiteY6" fmla="*/ 626663 h 792928"/>
              <a:gd name="connsiteX0" fmla="*/ 0 w 1453492"/>
              <a:gd name="connsiteY0" fmla="*/ 586933 h 753198"/>
              <a:gd name="connsiteX1" fmla="*/ 738902 w 1453492"/>
              <a:gd name="connsiteY1" fmla="*/ 296837 h 753198"/>
              <a:gd name="connsiteX2" fmla="*/ 564461 w 1453492"/>
              <a:gd name="connsiteY2" fmla="*/ 117349 h 753198"/>
              <a:gd name="connsiteX3" fmla="*/ 1453492 w 1453492"/>
              <a:gd name="connsiteY3" fmla="*/ 0 h 753198"/>
              <a:gd name="connsiteX4" fmla="*/ 1142001 w 1453492"/>
              <a:gd name="connsiteY4" fmla="*/ 753198 h 753198"/>
              <a:gd name="connsiteX5" fmla="*/ 951049 w 1453492"/>
              <a:gd name="connsiteY5" fmla="*/ 556165 h 753198"/>
              <a:gd name="connsiteX6" fmla="*/ 0 w 1453492"/>
              <a:gd name="connsiteY6" fmla="*/ 586933 h 75319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64461 w 1453492"/>
              <a:gd name="connsiteY2" fmla="*/ 117349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638253 w 1453492"/>
              <a:gd name="connsiteY2" fmla="*/ 157105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453492"/>
              <a:gd name="connsiteY0" fmla="*/ 586933 h 711388"/>
              <a:gd name="connsiteX1" fmla="*/ 738902 w 1453492"/>
              <a:gd name="connsiteY1" fmla="*/ 296837 h 711388"/>
              <a:gd name="connsiteX2" fmla="*/ 577878 w 1453492"/>
              <a:gd name="connsiteY2" fmla="*/ 124577 h 711388"/>
              <a:gd name="connsiteX3" fmla="*/ 1453492 w 1453492"/>
              <a:gd name="connsiteY3" fmla="*/ 0 h 711388"/>
              <a:gd name="connsiteX4" fmla="*/ 1112594 w 1453492"/>
              <a:gd name="connsiteY4" fmla="*/ 711388 h 711388"/>
              <a:gd name="connsiteX5" fmla="*/ 951049 w 1453492"/>
              <a:gd name="connsiteY5" fmla="*/ 556165 h 711388"/>
              <a:gd name="connsiteX6" fmla="*/ 0 w 1453492"/>
              <a:gd name="connsiteY6" fmla="*/ 586933 h 711388"/>
              <a:gd name="connsiteX0" fmla="*/ 0 w 1352840"/>
              <a:gd name="connsiteY0" fmla="*/ 528639 h 653094"/>
              <a:gd name="connsiteX1" fmla="*/ 738902 w 1352840"/>
              <a:gd name="connsiteY1" fmla="*/ 238543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808558 w 1352840"/>
              <a:gd name="connsiteY1" fmla="*/ 302039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352840"/>
              <a:gd name="connsiteY0" fmla="*/ 528639 h 653094"/>
              <a:gd name="connsiteX1" fmla="*/ 762120 w 1352840"/>
              <a:gd name="connsiteY1" fmla="*/ 259707 h 653094"/>
              <a:gd name="connsiteX2" fmla="*/ 577878 w 1352840"/>
              <a:gd name="connsiteY2" fmla="*/ 66283 h 653094"/>
              <a:gd name="connsiteX3" fmla="*/ 1352840 w 1352840"/>
              <a:gd name="connsiteY3" fmla="*/ 0 h 653094"/>
              <a:gd name="connsiteX4" fmla="*/ 1112594 w 1352840"/>
              <a:gd name="connsiteY4" fmla="*/ 653094 h 653094"/>
              <a:gd name="connsiteX5" fmla="*/ 951049 w 1352840"/>
              <a:gd name="connsiteY5" fmla="*/ 497871 h 653094"/>
              <a:gd name="connsiteX6" fmla="*/ 0 w 1352840"/>
              <a:gd name="connsiteY6" fmla="*/ 528639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109784 w 1700504"/>
              <a:gd name="connsiteY1" fmla="*/ 259707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226859 w 1700504"/>
              <a:gd name="connsiteY1" fmla="*/ 237815 h 653094"/>
              <a:gd name="connsiteX2" fmla="*/ 925542 w 1700504"/>
              <a:gd name="connsiteY2" fmla="*/ 66283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31516 h 653094"/>
              <a:gd name="connsiteX1" fmla="*/ 1226859 w 1700504"/>
              <a:gd name="connsiteY1" fmla="*/ 237815 h 653094"/>
              <a:gd name="connsiteX2" fmla="*/ 1106063 w 1700504"/>
              <a:gd name="connsiteY2" fmla="*/ 3055 h 653094"/>
              <a:gd name="connsiteX3" fmla="*/ 1700504 w 1700504"/>
              <a:gd name="connsiteY3" fmla="*/ 0 h 653094"/>
              <a:gd name="connsiteX4" fmla="*/ 1460258 w 1700504"/>
              <a:gd name="connsiteY4" fmla="*/ 653094 h 653094"/>
              <a:gd name="connsiteX5" fmla="*/ 1298713 w 1700504"/>
              <a:gd name="connsiteY5" fmla="*/ 497871 h 653094"/>
              <a:gd name="connsiteX6" fmla="*/ 0 w 1700504"/>
              <a:gd name="connsiteY6" fmla="*/ 31516 h 653094"/>
              <a:gd name="connsiteX0" fmla="*/ 0 w 1700504"/>
              <a:gd name="connsiteY0" fmla="*/ 100705 h 722283"/>
              <a:gd name="connsiteX1" fmla="*/ 1226859 w 1700504"/>
              <a:gd name="connsiteY1" fmla="*/ 307004 h 722283"/>
              <a:gd name="connsiteX2" fmla="*/ 1106063 w 1700504"/>
              <a:gd name="connsiteY2" fmla="*/ 72244 h 722283"/>
              <a:gd name="connsiteX3" fmla="*/ 1700504 w 1700504"/>
              <a:gd name="connsiteY3" fmla="*/ 69189 h 722283"/>
              <a:gd name="connsiteX4" fmla="*/ 1460258 w 1700504"/>
              <a:gd name="connsiteY4" fmla="*/ 722283 h 722283"/>
              <a:gd name="connsiteX5" fmla="*/ 1298713 w 1700504"/>
              <a:gd name="connsiteY5" fmla="*/ 567060 h 722283"/>
              <a:gd name="connsiteX6" fmla="*/ 0 w 1700504"/>
              <a:gd name="connsiteY6" fmla="*/ 100705 h 722283"/>
              <a:gd name="connsiteX0" fmla="*/ 0 w 1700504"/>
              <a:gd name="connsiteY0" fmla="*/ 114107 h 735685"/>
              <a:gd name="connsiteX1" fmla="*/ 1226859 w 1700504"/>
              <a:gd name="connsiteY1" fmla="*/ 320406 h 735685"/>
              <a:gd name="connsiteX2" fmla="*/ 1106063 w 1700504"/>
              <a:gd name="connsiteY2" fmla="*/ 85646 h 735685"/>
              <a:gd name="connsiteX3" fmla="*/ 1390803 w 1700504"/>
              <a:gd name="connsiteY3" fmla="*/ 9619 h 735685"/>
              <a:gd name="connsiteX4" fmla="*/ 1700504 w 1700504"/>
              <a:gd name="connsiteY4" fmla="*/ 82591 h 735685"/>
              <a:gd name="connsiteX5" fmla="*/ 1460258 w 1700504"/>
              <a:gd name="connsiteY5" fmla="*/ 735685 h 735685"/>
              <a:gd name="connsiteX6" fmla="*/ 1298713 w 1700504"/>
              <a:gd name="connsiteY6" fmla="*/ 580462 h 735685"/>
              <a:gd name="connsiteX7" fmla="*/ 0 w 1700504"/>
              <a:gd name="connsiteY7" fmla="*/ 114107 h 735685"/>
              <a:gd name="connsiteX0" fmla="*/ 0 w 1700504"/>
              <a:gd name="connsiteY0" fmla="*/ 101581 h 723159"/>
              <a:gd name="connsiteX1" fmla="*/ 1226859 w 1700504"/>
              <a:gd name="connsiteY1" fmla="*/ 307880 h 723159"/>
              <a:gd name="connsiteX2" fmla="*/ 1106063 w 1700504"/>
              <a:gd name="connsiteY2" fmla="*/ 73120 h 723159"/>
              <a:gd name="connsiteX3" fmla="*/ 1400060 w 1700504"/>
              <a:gd name="connsiteY3" fmla="*/ 21925 h 723159"/>
              <a:gd name="connsiteX4" fmla="*/ 1700504 w 1700504"/>
              <a:gd name="connsiteY4" fmla="*/ 70065 h 723159"/>
              <a:gd name="connsiteX5" fmla="*/ 1460258 w 1700504"/>
              <a:gd name="connsiteY5" fmla="*/ 723159 h 723159"/>
              <a:gd name="connsiteX6" fmla="*/ 1298713 w 1700504"/>
              <a:gd name="connsiteY6" fmla="*/ 567936 h 723159"/>
              <a:gd name="connsiteX7" fmla="*/ 0 w 1700504"/>
              <a:gd name="connsiteY7" fmla="*/ 101581 h 723159"/>
              <a:gd name="connsiteX0" fmla="*/ 0 w 1700504"/>
              <a:gd name="connsiteY0" fmla="*/ 87272 h 708850"/>
              <a:gd name="connsiteX1" fmla="*/ 1226859 w 1700504"/>
              <a:gd name="connsiteY1" fmla="*/ 29357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298713 w 1700504"/>
              <a:gd name="connsiteY6" fmla="*/ 553627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226859 w 1700504"/>
              <a:gd name="connsiteY1" fmla="*/ 29357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106063 w 1700504"/>
              <a:gd name="connsiteY2" fmla="*/ 58811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263502 w 1700504"/>
              <a:gd name="connsiteY2" fmla="*/ 81507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25010 w 1700504"/>
              <a:gd name="connsiteY6" fmla="*/ 472956 h 708850"/>
              <a:gd name="connsiteX7" fmla="*/ 0 w 1700504"/>
              <a:gd name="connsiteY7" fmla="*/ 87272 h 708850"/>
              <a:gd name="connsiteX0" fmla="*/ 0 w 1700504"/>
              <a:gd name="connsiteY0" fmla="*/ 87272 h 708850"/>
              <a:gd name="connsiteX1" fmla="*/ 1354514 w 1700504"/>
              <a:gd name="connsiteY1" fmla="*/ 301181 h 708850"/>
              <a:gd name="connsiteX2" fmla="*/ 1263502 w 1700504"/>
              <a:gd name="connsiteY2" fmla="*/ 81507 h 708850"/>
              <a:gd name="connsiteX3" fmla="*/ 1395298 w 1700504"/>
              <a:gd name="connsiteY3" fmla="*/ 48841 h 708850"/>
              <a:gd name="connsiteX4" fmla="*/ 1700504 w 1700504"/>
              <a:gd name="connsiteY4" fmla="*/ 55756 h 708850"/>
              <a:gd name="connsiteX5" fmla="*/ 1460258 w 1700504"/>
              <a:gd name="connsiteY5" fmla="*/ 708850 h 708850"/>
              <a:gd name="connsiteX6" fmla="*/ 1387597 w 1700504"/>
              <a:gd name="connsiteY6" fmla="*/ 414028 h 708850"/>
              <a:gd name="connsiteX7" fmla="*/ 0 w 1700504"/>
              <a:gd name="connsiteY7" fmla="*/ 87272 h 708850"/>
              <a:gd name="connsiteX0" fmla="*/ 0 w 1700504"/>
              <a:gd name="connsiteY0" fmla="*/ 87272 h 676060"/>
              <a:gd name="connsiteX1" fmla="*/ 1354514 w 1700504"/>
              <a:gd name="connsiteY1" fmla="*/ 301181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387597 w 1700504"/>
              <a:gd name="connsiteY6" fmla="*/ 414028 h 676060"/>
              <a:gd name="connsiteX7" fmla="*/ 0 w 1700504"/>
              <a:gd name="connsiteY7" fmla="*/ 87272 h 676060"/>
              <a:gd name="connsiteX0" fmla="*/ 0 w 1700504"/>
              <a:gd name="connsiteY0" fmla="*/ 87272 h 676060"/>
              <a:gd name="connsiteX1" fmla="*/ 1347271 w 1700504"/>
              <a:gd name="connsiteY1" fmla="*/ 216943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387597 w 1700504"/>
              <a:gd name="connsiteY6" fmla="*/ 414028 h 676060"/>
              <a:gd name="connsiteX7" fmla="*/ 0 w 1700504"/>
              <a:gd name="connsiteY7" fmla="*/ 87272 h 676060"/>
              <a:gd name="connsiteX0" fmla="*/ 0 w 1700504"/>
              <a:gd name="connsiteY0" fmla="*/ 87272 h 676060"/>
              <a:gd name="connsiteX1" fmla="*/ 1347271 w 1700504"/>
              <a:gd name="connsiteY1" fmla="*/ 216943 h 676060"/>
              <a:gd name="connsiteX2" fmla="*/ 1263502 w 1700504"/>
              <a:gd name="connsiteY2" fmla="*/ 81507 h 676060"/>
              <a:gd name="connsiteX3" fmla="*/ 1395298 w 1700504"/>
              <a:gd name="connsiteY3" fmla="*/ 48841 h 676060"/>
              <a:gd name="connsiteX4" fmla="*/ 1700504 w 1700504"/>
              <a:gd name="connsiteY4" fmla="*/ 55756 h 676060"/>
              <a:gd name="connsiteX5" fmla="*/ 1488298 w 1700504"/>
              <a:gd name="connsiteY5" fmla="*/ 676060 h 676060"/>
              <a:gd name="connsiteX6" fmla="*/ 1421873 w 1700504"/>
              <a:gd name="connsiteY6" fmla="*/ 495177 h 676060"/>
              <a:gd name="connsiteX7" fmla="*/ 0 w 1700504"/>
              <a:gd name="connsiteY7" fmla="*/ 87272 h 676060"/>
              <a:gd name="connsiteX0" fmla="*/ 0 w 1700504"/>
              <a:gd name="connsiteY0" fmla="*/ 74893 h 663681"/>
              <a:gd name="connsiteX1" fmla="*/ 1347271 w 1700504"/>
              <a:gd name="connsiteY1" fmla="*/ 204564 h 663681"/>
              <a:gd name="connsiteX2" fmla="*/ 1263502 w 1700504"/>
              <a:gd name="connsiteY2" fmla="*/ 69128 h 663681"/>
              <a:gd name="connsiteX3" fmla="*/ 1700504 w 1700504"/>
              <a:gd name="connsiteY3" fmla="*/ 43377 h 663681"/>
              <a:gd name="connsiteX4" fmla="*/ 1488298 w 1700504"/>
              <a:gd name="connsiteY4" fmla="*/ 663681 h 663681"/>
              <a:gd name="connsiteX5" fmla="*/ 1421873 w 1700504"/>
              <a:gd name="connsiteY5" fmla="*/ 482798 h 663681"/>
              <a:gd name="connsiteX6" fmla="*/ 0 w 1700504"/>
              <a:gd name="connsiteY6" fmla="*/ 74893 h 663681"/>
              <a:gd name="connsiteX0" fmla="*/ 0 w 1700504"/>
              <a:gd name="connsiteY0" fmla="*/ 104213 h 693001"/>
              <a:gd name="connsiteX1" fmla="*/ 1347271 w 1700504"/>
              <a:gd name="connsiteY1" fmla="*/ 233884 h 693001"/>
              <a:gd name="connsiteX2" fmla="*/ 1263502 w 1700504"/>
              <a:gd name="connsiteY2" fmla="*/ 98448 h 693001"/>
              <a:gd name="connsiteX3" fmla="*/ 1481163 w 1700504"/>
              <a:gd name="connsiteY3" fmla="*/ 15293 h 693001"/>
              <a:gd name="connsiteX4" fmla="*/ 1700504 w 1700504"/>
              <a:gd name="connsiteY4" fmla="*/ 72697 h 693001"/>
              <a:gd name="connsiteX5" fmla="*/ 1488298 w 1700504"/>
              <a:gd name="connsiteY5" fmla="*/ 693001 h 693001"/>
              <a:gd name="connsiteX6" fmla="*/ 1421873 w 1700504"/>
              <a:gd name="connsiteY6" fmla="*/ 512118 h 693001"/>
              <a:gd name="connsiteX7" fmla="*/ 0 w 1700504"/>
              <a:gd name="connsiteY7" fmla="*/ 104213 h 693001"/>
              <a:gd name="connsiteX0" fmla="*/ 0 w 1700504"/>
              <a:gd name="connsiteY0" fmla="*/ 74893 h 663681"/>
              <a:gd name="connsiteX1" fmla="*/ 1347271 w 1700504"/>
              <a:gd name="connsiteY1" fmla="*/ 204564 h 663681"/>
              <a:gd name="connsiteX2" fmla="*/ 1263502 w 1700504"/>
              <a:gd name="connsiteY2" fmla="*/ 69128 h 663681"/>
              <a:gd name="connsiteX3" fmla="*/ 1700504 w 1700504"/>
              <a:gd name="connsiteY3" fmla="*/ 43377 h 663681"/>
              <a:gd name="connsiteX4" fmla="*/ 1488298 w 1700504"/>
              <a:gd name="connsiteY4" fmla="*/ 663681 h 663681"/>
              <a:gd name="connsiteX5" fmla="*/ 1421873 w 1700504"/>
              <a:gd name="connsiteY5" fmla="*/ 482798 h 663681"/>
              <a:gd name="connsiteX6" fmla="*/ 0 w 1700504"/>
              <a:gd name="connsiteY6" fmla="*/ 74893 h 663681"/>
              <a:gd name="connsiteX0" fmla="*/ 0 w 1700504"/>
              <a:gd name="connsiteY0" fmla="*/ 100470 h 689258"/>
              <a:gd name="connsiteX1" fmla="*/ 1347271 w 1700504"/>
              <a:gd name="connsiteY1" fmla="*/ 230141 h 689258"/>
              <a:gd name="connsiteX2" fmla="*/ 1263502 w 1700504"/>
              <a:gd name="connsiteY2" fmla="*/ 94705 h 689258"/>
              <a:gd name="connsiteX3" fmla="*/ 1487669 w 1700504"/>
              <a:gd name="connsiteY3" fmla="*/ 18202 h 689258"/>
              <a:gd name="connsiteX4" fmla="*/ 1700504 w 1700504"/>
              <a:gd name="connsiteY4" fmla="*/ 68954 h 689258"/>
              <a:gd name="connsiteX5" fmla="*/ 1488298 w 1700504"/>
              <a:gd name="connsiteY5" fmla="*/ 689258 h 689258"/>
              <a:gd name="connsiteX6" fmla="*/ 1421873 w 1700504"/>
              <a:gd name="connsiteY6" fmla="*/ 508375 h 689258"/>
              <a:gd name="connsiteX7" fmla="*/ 0 w 1700504"/>
              <a:gd name="connsiteY7" fmla="*/ 100470 h 689258"/>
              <a:gd name="connsiteX0" fmla="*/ 0 w 1700504"/>
              <a:gd name="connsiteY0" fmla="*/ 100470 h 689258"/>
              <a:gd name="connsiteX1" fmla="*/ 1347271 w 1700504"/>
              <a:gd name="connsiteY1" fmla="*/ 230141 h 689258"/>
              <a:gd name="connsiteX2" fmla="*/ 1263502 w 1700504"/>
              <a:gd name="connsiteY2" fmla="*/ 94705 h 689258"/>
              <a:gd name="connsiteX3" fmla="*/ 1487669 w 1700504"/>
              <a:gd name="connsiteY3" fmla="*/ 18202 h 689258"/>
              <a:gd name="connsiteX4" fmla="*/ 1700504 w 1700504"/>
              <a:gd name="connsiteY4" fmla="*/ 68954 h 689258"/>
              <a:gd name="connsiteX5" fmla="*/ 1488298 w 1700504"/>
              <a:gd name="connsiteY5" fmla="*/ 689258 h 689258"/>
              <a:gd name="connsiteX6" fmla="*/ 1421873 w 1700504"/>
              <a:gd name="connsiteY6" fmla="*/ 508375 h 689258"/>
              <a:gd name="connsiteX7" fmla="*/ 0 w 1700504"/>
              <a:gd name="connsiteY7" fmla="*/ 100470 h 689258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06826 h 695614"/>
              <a:gd name="connsiteX1" fmla="*/ 1347271 w 1700504"/>
              <a:gd name="connsiteY1" fmla="*/ 236497 h 695614"/>
              <a:gd name="connsiteX2" fmla="*/ 1263502 w 1700504"/>
              <a:gd name="connsiteY2" fmla="*/ 101061 h 695614"/>
              <a:gd name="connsiteX3" fmla="*/ 1487669 w 1700504"/>
              <a:gd name="connsiteY3" fmla="*/ 24558 h 695614"/>
              <a:gd name="connsiteX4" fmla="*/ 1700504 w 1700504"/>
              <a:gd name="connsiteY4" fmla="*/ 75310 h 695614"/>
              <a:gd name="connsiteX5" fmla="*/ 1488298 w 1700504"/>
              <a:gd name="connsiteY5" fmla="*/ 695614 h 695614"/>
              <a:gd name="connsiteX6" fmla="*/ 1421873 w 1700504"/>
              <a:gd name="connsiteY6" fmla="*/ 514731 h 695614"/>
              <a:gd name="connsiteX7" fmla="*/ 0 w 1700504"/>
              <a:gd name="connsiteY7" fmla="*/ 106826 h 69561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5276 h 724064"/>
              <a:gd name="connsiteX1" fmla="*/ 1347271 w 1700504"/>
              <a:gd name="connsiteY1" fmla="*/ 264947 h 724064"/>
              <a:gd name="connsiteX2" fmla="*/ 1267528 w 1700504"/>
              <a:gd name="connsiteY2" fmla="*/ 10702 h 724064"/>
              <a:gd name="connsiteX3" fmla="*/ 1487669 w 1700504"/>
              <a:gd name="connsiteY3" fmla="*/ 53008 h 724064"/>
              <a:gd name="connsiteX4" fmla="*/ 1700504 w 1700504"/>
              <a:gd name="connsiteY4" fmla="*/ 103760 h 724064"/>
              <a:gd name="connsiteX5" fmla="*/ 1488298 w 1700504"/>
              <a:gd name="connsiteY5" fmla="*/ 724064 h 724064"/>
              <a:gd name="connsiteX6" fmla="*/ 1421873 w 1700504"/>
              <a:gd name="connsiteY6" fmla="*/ 543181 h 724064"/>
              <a:gd name="connsiteX7" fmla="*/ 0 w 1700504"/>
              <a:gd name="connsiteY7" fmla="*/ 135276 h 724064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351211 w 1700504"/>
              <a:gd name="connsiteY2" fmla="*/ 193570 h 720346"/>
              <a:gd name="connsiteX3" fmla="*/ 1267528 w 1700504"/>
              <a:gd name="connsiteY3" fmla="*/ 6984 h 720346"/>
              <a:gd name="connsiteX4" fmla="*/ 1487669 w 1700504"/>
              <a:gd name="connsiteY4" fmla="*/ 49290 h 720346"/>
              <a:gd name="connsiteX5" fmla="*/ 1700504 w 1700504"/>
              <a:gd name="connsiteY5" fmla="*/ 100042 h 720346"/>
              <a:gd name="connsiteX6" fmla="*/ 1488298 w 1700504"/>
              <a:gd name="connsiteY6" fmla="*/ 720346 h 720346"/>
              <a:gd name="connsiteX7" fmla="*/ 1421873 w 1700504"/>
              <a:gd name="connsiteY7" fmla="*/ 539463 h 720346"/>
              <a:gd name="connsiteX8" fmla="*/ 0 w 1700504"/>
              <a:gd name="connsiteY8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96575 w 1700504"/>
              <a:gd name="connsiteY2" fmla="*/ 187763 h 720346"/>
              <a:gd name="connsiteX3" fmla="*/ 1351211 w 1700504"/>
              <a:gd name="connsiteY3" fmla="*/ 193570 h 720346"/>
              <a:gd name="connsiteX4" fmla="*/ 1267528 w 1700504"/>
              <a:gd name="connsiteY4" fmla="*/ 6984 h 720346"/>
              <a:gd name="connsiteX5" fmla="*/ 1487669 w 1700504"/>
              <a:gd name="connsiteY5" fmla="*/ 49290 h 720346"/>
              <a:gd name="connsiteX6" fmla="*/ 1700504 w 1700504"/>
              <a:gd name="connsiteY6" fmla="*/ 100042 h 720346"/>
              <a:gd name="connsiteX7" fmla="*/ 1488298 w 1700504"/>
              <a:gd name="connsiteY7" fmla="*/ 720346 h 720346"/>
              <a:gd name="connsiteX8" fmla="*/ 1421873 w 1700504"/>
              <a:gd name="connsiteY8" fmla="*/ 539463 h 720346"/>
              <a:gd name="connsiteX9" fmla="*/ 0 w 1700504"/>
              <a:gd name="connsiteY9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78304 w 1700504"/>
              <a:gd name="connsiteY2" fmla="*/ 209128 h 720346"/>
              <a:gd name="connsiteX3" fmla="*/ 1296575 w 1700504"/>
              <a:gd name="connsiteY3" fmla="*/ 187763 h 720346"/>
              <a:gd name="connsiteX4" fmla="*/ 1351211 w 1700504"/>
              <a:gd name="connsiteY4" fmla="*/ 193570 h 720346"/>
              <a:gd name="connsiteX5" fmla="*/ 1267528 w 1700504"/>
              <a:gd name="connsiteY5" fmla="*/ 6984 h 720346"/>
              <a:gd name="connsiteX6" fmla="*/ 1487669 w 1700504"/>
              <a:gd name="connsiteY6" fmla="*/ 49290 h 720346"/>
              <a:gd name="connsiteX7" fmla="*/ 1700504 w 1700504"/>
              <a:gd name="connsiteY7" fmla="*/ 100042 h 720346"/>
              <a:gd name="connsiteX8" fmla="*/ 1488298 w 1700504"/>
              <a:gd name="connsiteY8" fmla="*/ 720346 h 720346"/>
              <a:gd name="connsiteX9" fmla="*/ 1421873 w 1700504"/>
              <a:gd name="connsiteY9" fmla="*/ 539463 h 720346"/>
              <a:gd name="connsiteX10" fmla="*/ 0 w 1700504"/>
              <a:gd name="connsiteY10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278304 w 1700504"/>
              <a:gd name="connsiteY2" fmla="*/ 209128 h 720346"/>
              <a:gd name="connsiteX3" fmla="*/ 1351211 w 1700504"/>
              <a:gd name="connsiteY3" fmla="*/ 193570 h 720346"/>
              <a:gd name="connsiteX4" fmla="*/ 1267528 w 1700504"/>
              <a:gd name="connsiteY4" fmla="*/ 6984 h 720346"/>
              <a:gd name="connsiteX5" fmla="*/ 1487669 w 1700504"/>
              <a:gd name="connsiteY5" fmla="*/ 49290 h 720346"/>
              <a:gd name="connsiteX6" fmla="*/ 1700504 w 1700504"/>
              <a:gd name="connsiteY6" fmla="*/ 100042 h 720346"/>
              <a:gd name="connsiteX7" fmla="*/ 1488298 w 1700504"/>
              <a:gd name="connsiteY7" fmla="*/ 720346 h 720346"/>
              <a:gd name="connsiteX8" fmla="*/ 1421873 w 1700504"/>
              <a:gd name="connsiteY8" fmla="*/ 539463 h 720346"/>
              <a:gd name="connsiteX9" fmla="*/ 0 w 1700504"/>
              <a:gd name="connsiteY9" fmla="*/ 131558 h 720346"/>
              <a:gd name="connsiteX0" fmla="*/ 0 w 1700504"/>
              <a:gd name="connsiteY0" fmla="*/ 131558 h 720346"/>
              <a:gd name="connsiteX1" fmla="*/ 1347271 w 1700504"/>
              <a:gd name="connsiteY1" fmla="*/ 261229 h 720346"/>
              <a:gd name="connsiteX2" fmla="*/ 1351211 w 1700504"/>
              <a:gd name="connsiteY2" fmla="*/ 193570 h 720346"/>
              <a:gd name="connsiteX3" fmla="*/ 1267528 w 1700504"/>
              <a:gd name="connsiteY3" fmla="*/ 6984 h 720346"/>
              <a:gd name="connsiteX4" fmla="*/ 1487669 w 1700504"/>
              <a:gd name="connsiteY4" fmla="*/ 49290 h 720346"/>
              <a:gd name="connsiteX5" fmla="*/ 1700504 w 1700504"/>
              <a:gd name="connsiteY5" fmla="*/ 100042 h 720346"/>
              <a:gd name="connsiteX6" fmla="*/ 1488298 w 1700504"/>
              <a:gd name="connsiteY6" fmla="*/ 720346 h 720346"/>
              <a:gd name="connsiteX7" fmla="*/ 1421873 w 1700504"/>
              <a:gd name="connsiteY7" fmla="*/ 539463 h 720346"/>
              <a:gd name="connsiteX8" fmla="*/ 0 w 1700504"/>
              <a:gd name="connsiteY8" fmla="*/ 131558 h 720346"/>
              <a:gd name="connsiteX0" fmla="*/ 89 w 1700593"/>
              <a:gd name="connsiteY0" fmla="*/ 131558 h 720346"/>
              <a:gd name="connsiteX1" fmla="*/ 1351300 w 1700593"/>
              <a:gd name="connsiteY1" fmla="*/ 193570 h 720346"/>
              <a:gd name="connsiteX2" fmla="*/ 1267617 w 1700593"/>
              <a:gd name="connsiteY2" fmla="*/ 6984 h 720346"/>
              <a:gd name="connsiteX3" fmla="*/ 1487758 w 1700593"/>
              <a:gd name="connsiteY3" fmla="*/ 49290 h 720346"/>
              <a:gd name="connsiteX4" fmla="*/ 1700593 w 1700593"/>
              <a:gd name="connsiteY4" fmla="*/ 100042 h 720346"/>
              <a:gd name="connsiteX5" fmla="*/ 1488387 w 1700593"/>
              <a:gd name="connsiteY5" fmla="*/ 720346 h 720346"/>
              <a:gd name="connsiteX6" fmla="*/ 1421962 w 1700593"/>
              <a:gd name="connsiteY6" fmla="*/ 539463 h 720346"/>
              <a:gd name="connsiteX7" fmla="*/ 89 w 1700593"/>
              <a:gd name="connsiteY7" fmla="*/ 131558 h 720346"/>
              <a:gd name="connsiteX0" fmla="*/ 90 w 1700594"/>
              <a:gd name="connsiteY0" fmla="*/ 131558 h 720346"/>
              <a:gd name="connsiteX1" fmla="*/ 1341334 w 1700594"/>
              <a:gd name="connsiteY1" fmla="*/ 293512 h 720346"/>
              <a:gd name="connsiteX2" fmla="*/ 1267618 w 1700594"/>
              <a:gd name="connsiteY2" fmla="*/ 6984 h 720346"/>
              <a:gd name="connsiteX3" fmla="*/ 1487759 w 1700594"/>
              <a:gd name="connsiteY3" fmla="*/ 49290 h 720346"/>
              <a:gd name="connsiteX4" fmla="*/ 1700594 w 1700594"/>
              <a:gd name="connsiteY4" fmla="*/ 100042 h 720346"/>
              <a:gd name="connsiteX5" fmla="*/ 1488388 w 1700594"/>
              <a:gd name="connsiteY5" fmla="*/ 720346 h 720346"/>
              <a:gd name="connsiteX6" fmla="*/ 1421963 w 1700594"/>
              <a:gd name="connsiteY6" fmla="*/ 539463 h 720346"/>
              <a:gd name="connsiteX7" fmla="*/ 90 w 1700594"/>
              <a:gd name="connsiteY7" fmla="*/ 131558 h 720346"/>
              <a:gd name="connsiteX0" fmla="*/ 90 w 1700594"/>
              <a:gd name="connsiteY0" fmla="*/ 131558 h 720346"/>
              <a:gd name="connsiteX1" fmla="*/ 1341334 w 1700594"/>
              <a:gd name="connsiteY1" fmla="*/ 293512 h 720346"/>
              <a:gd name="connsiteX2" fmla="*/ 1267618 w 1700594"/>
              <a:gd name="connsiteY2" fmla="*/ 6984 h 720346"/>
              <a:gd name="connsiteX3" fmla="*/ 1487759 w 1700594"/>
              <a:gd name="connsiteY3" fmla="*/ 49290 h 720346"/>
              <a:gd name="connsiteX4" fmla="*/ 1700594 w 1700594"/>
              <a:gd name="connsiteY4" fmla="*/ 100042 h 720346"/>
              <a:gd name="connsiteX5" fmla="*/ 1488388 w 1700594"/>
              <a:gd name="connsiteY5" fmla="*/ 720346 h 720346"/>
              <a:gd name="connsiteX6" fmla="*/ 1421963 w 1700594"/>
              <a:gd name="connsiteY6" fmla="*/ 539463 h 720346"/>
              <a:gd name="connsiteX7" fmla="*/ 90 w 1700594"/>
              <a:gd name="connsiteY7" fmla="*/ 131558 h 720346"/>
              <a:gd name="connsiteX0" fmla="*/ 92 w 1700596"/>
              <a:gd name="connsiteY0" fmla="*/ 131558 h 720346"/>
              <a:gd name="connsiteX1" fmla="*/ 1312969 w 1700596"/>
              <a:gd name="connsiteY1" fmla="*/ 224457 h 720346"/>
              <a:gd name="connsiteX2" fmla="*/ 1267620 w 1700596"/>
              <a:gd name="connsiteY2" fmla="*/ 6984 h 720346"/>
              <a:gd name="connsiteX3" fmla="*/ 1487761 w 1700596"/>
              <a:gd name="connsiteY3" fmla="*/ 49290 h 720346"/>
              <a:gd name="connsiteX4" fmla="*/ 1700596 w 1700596"/>
              <a:gd name="connsiteY4" fmla="*/ 100042 h 720346"/>
              <a:gd name="connsiteX5" fmla="*/ 1488390 w 1700596"/>
              <a:gd name="connsiteY5" fmla="*/ 720346 h 720346"/>
              <a:gd name="connsiteX6" fmla="*/ 1421965 w 1700596"/>
              <a:gd name="connsiteY6" fmla="*/ 539463 h 720346"/>
              <a:gd name="connsiteX7" fmla="*/ 92 w 1700596"/>
              <a:gd name="connsiteY7" fmla="*/ 131558 h 720346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2 w 1700596"/>
              <a:gd name="connsiteY0" fmla="*/ 130776 h 719564"/>
              <a:gd name="connsiteX1" fmla="*/ 1312969 w 1700596"/>
              <a:gd name="connsiteY1" fmla="*/ 223675 h 719564"/>
              <a:gd name="connsiteX2" fmla="*/ 1239079 w 1700596"/>
              <a:gd name="connsiteY2" fmla="*/ 7054 h 719564"/>
              <a:gd name="connsiteX3" fmla="*/ 1487761 w 1700596"/>
              <a:gd name="connsiteY3" fmla="*/ 48508 h 719564"/>
              <a:gd name="connsiteX4" fmla="*/ 1700596 w 1700596"/>
              <a:gd name="connsiteY4" fmla="*/ 99260 h 719564"/>
              <a:gd name="connsiteX5" fmla="*/ 1488390 w 1700596"/>
              <a:gd name="connsiteY5" fmla="*/ 719564 h 719564"/>
              <a:gd name="connsiteX6" fmla="*/ 1421965 w 1700596"/>
              <a:gd name="connsiteY6" fmla="*/ 538681 h 719564"/>
              <a:gd name="connsiteX7" fmla="*/ 92 w 1700596"/>
              <a:gd name="connsiteY7" fmla="*/ 130776 h 719564"/>
              <a:gd name="connsiteX0" fmla="*/ 91 w 1700595"/>
              <a:gd name="connsiteY0" fmla="*/ 130776 h 719564"/>
              <a:gd name="connsiteX1" fmla="*/ 1312968 w 1700595"/>
              <a:gd name="connsiteY1" fmla="*/ 223675 h 719564"/>
              <a:gd name="connsiteX2" fmla="*/ 1239078 w 1700595"/>
              <a:gd name="connsiteY2" fmla="*/ 7054 h 719564"/>
              <a:gd name="connsiteX3" fmla="*/ 1487760 w 1700595"/>
              <a:gd name="connsiteY3" fmla="*/ 48508 h 719564"/>
              <a:gd name="connsiteX4" fmla="*/ 1700595 w 1700595"/>
              <a:gd name="connsiteY4" fmla="*/ 99260 h 719564"/>
              <a:gd name="connsiteX5" fmla="*/ 1488389 w 1700595"/>
              <a:gd name="connsiteY5" fmla="*/ 719564 h 719564"/>
              <a:gd name="connsiteX6" fmla="*/ 1421964 w 1700595"/>
              <a:gd name="connsiteY6" fmla="*/ 538681 h 719564"/>
              <a:gd name="connsiteX7" fmla="*/ 91 w 1700595"/>
              <a:gd name="connsiteY7" fmla="*/ 130776 h 719564"/>
              <a:gd name="connsiteX0" fmla="*/ 91 w 1700595"/>
              <a:gd name="connsiteY0" fmla="*/ 129278 h 718066"/>
              <a:gd name="connsiteX1" fmla="*/ 1312968 w 1700595"/>
              <a:gd name="connsiteY1" fmla="*/ 222177 h 718066"/>
              <a:gd name="connsiteX2" fmla="*/ 1239078 w 1700595"/>
              <a:gd name="connsiteY2" fmla="*/ 5556 h 718066"/>
              <a:gd name="connsiteX3" fmla="*/ 1487103 w 1700595"/>
              <a:gd name="connsiteY3" fmla="*/ 66363 h 718066"/>
              <a:gd name="connsiteX4" fmla="*/ 1700595 w 1700595"/>
              <a:gd name="connsiteY4" fmla="*/ 97762 h 718066"/>
              <a:gd name="connsiteX5" fmla="*/ 1488389 w 1700595"/>
              <a:gd name="connsiteY5" fmla="*/ 718066 h 718066"/>
              <a:gd name="connsiteX6" fmla="*/ 1421964 w 1700595"/>
              <a:gd name="connsiteY6" fmla="*/ 537183 h 718066"/>
              <a:gd name="connsiteX7" fmla="*/ 91 w 1700595"/>
              <a:gd name="connsiteY7" fmla="*/ 129278 h 718066"/>
              <a:gd name="connsiteX0" fmla="*/ 91 w 1700595"/>
              <a:gd name="connsiteY0" fmla="*/ 129008 h 717796"/>
              <a:gd name="connsiteX1" fmla="*/ 1312968 w 1700595"/>
              <a:gd name="connsiteY1" fmla="*/ 221907 h 717796"/>
              <a:gd name="connsiteX2" fmla="*/ 1239078 w 1700595"/>
              <a:gd name="connsiteY2" fmla="*/ 5286 h 717796"/>
              <a:gd name="connsiteX3" fmla="*/ 1487103 w 1700595"/>
              <a:gd name="connsiteY3" fmla="*/ 66093 h 717796"/>
              <a:gd name="connsiteX4" fmla="*/ 1700595 w 1700595"/>
              <a:gd name="connsiteY4" fmla="*/ 97492 h 717796"/>
              <a:gd name="connsiteX5" fmla="*/ 1488389 w 1700595"/>
              <a:gd name="connsiteY5" fmla="*/ 717796 h 717796"/>
              <a:gd name="connsiteX6" fmla="*/ 1421964 w 1700595"/>
              <a:gd name="connsiteY6" fmla="*/ 536913 h 717796"/>
              <a:gd name="connsiteX7" fmla="*/ 91 w 1700595"/>
              <a:gd name="connsiteY7" fmla="*/ 129008 h 717796"/>
              <a:gd name="connsiteX0" fmla="*/ 91 w 1700595"/>
              <a:gd name="connsiteY0" fmla="*/ 128637 h 717425"/>
              <a:gd name="connsiteX1" fmla="*/ 1312968 w 1700595"/>
              <a:gd name="connsiteY1" fmla="*/ 221536 h 717425"/>
              <a:gd name="connsiteX2" fmla="*/ 1239078 w 1700595"/>
              <a:gd name="connsiteY2" fmla="*/ 4915 h 717425"/>
              <a:gd name="connsiteX3" fmla="*/ 1487103 w 1700595"/>
              <a:gd name="connsiteY3" fmla="*/ 65722 h 717425"/>
              <a:gd name="connsiteX4" fmla="*/ 1700595 w 1700595"/>
              <a:gd name="connsiteY4" fmla="*/ 97121 h 717425"/>
              <a:gd name="connsiteX5" fmla="*/ 1488389 w 1700595"/>
              <a:gd name="connsiteY5" fmla="*/ 717425 h 717425"/>
              <a:gd name="connsiteX6" fmla="*/ 1421964 w 1700595"/>
              <a:gd name="connsiteY6" fmla="*/ 536542 h 717425"/>
              <a:gd name="connsiteX7" fmla="*/ 91 w 1700595"/>
              <a:gd name="connsiteY7" fmla="*/ 128637 h 717425"/>
              <a:gd name="connsiteX0" fmla="*/ 91 w 1700595"/>
              <a:gd name="connsiteY0" fmla="*/ 132235 h 721023"/>
              <a:gd name="connsiteX1" fmla="*/ 1312968 w 1700595"/>
              <a:gd name="connsiteY1" fmla="*/ 225134 h 721023"/>
              <a:gd name="connsiteX2" fmla="*/ 1239078 w 1700595"/>
              <a:gd name="connsiteY2" fmla="*/ 8513 h 721023"/>
              <a:gd name="connsiteX3" fmla="*/ 1484177 w 1700595"/>
              <a:gd name="connsiteY3" fmla="*/ 26276 h 721023"/>
              <a:gd name="connsiteX4" fmla="*/ 1700595 w 1700595"/>
              <a:gd name="connsiteY4" fmla="*/ 100719 h 721023"/>
              <a:gd name="connsiteX5" fmla="*/ 1488389 w 1700595"/>
              <a:gd name="connsiteY5" fmla="*/ 721023 h 721023"/>
              <a:gd name="connsiteX6" fmla="*/ 1421964 w 1700595"/>
              <a:gd name="connsiteY6" fmla="*/ 540140 h 721023"/>
              <a:gd name="connsiteX7" fmla="*/ 91 w 1700595"/>
              <a:gd name="connsiteY7" fmla="*/ 132235 h 721023"/>
              <a:gd name="connsiteX0" fmla="*/ 91 w 1700595"/>
              <a:gd name="connsiteY0" fmla="*/ 136321 h 725109"/>
              <a:gd name="connsiteX1" fmla="*/ 1312968 w 1700595"/>
              <a:gd name="connsiteY1" fmla="*/ 229220 h 725109"/>
              <a:gd name="connsiteX2" fmla="*/ 1239078 w 1700595"/>
              <a:gd name="connsiteY2" fmla="*/ 12599 h 725109"/>
              <a:gd name="connsiteX3" fmla="*/ 1484177 w 1700595"/>
              <a:gd name="connsiteY3" fmla="*/ 30362 h 725109"/>
              <a:gd name="connsiteX4" fmla="*/ 1700595 w 1700595"/>
              <a:gd name="connsiteY4" fmla="*/ 104805 h 725109"/>
              <a:gd name="connsiteX5" fmla="*/ 1488389 w 1700595"/>
              <a:gd name="connsiteY5" fmla="*/ 725109 h 725109"/>
              <a:gd name="connsiteX6" fmla="*/ 1421964 w 1700595"/>
              <a:gd name="connsiteY6" fmla="*/ 544226 h 725109"/>
              <a:gd name="connsiteX7" fmla="*/ 91 w 1700595"/>
              <a:gd name="connsiteY7" fmla="*/ 136321 h 725109"/>
              <a:gd name="connsiteX0" fmla="*/ 91 w 1700630"/>
              <a:gd name="connsiteY0" fmla="*/ 131660 h 720448"/>
              <a:gd name="connsiteX1" fmla="*/ 1312968 w 1700630"/>
              <a:gd name="connsiteY1" fmla="*/ 224559 h 720448"/>
              <a:gd name="connsiteX2" fmla="*/ 1239078 w 1700630"/>
              <a:gd name="connsiteY2" fmla="*/ 7938 h 720448"/>
              <a:gd name="connsiteX3" fmla="*/ 1484177 w 1700630"/>
              <a:gd name="connsiteY3" fmla="*/ 25701 h 720448"/>
              <a:gd name="connsiteX4" fmla="*/ 1700595 w 1700630"/>
              <a:gd name="connsiteY4" fmla="*/ 100144 h 720448"/>
              <a:gd name="connsiteX5" fmla="*/ 1488389 w 1700630"/>
              <a:gd name="connsiteY5" fmla="*/ 720448 h 720448"/>
              <a:gd name="connsiteX6" fmla="*/ 1421964 w 1700630"/>
              <a:gd name="connsiteY6" fmla="*/ 539565 h 720448"/>
              <a:gd name="connsiteX7" fmla="*/ 91 w 1700630"/>
              <a:gd name="connsiteY7" fmla="*/ 131660 h 720448"/>
              <a:gd name="connsiteX0" fmla="*/ 91 w 1700595"/>
              <a:gd name="connsiteY0" fmla="*/ 146566 h 735354"/>
              <a:gd name="connsiteX1" fmla="*/ 1312968 w 1700595"/>
              <a:gd name="connsiteY1" fmla="*/ 239465 h 735354"/>
              <a:gd name="connsiteX2" fmla="*/ 1239078 w 1700595"/>
              <a:gd name="connsiteY2" fmla="*/ 22844 h 735354"/>
              <a:gd name="connsiteX3" fmla="*/ 1484177 w 1700595"/>
              <a:gd name="connsiteY3" fmla="*/ 40607 h 735354"/>
              <a:gd name="connsiteX4" fmla="*/ 1700595 w 1700595"/>
              <a:gd name="connsiteY4" fmla="*/ 115050 h 735354"/>
              <a:gd name="connsiteX5" fmla="*/ 1488389 w 1700595"/>
              <a:gd name="connsiteY5" fmla="*/ 735354 h 735354"/>
              <a:gd name="connsiteX6" fmla="*/ 1421964 w 1700595"/>
              <a:gd name="connsiteY6" fmla="*/ 554471 h 735354"/>
              <a:gd name="connsiteX7" fmla="*/ 91 w 1700595"/>
              <a:gd name="connsiteY7" fmla="*/ 146566 h 735354"/>
              <a:gd name="connsiteX0" fmla="*/ 91 w 1700595"/>
              <a:gd name="connsiteY0" fmla="*/ 147737 h 736525"/>
              <a:gd name="connsiteX1" fmla="*/ 1312968 w 1700595"/>
              <a:gd name="connsiteY1" fmla="*/ 240636 h 736525"/>
              <a:gd name="connsiteX2" fmla="*/ 1239078 w 1700595"/>
              <a:gd name="connsiteY2" fmla="*/ 24015 h 736525"/>
              <a:gd name="connsiteX3" fmla="*/ 1484177 w 1700595"/>
              <a:gd name="connsiteY3" fmla="*/ 41778 h 736525"/>
              <a:gd name="connsiteX4" fmla="*/ 1700595 w 1700595"/>
              <a:gd name="connsiteY4" fmla="*/ 116221 h 736525"/>
              <a:gd name="connsiteX5" fmla="*/ 1488389 w 1700595"/>
              <a:gd name="connsiteY5" fmla="*/ 736525 h 736525"/>
              <a:gd name="connsiteX6" fmla="*/ 1421964 w 1700595"/>
              <a:gd name="connsiteY6" fmla="*/ 555642 h 736525"/>
              <a:gd name="connsiteX7" fmla="*/ 91 w 1700595"/>
              <a:gd name="connsiteY7" fmla="*/ 147737 h 736525"/>
              <a:gd name="connsiteX0" fmla="*/ 91 w 1671572"/>
              <a:gd name="connsiteY0" fmla="*/ 136331 h 725119"/>
              <a:gd name="connsiteX1" fmla="*/ 1312968 w 1671572"/>
              <a:gd name="connsiteY1" fmla="*/ 229230 h 725119"/>
              <a:gd name="connsiteX2" fmla="*/ 1239078 w 1671572"/>
              <a:gd name="connsiteY2" fmla="*/ 12609 h 725119"/>
              <a:gd name="connsiteX3" fmla="*/ 1484177 w 1671572"/>
              <a:gd name="connsiteY3" fmla="*/ 30372 h 725119"/>
              <a:gd name="connsiteX4" fmla="*/ 1671572 w 1671572"/>
              <a:gd name="connsiteY4" fmla="*/ 55114 h 725119"/>
              <a:gd name="connsiteX5" fmla="*/ 1488389 w 1671572"/>
              <a:gd name="connsiteY5" fmla="*/ 725119 h 725119"/>
              <a:gd name="connsiteX6" fmla="*/ 1421964 w 1671572"/>
              <a:gd name="connsiteY6" fmla="*/ 544236 h 725119"/>
              <a:gd name="connsiteX7" fmla="*/ 91 w 1671572"/>
              <a:gd name="connsiteY7" fmla="*/ 136331 h 725119"/>
              <a:gd name="connsiteX0" fmla="*/ 91 w 1671572"/>
              <a:gd name="connsiteY0" fmla="*/ 132804 h 721592"/>
              <a:gd name="connsiteX1" fmla="*/ 1312968 w 1671572"/>
              <a:gd name="connsiteY1" fmla="*/ 225703 h 721592"/>
              <a:gd name="connsiteX2" fmla="*/ 1239078 w 1671572"/>
              <a:gd name="connsiteY2" fmla="*/ 9082 h 721592"/>
              <a:gd name="connsiteX3" fmla="*/ 1484177 w 1671572"/>
              <a:gd name="connsiteY3" fmla="*/ 26845 h 721592"/>
              <a:gd name="connsiteX4" fmla="*/ 1671572 w 1671572"/>
              <a:gd name="connsiteY4" fmla="*/ 51587 h 721592"/>
              <a:gd name="connsiteX5" fmla="*/ 1488389 w 1671572"/>
              <a:gd name="connsiteY5" fmla="*/ 721592 h 721592"/>
              <a:gd name="connsiteX6" fmla="*/ 1421964 w 1671572"/>
              <a:gd name="connsiteY6" fmla="*/ 540709 h 721592"/>
              <a:gd name="connsiteX7" fmla="*/ 91 w 1671572"/>
              <a:gd name="connsiteY7" fmla="*/ 132804 h 721592"/>
              <a:gd name="connsiteX0" fmla="*/ 91 w 1671572"/>
              <a:gd name="connsiteY0" fmla="*/ 157897 h 746685"/>
              <a:gd name="connsiteX1" fmla="*/ 1312968 w 1671572"/>
              <a:gd name="connsiteY1" fmla="*/ 250796 h 746685"/>
              <a:gd name="connsiteX2" fmla="*/ 1239078 w 1671572"/>
              <a:gd name="connsiteY2" fmla="*/ 34175 h 746685"/>
              <a:gd name="connsiteX3" fmla="*/ 1671572 w 1671572"/>
              <a:gd name="connsiteY3" fmla="*/ 76680 h 746685"/>
              <a:gd name="connsiteX4" fmla="*/ 1488389 w 1671572"/>
              <a:gd name="connsiteY4" fmla="*/ 746685 h 746685"/>
              <a:gd name="connsiteX5" fmla="*/ 1421964 w 1671572"/>
              <a:gd name="connsiteY5" fmla="*/ 565802 h 746685"/>
              <a:gd name="connsiteX6" fmla="*/ 91 w 1671572"/>
              <a:gd name="connsiteY6" fmla="*/ 157897 h 746685"/>
              <a:gd name="connsiteX0" fmla="*/ 91 w 1671572"/>
              <a:gd name="connsiteY0" fmla="*/ 137031 h 725819"/>
              <a:gd name="connsiteX1" fmla="*/ 1312968 w 1671572"/>
              <a:gd name="connsiteY1" fmla="*/ 229930 h 725819"/>
              <a:gd name="connsiteX2" fmla="*/ 1239078 w 1671572"/>
              <a:gd name="connsiteY2" fmla="*/ 13309 h 725819"/>
              <a:gd name="connsiteX3" fmla="*/ 1671572 w 1671572"/>
              <a:gd name="connsiteY3" fmla="*/ 55814 h 725819"/>
              <a:gd name="connsiteX4" fmla="*/ 1488389 w 1671572"/>
              <a:gd name="connsiteY4" fmla="*/ 725819 h 725819"/>
              <a:gd name="connsiteX5" fmla="*/ 1421964 w 1671572"/>
              <a:gd name="connsiteY5" fmla="*/ 544936 h 725819"/>
              <a:gd name="connsiteX6" fmla="*/ 91 w 1671572"/>
              <a:gd name="connsiteY6" fmla="*/ 137031 h 725819"/>
              <a:gd name="connsiteX0" fmla="*/ 91 w 1671572"/>
              <a:gd name="connsiteY0" fmla="*/ 140828 h 729616"/>
              <a:gd name="connsiteX1" fmla="*/ 1312968 w 1671572"/>
              <a:gd name="connsiteY1" fmla="*/ 233727 h 729616"/>
              <a:gd name="connsiteX2" fmla="*/ 1239078 w 1671572"/>
              <a:gd name="connsiteY2" fmla="*/ 17106 h 729616"/>
              <a:gd name="connsiteX3" fmla="*/ 1671572 w 1671572"/>
              <a:gd name="connsiteY3" fmla="*/ 59611 h 729616"/>
              <a:gd name="connsiteX4" fmla="*/ 1488389 w 1671572"/>
              <a:gd name="connsiteY4" fmla="*/ 729616 h 729616"/>
              <a:gd name="connsiteX5" fmla="*/ 1421964 w 1671572"/>
              <a:gd name="connsiteY5" fmla="*/ 548733 h 729616"/>
              <a:gd name="connsiteX6" fmla="*/ 91 w 1671572"/>
              <a:gd name="connsiteY6" fmla="*/ 140828 h 729616"/>
              <a:gd name="connsiteX0" fmla="*/ 91 w 1671572"/>
              <a:gd name="connsiteY0" fmla="*/ 136425 h 725213"/>
              <a:gd name="connsiteX1" fmla="*/ 1312968 w 1671572"/>
              <a:gd name="connsiteY1" fmla="*/ 229324 h 725213"/>
              <a:gd name="connsiteX2" fmla="*/ 1239078 w 1671572"/>
              <a:gd name="connsiteY2" fmla="*/ 12703 h 725213"/>
              <a:gd name="connsiteX3" fmla="*/ 1671572 w 1671572"/>
              <a:gd name="connsiteY3" fmla="*/ 55208 h 725213"/>
              <a:gd name="connsiteX4" fmla="*/ 1488389 w 1671572"/>
              <a:gd name="connsiteY4" fmla="*/ 725213 h 725213"/>
              <a:gd name="connsiteX5" fmla="*/ 1421964 w 1671572"/>
              <a:gd name="connsiteY5" fmla="*/ 544330 h 725213"/>
              <a:gd name="connsiteX6" fmla="*/ 91 w 1671572"/>
              <a:gd name="connsiteY6" fmla="*/ 136425 h 725213"/>
              <a:gd name="connsiteX0" fmla="*/ 91 w 1671572"/>
              <a:gd name="connsiteY0" fmla="*/ 124989 h 713777"/>
              <a:gd name="connsiteX1" fmla="*/ 1312968 w 1671572"/>
              <a:gd name="connsiteY1" fmla="*/ 217888 h 713777"/>
              <a:gd name="connsiteX2" fmla="*/ 1239078 w 1671572"/>
              <a:gd name="connsiteY2" fmla="*/ 1267 h 713777"/>
              <a:gd name="connsiteX3" fmla="*/ 1671572 w 1671572"/>
              <a:gd name="connsiteY3" fmla="*/ 43772 h 713777"/>
              <a:gd name="connsiteX4" fmla="*/ 1488389 w 1671572"/>
              <a:gd name="connsiteY4" fmla="*/ 713777 h 713777"/>
              <a:gd name="connsiteX5" fmla="*/ 1421964 w 1671572"/>
              <a:gd name="connsiteY5" fmla="*/ 532894 h 713777"/>
              <a:gd name="connsiteX6" fmla="*/ 91 w 1671572"/>
              <a:gd name="connsiteY6" fmla="*/ 124989 h 713777"/>
              <a:gd name="connsiteX0" fmla="*/ 9237 w 1680718"/>
              <a:gd name="connsiteY0" fmla="*/ 124989 h 713777"/>
              <a:gd name="connsiteX1" fmla="*/ 1322114 w 1680718"/>
              <a:gd name="connsiteY1" fmla="*/ 217888 h 713777"/>
              <a:gd name="connsiteX2" fmla="*/ 1248224 w 1680718"/>
              <a:gd name="connsiteY2" fmla="*/ 1267 h 713777"/>
              <a:gd name="connsiteX3" fmla="*/ 1680718 w 1680718"/>
              <a:gd name="connsiteY3" fmla="*/ 43772 h 713777"/>
              <a:gd name="connsiteX4" fmla="*/ 1497535 w 1680718"/>
              <a:gd name="connsiteY4" fmla="*/ 713777 h 713777"/>
              <a:gd name="connsiteX5" fmla="*/ 1431110 w 1680718"/>
              <a:gd name="connsiteY5" fmla="*/ 532894 h 713777"/>
              <a:gd name="connsiteX6" fmla="*/ 770289 w 1680718"/>
              <a:gd name="connsiteY6" fmla="*/ 530433 h 713777"/>
              <a:gd name="connsiteX7" fmla="*/ 9237 w 1680718"/>
              <a:gd name="connsiteY7" fmla="*/ 124989 h 713777"/>
              <a:gd name="connsiteX0" fmla="*/ 9107 w 1680588"/>
              <a:gd name="connsiteY0" fmla="*/ 124989 h 713777"/>
              <a:gd name="connsiteX1" fmla="*/ 1321984 w 1680588"/>
              <a:gd name="connsiteY1" fmla="*/ 217888 h 713777"/>
              <a:gd name="connsiteX2" fmla="*/ 1248094 w 1680588"/>
              <a:gd name="connsiteY2" fmla="*/ 1267 h 713777"/>
              <a:gd name="connsiteX3" fmla="*/ 1680588 w 1680588"/>
              <a:gd name="connsiteY3" fmla="*/ 43772 h 713777"/>
              <a:gd name="connsiteX4" fmla="*/ 1497405 w 1680588"/>
              <a:gd name="connsiteY4" fmla="*/ 713777 h 713777"/>
              <a:gd name="connsiteX5" fmla="*/ 1430980 w 1680588"/>
              <a:gd name="connsiteY5" fmla="*/ 532894 h 713777"/>
              <a:gd name="connsiteX6" fmla="*/ 770159 w 1680588"/>
              <a:gd name="connsiteY6" fmla="*/ 530433 h 713777"/>
              <a:gd name="connsiteX7" fmla="*/ 9107 w 1680588"/>
              <a:gd name="connsiteY7" fmla="*/ 124989 h 713777"/>
              <a:gd name="connsiteX0" fmla="*/ 8127 w 1679608"/>
              <a:gd name="connsiteY0" fmla="*/ 124989 h 713777"/>
              <a:gd name="connsiteX1" fmla="*/ 1321004 w 1679608"/>
              <a:gd name="connsiteY1" fmla="*/ 217888 h 713777"/>
              <a:gd name="connsiteX2" fmla="*/ 1247114 w 1679608"/>
              <a:gd name="connsiteY2" fmla="*/ 1267 h 713777"/>
              <a:gd name="connsiteX3" fmla="*/ 1679608 w 1679608"/>
              <a:gd name="connsiteY3" fmla="*/ 43772 h 713777"/>
              <a:gd name="connsiteX4" fmla="*/ 1496425 w 1679608"/>
              <a:gd name="connsiteY4" fmla="*/ 713777 h 713777"/>
              <a:gd name="connsiteX5" fmla="*/ 1430000 w 1679608"/>
              <a:gd name="connsiteY5" fmla="*/ 532894 h 713777"/>
              <a:gd name="connsiteX6" fmla="*/ 853382 w 1679608"/>
              <a:gd name="connsiteY6" fmla="*/ 505314 h 713777"/>
              <a:gd name="connsiteX7" fmla="*/ 8127 w 1679608"/>
              <a:gd name="connsiteY7" fmla="*/ 124989 h 713777"/>
              <a:gd name="connsiteX0" fmla="*/ 8211 w 1679692"/>
              <a:gd name="connsiteY0" fmla="*/ 124989 h 713777"/>
              <a:gd name="connsiteX1" fmla="*/ 1321088 w 1679692"/>
              <a:gd name="connsiteY1" fmla="*/ 217888 h 713777"/>
              <a:gd name="connsiteX2" fmla="*/ 1247198 w 1679692"/>
              <a:gd name="connsiteY2" fmla="*/ 1267 h 713777"/>
              <a:gd name="connsiteX3" fmla="*/ 1679692 w 1679692"/>
              <a:gd name="connsiteY3" fmla="*/ 43772 h 713777"/>
              <a:gd name="connsiteX4" fmla="*/ 1496509 w 1679692"/>
              <a:gd name="connsiteY4" fmla="*/ 713777 h 713777"/>
              <a:gd name="connsiteX5" fmla="*/ 1430084 w 1679692"/>
              <a:gd name="connsiteY5" fmla="*/ 532894 h 713777"/>
              <a:gd name="connsiteX6" fmla="*/ 853466 w 1679692"/>
              <a:gd name="connsiteY6" fmla="*/ 505314 h 713777"/>
              <a:gd name="connsiteX7" fmla="*/ 8211 w 1679692"/>
              <a:gd name="connsiteY7" fmla="*/ 124989 h 713777"/>
              <a:gd name="connsiteX0" fmla="*/ 8515 w 1679996"/>
              <a:gd name="connsiteY0" fmla="*/ 124989 h 761585"/>
              <a:gd name="connsiteX1" fmla="*/ 1321392 w 1679996"/>
              <a:gd name="connsiteY1" fmla="*/ 217888 h 761585"/>
              <a:gd name="connsiteX2" fmla="*/ 1247502 w 1679996"/>
              <a:gd name="connsiteY2" fmla="*/ 1267 h 761585"/>
              <a:gd name="connsiteX3" fmla="*/ 1679996 w 1679996"/>
              <a:gd name="connsiteY3" fmla="*/ 43772 h 761585"/>
              <a:gd name="connsiteX4" fmla="*/ 1496813 w 1679996"/>
              <a:gd name="connsiteY4" fmla="*/ 713777 h 761585"/>
              <a:gd name="connsiteX5" fmla="*/ 1430388 w 1679996"/>
              <a:gd name="connsiteY5" fmla="*/ 532894 h 761585"/>
              <a:gd name="connsiteX6" fmla="*/ 826167 w 1679996"/>
              <a:gd name="connsiteY6" fmla="*/ 752211 h 761585"/>
              <a:gd name="connsiteX7" fmla="*/ 8515 w 1679996"/>
              <a:gd name="connsiteY7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4314 w 1679996"/>
              <a:gd name="connsiteY1" fmla="*/ 383020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15362 w 1679996"/>
              <a:gd name="connsiteY1" fmla="*/ 389947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859479 w 1679996"/>
              <a:gd name="connsiteY1" fmla="*/ 36901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741403 w 1679996"/>
              <a:gd name="connsiteY1" fmla="*/ 330831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515 w 1679996"/>
              <a:gd name="connsiteY0" fmla="*/ 124989 h 761585"/>
              <a:gd name="connsiteX1" fmla="*/ 746232 w 1679996"/>
              <a:gd name="connsiteY1" fmla="*/ 401819 h 761585"/>
              <a:gd name="connsiteX2" fmla="*/ 1321392 w 1679996"/>
              <a:gd name="connsiteY2" fmla="*/ 217888 h 761585"/>
              <a:gd name="connsiteX3" fmla="*/ 1247502 w 1679996"/>
              <a:gd name="connsiteY3" fmla="*/ 1267 h 761585"/>
              <a:gd name="connsiteX4" fmla="*/ 1679996 w 1679996"/>
              <a:gd name="connsiteY4" fmla="*/ 43772 h 761585"/>
              <a:gd name="connsiteX5" fmla="*/ 1496813 w 1679996"/>
              <a:gd name="connsiteY5" fmla="*/ 713777 h 761585"/>
              <a:gd name="connsiteX6" fmla="*/ 1430388 w 1679996"/>
              <a:gd name="connsiteY6" fmla="*/ 532894 h 761585"/>
              <a:gd name="connsiteX7" fmla="*/ 826167 w 1679996"/>
              <a:gd name="connsiteY7" fmla="*/ 752211 h 761585"/>
              <a:gd name="connsiteX8" fmla="*/ 8515 w 1679996"/>
              <a:gd name="connsiteY8" fmla="*/ 124989 h 761585"/>
              <a:gd name="connsiteX0" fmla="*/ 8468 w 1679949"/>
              <a:gd name="connsiteY0" fmla="*/ 124989 h 761585"/>
              <a:gd name="connsiteX1" fmla="*/ 746185 w 1679949"/>
              <a:gd name="connsiteY1" fmla="*/ 401819 h 761585"/>
              <a:gd name="connsiteX2" fmla="*/ 1321345 w 1679949"/>
              <a:gd name="connsiteY2" fmla="*/ 217888 h 761585"/>
              <a:gd name="connsiteX3" fmla="*/ 1247455 w 1679949"/>
              <a:gd name="connsiteY3" fmla="*/ 1267 h 761585"/>
              <a:gd name="connsiteX4" fmla="*/ 1679949 w 1679949"/>
              <a:gd name="connsiteY4" fmla="*/ 43772 h 761585"/>
              <a:gd name="connsiteX5" fmla="*/ 1496766 w 1679949"/>
              <a:gd name="connsiteY5" fmla="*/ 713777 h 761585"/>
              <a:gd name="connsiteX6" fmla="*/ 1430341 w 1679949"/>
              <a:gd name="connsiteY6" fmla="*/ 532894 h 761585"/>
              <a:gd name="connsiteX7" fmla="*/ 826120 w 1679949"/>
              <a:gd name="connsiteY7" fmla="*/ 752211 h 761585"/>
              <a:gd name="connsiteX8" fmla="*/ 8468 w 1679949"/>
              <a:gd name="connsiteY8" fmla="*/ 124989 h 761585"/>
              <a:gd name="connsiteX0" fmla="*/ 9666 w 1588585"/>
              <a:gd name="connsiteY0" fmla="*/ 9986 h 816132"/>
              <a:gd name="connsiteX1" fmla="*/ 654821 w 1588585"/>
              <a:gd name="connsiteY1" fmla="*/ 456366 h 816132"/>
              <a:gd name="connsiteX2" fmla="*/ 1229981 w 1588585"/>
              <a:gd name="connsiteY2" fmla="*/ 272435 h 816132"/>
              <a:gd name="connsiteX3" fmla="*/ 1156091 w 1588585"/>
              <a:gd name="connsiteY3" fmla="*/ 55814 h 816132"/>
              <a:gd name="connsiteX4" fmla="*/ 1588585 w 1588585"/>
              <a:gd name="connsiteY4" fmla="*/ 98319 h 816132"/>
              <a:gd name="connsiteX5" fmla="*/ 1405402 w 1588585"/>
              <a:gd name="connsiteY5" fmla="*/ 768324 h 816132"/>
              <a:gd name="connsiteX6" fmla="*/ 1338977 w 1588585"/>
              <a:gd name="connsiteY6" fmla="*/ 587441 h 816132"/>
              <a:gd name="connsiteX7" fmla="*/ 734756 w 1588585"/>
              <a:gd name="connsiteY7" fmla="*/ 806758 h 816132"/>
              <a:gd name="connsiteX8" fmla="*/ 9666 w 1588585"/>
              <a:gd name="connsiteY8" fmla="*/ 9986 h 816132"/>
              <a:gd name="connsiteX0" fmla="*/ 9666 w 1588585"/>
              <a:gd name="connsiteY0" fmla="*/ 9986 h 815157"/>
              <a:gd name="connsiteX1" fmla="*/ 654821 w 1588585"/>
              <a:gd name="connsiteY1" fmla="*/ 456366 h 815157"/>
              <a:gd name="connsiteX2" fmla="*/ 1229981 w 1588585"/>
              <a:gd name="connsiteY2" fmla="*/ 272435 h 815157"/>
              <a:gd name="connsiteX3" fmla="*/ 1156091 w 1588585"/>
              <a:gd name="connsiteY3" fmla="*/ 55814 h 815157"/>
              <a:gd name="connsiteX4" fmla="*/ 1588585 w 1588585"/>
              <a:gd name="connsiteY4" fmla="*/ 98319 h 815157"/>
              <a:gd name="connsiteX5" fmla="*/ 1405402 w 1588585"/>
              <a:gd name="connsiteY5" fmla="*/ 768324 h 815157"/>
              <a:gd name="connsiteX6" fmla="*/ 1326601 w 1588585"/>
              <a:gd name="connsiteY6" fmla="*/ 544602 h 815157"/>
              <a:gd name="connsiteX7" fmla="*/ 734756 w 1588585"/>
              <a:gd name="connsiteY7" fmla="*/ 806758 h 815157"/>
              <a:gd name="connsiteX8" fmla="*/ 9666 w 1588585"/>
              <a:gd name="connsiteY8" fmla="*/ 9986 h 815157"/>
              <a:gd name="connsiteX0" fmla="*/ 9666 w 1588585"/>
              <a:gd name="connsiteY0" fmla="*/ 9986 h 816427"/>
              <a:gd name="connsiteX1" fmla="*/ 654821 w 1588585"/>
              <a:gd name="connsiteY1" fmla="*/ 456366 h 816427"/>
              <a:gd name="connsiteX2" fmla="*/ 1229981 w 1588585"/>
              <a:gd name="connsiteY2" fmla="*/ 272435 h 816427"/>
              <a:gd name="connsiteX3" fmla="*/ 1156091 w 1588585"/>
              <a:gd name="connsiteY3" fmla="*/ 55814 h 816427"/>
              <a:gd name="connsiteX4" fmla="*/ 1588585 w 1588585"/>
              <a:gd name="connsiteY4" fmla="*/ 98319 h 816427"/>
              <a:gd name="connsiteX5" fmla="*/ 1405402 w 1588585"/>
              <a:gd name="connsiteY5" fmla="*/ 768324 h 816427"/>
              <a:gd name="connsiteX6" fmla="*/ 1326601 w 1588585"/>
              <a:gd name="connsiteY6" fmla="*/ 544602 h 816427"/>
              <a:gd name="connsiteX7" fmla="*/ 734756 w 1588585"/>
              <a:gd name="connsiteY7" fmla="*/ 806758 h 816427"/>
              <a:gd name="connsiteX8" fmla="*/ 9666 w 1588585"/>
              <a:gd name="connsiteY8" fmla="*/ 9986 h 816427"/>
              <a:gd name="connsiteX0" fmla="*/ 9666 w 1588585"/>
              <a:gd name="connsiteY0" fmla="*/ 9986 h 821149"/>
              <a:gd name="connsiteX1" fmla="*/ 654821 w 1588585"/>
              <a:gd name="connsiteY1" fmla="*/ 456366 h 821149"/>
              <a:gd name="connsiteX2" fmla="*/ 1229981 w 1588585"/>
              <a:gd name="connsiteY2" fmla="*/ 272435 h 821149"/>
              <a:gd name="connsiteX3" fmla="*/ 1156091 w 1588585"/>
              <a:gd name="connsiteY3" fmla="*/ 55814 h 821149"/>
              <a:gd name="connsiteX4" fmla="*/ 1588585 w 1588585"/>
              <a:gd name="connsiteY4" fmla="*/ 98319 h 821149"/>
              <a:gd name="connsiteX5" fmla="*/ 1405402 w 1588585"/>
              <a:gd name="connsiteY5" fmla="*/ 768324 h 821149"/>
              <a:gd name="connsiteX6" fmla="*/ 1326601 w 1588585"/>
              <a:gd name="connsiteY6" fmla="*/ 544602 h 821149"/>
              <a:gd name="connsiteX7" fmla="*/ 734756 w 1588585"/>
              <a:gd name="connsiteY7" fmla="*/ 806758 h 821149"/>
              <a:gd name="connsiteX8" fmla="*/ 9666 w 1588585"/>
              <a:gd name="connsiteY8" fmla="*/ 9986 h 821149"/>
              <a:gd name="connsiteX0" fmla="*/ 9666 w 1588585"/>
              <a:gd name="connsiteY0" fmla="*/ 9986 h 819541"/>
              <a:gd name="connsiteX1" fmla="*/ 654821 w 1588585"/>
              <a:gd name="connsiteY1" fmla="*/ 456366 h 819541"/>
              <a:gd name="connsiteX2" fmla="*/ 1229981 w 1588585"/>
              <a:gd name="connsiteY2" fmla="*/ 272435 h 819541"/>
              <a:gd name="connsiteX3" fmla="*/ 1156091 w 1588585"/>
              <a:gd name="connsiteY3" fmla="*/ 55814 h 819541"/>
              <a:gd name="connsiteX4" fmla="*/ 1588585 w 1588585"/>
              <a:gd name="connsiteY4" fmla="*/ 98319 h 819541"/>
              <a:gd name="connsiteX5" fmla="*/ 1405402 w 1588585"/>
              <a:gd name="connsiteY5" fmla="*/ 768324 h 819541"/>
              <a:gd name="connsiteX6" fmla="*/ 1310354 w 1588585"/>
              <a:gd name="connsiteY6" fmla="*/ 513240 h 819541"/>
              <a:gd name="connsiteX7" fmla="*/ 734756 w 1588585"/>
              <a:gd name="connsiteY7" fmla="*/ 806758 h 819541"/>
              <a:gd name="connsiteX8" fmla="*/ 9666 w 1588585"/>
              <a:gd name="connsiteY8" fmla="*/ 9986 h 819541"/>
              <a:gd name="connsiteX0" fmla="*/ 9666 w 1588585"/>
              <a:gd name="connsiteY0" fmla="*/ 9986 h 818061"/>
              <a:gd name="connsiteX1" fmla="*/ 654821 w 1588585"/>
              <a:gd name="connsiteY1" fmla="*/ 456366 h 818061"/>
              <a:gd name="connsiteX2" fmla="*/ 1229981 w 1588585"/>
              <a:gd name="connsiteY2" fmla="*/ 272435 h 818061"/>
              <a:gd name="connsiteX3" fmla="*/ 1156091 w 1588585"/>
              <a:gd name="connsiteY3" fmla="*/ 55814 h 818061"/>
              <a:gd name="connsiteX4" fmla="*/ 1588585 w 1588585"/>
              <a:gd name="connsiteY4" fmla="*/ 98319 h 818061"/>
              <a:gd name="connsiteX5" fmla="*/ 1405402 w 1588585"/>
              <a:gd name="connsiteY5" fmla="*/ 768324 h 818061"/>
              <a:gd name="connsiteX6" fmla="*/ 1310354 w 1588585"/>
              <a:gd name="connsiteY6" fmla="*/ 513240 h 818061"/>
              <a:gd name="connsiteX7" fmla="*/ 734756 w 1588585"/>
              <a:gd name="connsiteY7" fmla="*/ 806758 h 818061"/>
              <a:gd name="connsiteX8" fmla="*/ 9666 w 1588585"/>
              <a:gd name="connsiteY8" fmla="*/ 9986 h 81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8585" h="818061">
                <a:moveTo>
                  <a:pt x="9666" y="9986"/>
                </a:moveTo>
                <a:cubicBezTo>
                  <a:pt x="4198" y="-74629"/>
                  <a:pt x="408101" y="404833"/>
                  <a:pt x="654821" y="456366"/>
                </a:cubicBezTo>
                <a:cubicBezTo>
                  <a:pt x="858425" y="455858"/>
                  <a:pt x="1154291" y="312977"/>
                  <a:pt x="1229981" y="272435"/>
                </a:cubicBezTo>
                <a:cubicBezTo>
                  <a:pt x="1162376" y="66641"/>
                  <a:pt x="1096324" y="84833"/>
                  <a:pt x="1156091" y="55814"/>
                </a:cubicBezTo>
                <a:cubicBezTo>
                  <a:pt x="1280766" y="53119"/>
                  <a:pt x="1371366" y="50237"/>
                  <a:pt x="1588585" y="98319"/>
                </a:cubicBezTo>
                <a:lnTo>
                  <a:pt x="1405402" y="768324"/>
                </a:lnTo>
                <a:lnTo>
                  <a:pt x="1310354" y="513240"/>
                </a:lnTo>
                <a:cubicBezTo>
                  <a:pt x="1194796" y="618210"/>
                  <a:pt x="971735" y="874742"/>
                  <a:pt x="734756" y="806758"/>
                </a:cubicBezTo>
                <a:cubicBezTo>
                  <a:pt x="499591" y="723070"/>
                  <a:pt x="-81760" y="-60760"/>
                  <a:pt x="9666" y="9986"/>
                </a:cubicBezTo>
                <a:close/>
              </a:path>
            </a:pathLst>
          </a:custGeom>
          <a:gradFill flip="none" rotWithShape="1">
            <a:gsLst>
              <a:gs pos="0">
                <a:srgbClr val="2D44A4">
                  <a:shade val="30000"/>
                  <a:satMod val="115000"/>
                </a:srgbClr>
              </a:gs>
              <a:gs pos="50000">
                <a:srgbClr val="2D44A4">
                  <a:shade val="67500"/>
                  <a:satMod val="115000"/>
                </a:srgbClr>
              </a:gs>
              <a:gs pos="100000">
                <a:srgbClr val="2D44A4">
                  <a:shade val="100000"/>
                  <a:satMod val="115000"/>
                </a:srgbClr>
              </a:gs>
            </a:gsLst>
            <a:lin ang="0" scaled="1"/>
            <a:tileRect/>
          </a:gra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1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800" kern="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58" name="二等辺三角形 640"/>
          <p:cNvSpPr/>
          <p:nvPr/>
        </p:nvSpPr>
        <p:spPr bwMode="auto">
          <a:xfrm flipV="1">
            <a:off x="1581173" y="3888036"/>
            <a:ext cx="1079500" cy="223837"/>
          </a:xfrm>
          <a:prstGeom prst="triangle">
            <a:avLst/>
          </a:prstGeom>
          <a:solidFill>
            <a:srgbClr val="FFFFFF">
              <a:lumMod val="65000"/>
            </a:srgbClr>
          </a:solidFill>
          <a:ln w="12700" cap="flat" cmpd="sng" algn="ctr">
            <a:solidFill>
              <a:srgbClr val="EBEBEB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800" kern="0" dirty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59" name="テキスト ボックス 641"/>
          <p:cNvSpPr txBox="1">
            <a:spLocks noChangeArrowheads="1"/>
          </p:cNvSpPr>
          <p:nvPr/>
        </p:nvSpPr>
        <p:spPr bwMode="auto">
          <a:xfrm>
            <a:off x="1863748" y="3846761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ja-JP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STD</a:t>
            </a:r>
            <a:endParaRPr lang="en-US" altLang="en-US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60" name="二等辺三角形 644"/>
          <p:cNvSpPr/>
          <p:nvPr/>
        </p:nvSpPr>
        <p:spPr bwMode="auto">
          <a:xfrm flipV="1">
            <a:off x="2703535" y="3888036"/>
            <a:ext cx="1079500" cy="223837"/>
          </a:xfrm>
          <a:prstGeom prst="triangle">
            <a:avLst/>
          </a:prstGeom>
          <a:solidFill>
            <a:srgbClr val="FFFFFF">
              <a:lumMod val="65000"/>
            </a:srgbClr>
          </a:solidFill>
          <a:ln w="12700" cap="flat" cmpd="sng" algn="ctr">
            <a:solidFill>
              <a:srgbClr val="EBEBEB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800" kern="0" dirty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61" name="テキスト ボックス 645"/>
          <p:cNvSpPr txBox="1">
            <a:spLocks noChangeArrowheads="1"/>
          </p:cNvSpPr>
          <p:nvPr/>
        </p:nvSpPr>
        <p:spPr bwMode="auto">
          <a:xfrm>
            <a:off x="2986110" y="3846761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NissanAG-Medium" pitchFamily="50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ja-JP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STD</a:t>
            </a:r>
            <a:endParaRPr lang="en-US" altLang="en-US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31" name="正方形/長方形 630"/>
          <p:cNvSpPr/>
          <p:nvPr/>
        </p:nvSpPr>
        <p:spPr>
          <a:xfrm>
            <a:off x="5111342" y="646186"/>
            <a:ext cx="3647152" cy="42473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solidFill>
                  <a:schemeClr val="bg1"/>
                </a:solidFill>
              </a:rPr>
              <a:t>Quoted from Nissan’s doc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006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jSWeIXkiW9vg1d4Ds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BjZX34DUC5TJecdz41Fw"/>
</p:tagLst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8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テーマ1">
  <a:themeElements>
    <a:clrScheme name="nissanglobalis">
      <a:dk1>
        <a:srgbClr val="000008"/>
      </a:dk1>
      <a:lt1>
        <a:srgbClr val="FFFFFF"/>
      </a:lt1>
      <a:dk2>
        <a:srgbClr val="003F66"/>
      </a:dk2>
      <a:lt2>
        <a:srgbClr val="A5A5A5"/>
      </a:lt2>
      <a:accent1>
        <a:srgbClr val="003F66"/>
      </a:accent1>
      <a:accent2>
        <a:srgbClr val="5795BB"/>
      </a:accent2>
      <a:accent3>
        <a:srgbClr val="CC0000"/>
      </a:accent3>
      <a:accent4>
        <a:srgbClr val="0D928F"/>
      </a:accent4>
      <a:accent5>
        <a:srgbClr val="FFC000"/>
      </a:accent5>
      <a:accent6>
        <a:srgbClr val="5C4C10"/>
      </a:accent6>
      <a:hlink>
        <a:srgbClr val="5795BB"/>
      </a:hlink>
      <a:folHlink>
        <a:srgbClr val="CC99FF"/>
      </a:folHlink>
    </a:clrScheme>
    <a:fontScheme name="nissanglobalis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rgbClr val="EBEBEB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4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ea typeface="ＭＳ Ｐゴシック" charset="-128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2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NissanG-IS2010(CUBE)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ssanG-IS2010(CUBE)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ssanG-IS2010(CUBE)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ssanG-IS2010(CUBE)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ssanG-IS2010(CUBE)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ssanG-IS2010(CUBE)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ssanG-IS2010(CUBE)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ssanG-IS2010(CUBE)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0</TotalTime>
  <Words>2773</Words>
  <Application>Microsoft Office PowerPoint</Application>
  <PresentationFormat>画面に合わせる (4:3)</PresentationFormat>
  <Paragraphs>1090</Paragraphs>
  <Slides>46</Slides>
  <Notes>25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46</vt:i4>
      </vt:variant>
    </vt:vector>
  </HeadingPairs>
  <TitlesOfParts>
    <vt:vector size="65" baseType="lpstr">
      <vt:lpstr>Arial</vt:lpstr>
      <vt:lpstr>ＭＳ Ｐゴシック</vt:lpstr>
      <vt:lpstr>HGP創英角ｺﾞｼｯｸUB</vt:lpstr>
      <vt:lpstr>HGPｺﾞｼｯｸE</vt:lpstr>
      <vt:lpstr>Wingdings</vt:lpstr>
      <vt:lpstr>Meiryo UI</vt:lpstr>
      <vt:lpstr>Calibri</vt:lpstr>
      <vt:lpstr>メイリオ</vt:lpstr>
      <vt:lpstr>Segoe UI</vt:lpstr>
      <vt:lpstr>Arial Unicode MS</vt:lpstr>
      <vt:lpstr>Gulim</vt:lpstr>
      <vt:lpstr>宋体</vt:lpstr>
      <vt:lpstr>Verdana</vt:lpstr>
      <vt:lpstr>HGS創英角ｺﾞｼｯｸUB</vt:lpstr>
      <vt:lpstr>Times New Roman</vt:lpstr>
      <vt:lpstr>ＭＳ Ｐ明朝</vt:lpstr>
      <vt:lpstr>NissanAG-Medium</vt:lpstr>
      <vt:lpstr>標準デザイン</vt:lpstr>
      <vt:lpstr>テーマ1</vt:lpstr>
      <vt:lpstr>CoE Project Overview</vt:lpstr>
      <vt:lpstr>Table of contents</vt:lpstr>
      <vt:lpstr>1. What is CoE?</vt:lpstr>
      <vt:lpstr>CoE</vt:lpstr>
      <vt:lpstr>CoE</vt:lpstr>
      <vt:lpstr>Renault-Nissan Alliance Integration Project</vt:lpstr>
      <vt:lpstr>Renault-Nissan Alliance Integration Project</vt:lpstr>
      <vt:lpstr>スライド 7</vt:lpstr>
      <vt:lpstr>スライド 8</vt:lpstr>
      <vt:lpstr>スライド 9</vt:lpstr>
      <vt:lpstr>スライド 10</vt:lpstr>
      <vt:lpstr>スライド 11</vt:lpstr>
      <vt:lpstr>スライド 12</vt:lpstr>
      <vt:lpstr>スライド 13</vt:lpstr>
      <vt:lpstr>スライド 14</vt:lpstr>
      <vt:lpstr>スライド 15</vt:lpstr>
      <vt:lpstr>スライド 16</vt:lpstr>
      <vt:lpstr>2. Our approach for CoE Project</vt:lpstr>
      <vt:lpstr>スライド 18</vt:lpstr>
      <vt:lpstr>スライド 19</vt:lpstr>
      <vt:lpstr>スライド 20</vt:lpstr>
      <vt:lpstr>スライド 21</vt:lpstr>
      <vt:lpstr>スライド 22</vt:lpstr>
      <vt:lpstr>スライド 23</vt:lpstr>
      <vt:lpstr>スライド 24</vt:lpstr>
      <vt:lpstr>スライド 25</vt:lpstr>
      <vt:lpstr>スライド 26</vt:lpstr>
      <vt:lpstr>スライド 27</vt:lpstr>
      <vt:lpstr>Conceptual Architecture Diagram</vt:lpstr>
      <vt:lpstr>Conceptual Architecture Diagram</vt:lpstr>
      <vt:lpstr>Conceptual Architecture Diagram</vt:lpstr>
      <vt:lpstr>Conceptual Architecture Diagram</vt:lpstr>
      <vt:lpstr>Conceptual Architecture Diagram</vt:lpstr>
      <vt:lpstr>スライド 33</vt:lpstr>
      <vt:lpstr>スライド 34</vt:lpstr>
      <vt:lpstr>スライド 35</vt:lpstr>
      <vt:lpstr>Reverse Engineering Trial</vt:lpstr>
      <vt:lpstr>Reverse Engineering Trial</vt:lpstr>
      <vt:lpstr>スライド 38</vt:lpstr>
      <vt:lpstr>Reverse Engineering Trial</vt:lpstr>
      <vt:lpstr>Reverse Engineering Trial</vt:lpstr>
      <vt:lpstr>Reverse Engineering Trial</vt:lpstr>
      <vt:lpstr>Reverse Engineering Trial</vt:lpstr>
      <vt:lpstr>Reverse Engineering Trial</vt:lpstr>
      <vt:lpstr>Reverse Engineering Trial</vt:lpstr>
      <vt:lpstr>Reverse Engineering Trial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HIGIS 3/ﾌﾟﾚｾﾞﾝﾃｰｼｮﾝ資料/J_GrayA.ppt</dc:title>
  <dc:subject>HIGIS テンプレート</dc:subject>
  <dc:creator/>
  <cp:lastModifiedBy/>
  <cp:revision>98</cp:revision>
  <dcterms:created xsi:type="dcterms:W3CDTF">2004-05-26T10:25:15Z</dcterms:created>
  <dcterms:modified xsi:type="dcterms:W3CDTF">2016-07-21T04:28:23Z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